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319" r:id="rId3"/>
    <p:sldId id="336" r:id="rId4"/>
    <p:sldId id="337" r:id="rId5"/>
    <p:sldId id="353" r:id="rId6"/>
    <p:sldId id="279" r:id="rId7"/>
    <p:sldId id="320" r:id="rId8"/>
    <p:sldId id="297" r:id="rId9"/>
    <p:sldId id="354" r:id="rId10"/>
    <p:sldId id="338" r:id="rId11"/>
    <p:sldId id="355" r:id="rId12"/>
    <p:sldId id="339" r:id="rId13"/>
    <p:sldId id="361" r:id="rId14"/>
    <p:sldId id="363" r:id="rId15"/>
    <p:sldId id="362" r:id="rId16"/>
    <p:sldId id="364" r:id="rId17"/>
    <p:sldId id="365" r:id="rId18"/>
    <p:sldId id="360" r:id="rId19"/>
    <p:sldId id="357" r:id="rId20"/>
    <p:sldId id="358" r:id="rId21"/>
    <p:sldId id="359" r:id="rId22"/>
    <p:sldId id="370" r:id="rId23"/>
    <p:sldId id="367" r:id="rId24"/>
    <p:sldId id="368" r:id="rId25"/>
    <p:sldId id="369" r:id="rId26"/>
    <p:sldId id="371" r:id="rId27"/>
    <p:sldId id="372" r:id="rId28"/>
    <p:sldId id="375" r:id="rId29"/>
    <p:sldId id="376" r:id="rId30"/>
    <p:sldId id="377" r:id="rId31"/>
    <p:sldId id="356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7" autoAdjust="0"/>
    <p:restoredTop sz="94694" autoAdjust="0"/>
  </p:normalViewPr>
  <p:slideViewPr>
    <p:cSldViewPr>
      <p:cViewPr varScale="1">
        <p:scale>
          <a:sx n="121" d="100"/>
          <a:sy n="121" d="100"/>
        </p:scale>
        <p:origin x="896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AC1F9D-5FB4-4C4B-8CC6-618DFAB838E5}" type="datetimeFigureOut">
              <a:rPr lang="en-GB" smtClean="0"/>
              <a:pPr/>
              <a:t>26/06/2023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2D854D-0F1E-49EB-8B14-E9517AA732EE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Times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CB9DE-61B1-4291-AF53-9C104D4A3EA2}" type="datetime1">
              <a:rPr lang="en-GB" smtClean="0"/>
              <a:pPr/>
              <a:t>26/06/2023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EBD51-3785-41EB-A237-2934FC92D02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9E1A-837F-4960-A079-FCC057EAE649}" type="datetime1">
              <a:rPr lang="en-GB" smtClean="0"/>
              <a:pPr/>
              <a:t>26/06/2023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EBD51-3785-41EB-A237-2934FC92D02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0CCA3-BCB6-400A-964F-558E28F2A367}" type="datetime1">
              <a:rPr lang="en-GB" smtClean="0"/>
              <a:pPr/>
              <a:t>26/06/2023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EBD51-3785-41EB-A237-2934FC92D02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6FC70-922F-4772-B6BD-3B41A90A5A38}" type="datetime1">
              <a:rPr lang="en-GB" smtClean="0"/>
              <a:pPr/>
              <a:t>26/06/2023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EBD51-3785-41EB-A237-2934FC92D02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7477F-B63E-4567-91A8-A8C72280EB00}" type="datetime1">
              <a:rPr lang="en-GB" smtClean="0"/>
              <a:pPr/>
              <a:t>26/06/2023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EBD51-3785-41EB-A237-2934FC92D02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82FBC-4CAE-43C3-8595-4938679E0B12}" type="datetime1">
              <a:rPr lang="en-GB" smtClean="0"/>
              <a:pPr/>
              <a:t>26/06/2023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EBD51-3785-41EB-A237-2934FC92D02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7D1F9-BF4B-44E9-9F15-742BBBCCCF13}" type="datetime1">
              <a:rPr lang="en-GB" smtClean="0"/>
              <a:pPr/>
              <a:t>26/06/2023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EBD51-3785-41EB-A237-2934FC92D02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9CA4D-1136-4BA6-9B77-79775B7209DE}" type="datetime1">
              <a:rPr lang="en-GB" smtClean="0"/>
              <a:pPr/>
              <a:t>26/06/2023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EBD51-3785-41EB-A237-2934FC92D02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2ED3E-9FCE-4036-BAD4-4B39F878D8AE}" type="datetime1">
              <a:rPr lang="en-GB" smtClean="0"/>
              <a:pPr/>
              <a:t>26/06/2023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EBD51-3785-41EB-A237-2934FC92D02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87554-E820-4FAB-B0FD-148C13E7B556}" type="datetime1">
              <a:rPr lang="en-GB" smtClean="0"/>
              <a:pPr/>
              <a:t>26/06/2023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EBD51-3785-41EB-A237-2934FC92D02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79C2C-B635-4582-A503-A15108E2BA4D}" type="datetime1">
              <a:rPr lang="en-GB" smtClean="0"/>
              <a:pPr/>
              <a:t>26/06/2023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EBD51-3785-41EB-A237-2934FC92D02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90BF87-7E0D-4781-AF9D-D21ACF9FCE63}" type="datetime1">
              <a:rPr lang="en-GB" smtClean="0"/>
              <a:pPr/>
              <a:t>26/06/2023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5EBD51-3785-41EB-A237-2934FC92D028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2">
              <a:lumMod val="75000"/>
            </a:schemeClr>
          </a:solidFill>
          <a:latin typeface="Times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Times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Times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Times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imes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imes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mailto:andrew.sayer@nasa.gov" TargetMode="External"/><Relationship Id="rId3" Type="http://schemas.openxmlformats.org/officeDocument/2006/relationships/image" Target="../media/image2.gif"/><Relationship Id="rId7" Type="http://schemas.openxmlformats.org/officeDocument/2006/relationships/hyperlink" Target="http://earthobservatory.nasa.gov/Features/Aerosols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modis-atmos.gsfc.nasa.gov/IMAGES/index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aeronet.gsfc.nasa.gov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modis-atmos.gsfc.nasa.gov/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981200"/>
          </a:xfrm>
        </p:spPr>
        <p:txBody>
          <a:bodyPr>
            <a:noAutofit/>
          </a:bodyPr>
          <a:lstStyle/>
          <a:p>
            <a:r>
              <a:rPr lang="en-US" sz="3600" b="1" dirty="0"/>
              <a:t>MODIS Atmospheres webinar series #4: </a:t>
            </a:r>
            <a:r>
              <a:rPr lang="en-US" sz="3600" dirty="0"/>
              <a:t>Collection 6 e-Deep Blue/Dark Target comparison and ‘merged’ aerosol products</a:t>
            </a:r>
            <a:endParaRPr lang="en-GB" sz="3600" dirty="0"/>
          </a:p>
        </p:txBody>
      </p:sp>
      <p:pic>
        <p:nvPicPr>
          <p:cNvPr id="4" name="Picture 1" descr="C:\Users\asayer\AppData\Local\Microsoft\Windows\Temporary Internet Files\Content.Outlook\RYKKVHWJ\Official_gestar_logo_rg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18689" y="6096000"/>
            <a:ext cx="1172511" cy="555706"/>
          </a:xfrm>
          <a:prstGeom prst="rect">
            <a:avLst/>
          </a:prstGeom>
          <a:noFill/>
        </p:spPr>
      </p:pic>
      <p:pic>
        <p:nvPicPr>
          <p:cNvPr id="5" name="Picture 4" descr="http://upload.wikimedia.org/wikipedia/commons/2/25/Nasa-logo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5943600"/>
            <a:ext cx="960120" cy="822008"/>
          </a:xfrm>
          <a:prstGeom prst="rect">
            <a:avLst/>
          </a:prstGeom>
          <a:noFill/>
        </p:spPr>
      </p:pic>
      <p:pic>
        <p:nvPicPr>
          <p:cNvPr id="6" name="Picture 4" descr="http://www.ssai-sas.com/Images/SSAI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850" y="6096000"/>
            <a:ext cx="609550" cy="609550"/>
          </a:xfrm>
          <a:prstGeom prst="rect">
            <a:avLst/>
          </a:prstGeom>
          <a:noFill/>
        </p:spPr>
      </p:pic>
      <p:pic>
        <p:nvPicPr>
          <p:cNvPr id="47105" name="Picture 1" descr="C:\Users\asayer\AppData\Local\Microsoft\Windows\Temporary Internet Files\Content.Outlook\RYKKVHWJ\University-of-Maryland-Log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27727" y="6019800"/>
            <a:ext cx="730273" cy="730273"/>
          </a:xfrm>
          <a:prstGeom prst="rect">
            <a:avLst/>
          </a:prstGeom>
          <a:noFill/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EBD51-3785-41EB-A237-2934FC92D028}" type="slidenum">
              <a:rPr lang="en-GB" smtClean="0"/>
              <a:pPr/>
              <a:t>1</a:t>
            </a:fld>
            <a:endParaRPr lang="en-GB"/>
          </a:p>
        </p:txBody>
      </p:sp>
      <p:pic>
        <p:nvPicPr>
          <p:cNvPr id="10" name="Picture 2" descr="Sources of aerosols.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3000" y="3952875"/>
            <a:ext cx="6858000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33400" y="5636568"/>
            <a:ext cx="80772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900" dirty="0">
                <a:latin typeface="Times" pitchFamily="18" charset="0"/>
              </a:rPr>
              <a:t>Images from NASA Earth Observatory, </a:t>
            </a:r>
            <a:r>
              <a:rPr lang="en-GB" sz="900" dirty="0">
                <a:latin typeface="Times" pitchFamily="18" charset="0"/>
                <a:hlinkClick r:id="rId7"/>
              </a:rPr>
              <a:t>http://earthobservatory.nasa.gov/Features/Aerosols/</a:t>
            </a:r>
            <a:endParaRPr lang="en-GB" sz="900" dirty="0">
              <a:latin typeface="Times" pitchFamily="18" charset="0"/>
            </a:endParaRPr>
          </a:p>
        </p:txBody>
      </p:sp>
      <p:sp>
        <p:nvSpPr>
          <p:cNvPr id="13" name="Subtitle 8"/>
          <p:cNvSpPr txBox="1">
            <a:spLocks/>
          </p:cNvSpPr>
          <p:nvPr/>
        </p:nvSpPr>
        <p:spPr>
          <a:xfrm>
            <a:off x="0" y="2057400"/>
            <a:ext cx="9144000" cy="2667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Deep Blue group: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N. Christina Hsu (PI),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Andrew M. Sayer,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Corey Bettenhausen, </a:t>
            </a:r>
            <a:r>
              <a:rPr lang="en-US" sz="1400" dirty="0">
                <a:latin typeface="Times" pitchFamily="18" charset="0"/>
              </a:rPr>
              <a:t>Nick Carletta , M. J. Jeong, Jaehwa Lee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Dark Target group: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Rob Levy (PI)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, Shana Mattoo, Leigh Munchak, Falguni Patadia, Pawan Gupta, Rich Kleidman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(With thanks to previous team members, the MODIS Characterization Support Team, the AERONET group and site PIs/managers, and many others)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Climate &amp; Radiation Laboratory, NASA Goddard Space Flight Center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  <a:hlinkClick r:id="rId8"/>
              </a:rPr>
              <a:t>andrew.sayer@nasa.gov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 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sz="3600" dirty="0"/>
              <a:t>MODIS Atmospheres aerosol products basics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5257800"/>
            <a:ext cx="9067800" cy="160020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Level 2 (MxD04) nominal pixel resolution10x10 km at nadir</a:t>
            </a:r>
          </a:p>
          <a:p>
            <a:r>
              <a:rPr lang="en-US" dirty="0"/>
              <a:t>Other aerosol algorithms (not discussed here) exist, e.g. :</a:t>
            </a:r>
          </a:p>
          <a:p>
            <a:pPr lvl="1"/>
            <a:r>
              <a:rPr lang="en-US" dirty="0"/>
              <a:t>MODIS: MAIAC, land/ocean surface ‘atmospheric correction, regional algorithms</a:t>
            </a:r>
          </a:p>
          <a:p>
            <a:pPr lvl="1"/>
            <a:r>
              <a:rPr lang="en-US" dirty="0"/>
              <a:t>Non-MODIS sensors too (e.g. MISR, </a:t>
            </a:r>
            <a:r>
              <a:rPr lang="en-US" dirty="0" err="1"/>
              <a:t>SeaWiFS</a:t>
            </a:r>
            <a:r>
              <a:rPr lang="en-US" dirty="0"/>
              <a:t>, VIIRS, AVHRR, POLDER, ATSR, MERIS, geostationary, etc…)</a:t>
            </a:r>
          </a:p>
        </p:txBody>
      </p:sp>
      <p:sp>
        <p:nvSpPr>
          <p:cNvPr id="5" name="Rectangle 4"/>
          <p:cNvSpPr/>
          <p:nvPr/>
        </p:nvSpPr>
        <p:spPr>
          <a:xfrm>
            <a:off x="3657600" y="990600"/>
            <a:ext cx="5486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latin typeface="Times" pitchFamily="18" charset="0"/>
              </a:rPr>
              <a:t>Browse images from </a:t>
            </a:r>
            <a:r>
              <a:rPr lang="en-GB" sz="1200" dirty="0">
                <a:latin typeface="Times" pitchFamily="18" charset="0"/>
                <a:hlinkClick r:id="rId2"/>
              </a:rPr>
              <a:t>http://modis-atmos.gsfc.nasa.gov/IMAGES/index.html</a:t>
            </a:r>
            <a:endParaRPr lang="en-GB" sz="1200" dirty="0">
              <a:latin typeface="Times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0" y="3476417"/>
            <a:ext cx="3733800" cy="140038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imes" pitchFamily="18" charset="0"/>
                <a:cs typeface="Times" pitchFamily="18" charset="0"/>
              </a:rPr>
              <a:t>Three aerosol algorithms in MxD04:</a:t>
            </a:r>
          </a:p>
          <a:p>
            <a:endParaRPr lang="en-US" sz="700" dirty="0">
              <a:latin typeface="Times" pitchFamily="18" charset="0"/>
              <a:cs typeface="Times" pitchFamily="18" charset="0"/>
            </a:endParaRPr>
          </a:p>
          <a:p>
            <a:r>
              <a:rPr lang="en-US" sz="1600" dirty="0">
                <a:latin typeface="Times" pitchFamily="18" charset="0"/>
                <a:cs typeface="Times" pitchFamily="18" charset="0"/>
              </a:rPr>
              <a:t>Enhanced Deep Blue (DB/</a:t>
            </a:r>
            <a:r>
              <a:rPr lang="en-US" sz="1600" dirty="0" err="1">
                <a:latin typeface="Times" pitchFamily="18" charset="0"/>
                <a:cs typeface="Times" pitchFamily="18" charset="0"/>
              </a:rPr>
              <a:t>eDB</a:t>
            </a:r>
            <a:r>
              <a:rPr lang="en-US" sz="1600" dirty="0">
                <a:latin typeface="Times" pitchFamily="18" charset="0"/>
                <a:cs typeface="Times" pitchFamily="18" charset="0"/>
              </a:rPr>
              <a:t>, land only)</a:t>
            </a:r>
          </a:p>
          <a:p>
            <a:endParaRPr lang="en-US" sz="700" dirty="0">
              <a:latin typeface="Times" pitchFamily="18" charset="0"/>
              <a:cs typeface="Times" pitchFamily="18" charset="0"/>
            </a:endParaRPr>
          </a:p>
          <a:p>
            <a:r>
              <a:rPr lang="en-US" sz="1600" dirty="0">
                <a:latin typeface="Times" pitchFamily="18" charset="0"/>
                <a:cs typeface="Times" pitchFamily="18" charset="0"/>
              </a:rPr>
              <a:t>Dark Target (DT, dark land only)</a:t>
            </a:r>
          </a:p>
          <a:p>
            <a:endParaRPr lang="en-US" sz="700" dirty="0">
              <a:latin typeface="Times" pitchFamily="18" charset="0"/>
              <a:cs typeface="Times" pitchFamily="18" charset="0"/>
            </a:endParaRPr>
          </a:p>
          <a:p>
            <a:r>
              <a:rPr lang="en-US" sz="1600" dirty="0">
                <a:latin typeface="Times" pitchFamily="18" charset="0"/>
                <a:cs typeface="Times" pitchFamily="18" charset="0"/>
              </a:rPr>
              <a:t>Ocean (water only)</a:t>
            </a: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615EBD51-3785-41EB-A237-2934FC92D028}" type="slidenum">
              <a:rPr lang="en-GB" smtClean="0"/>
              <a:pPr/>
              <a:t>10</a:t>
            </a:fld>
            <a:endParaRPr lang="en-GB"/>
          </a:p>
        </p:txBody>
      </p:sp>
      <p:pic>
        <p:nvPicPr>
          <p:cNvPr id="21506" name="Picture 2" descr="Product: MYBGLSR Date: 201419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868680"/>
            <a:ext cx="3291840" cy="1645920"/>
          </a:xfrm>
          <a:prstGeom prst="rect">
            <a:avLst/>
          </a:prstGeom>
          <a:noFill/>
        </p:spPr>
      </p:pic>
      <p:pic>
        <p:nvPicPr>
          <p:cNvPr id="21508" name="Picture 4" descr="Product: MYBGAOD Date: 201419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89960" y="1600200"/>
            <a:ext cx="3291840" cy="1645920"/>
          </a:xfrm>
          <a:prstGeom prst="rect">
            <a:avLst/>
          </a:prstGeom>
          <a:noFill/>
        </p:spPr>
      </p:pic>
      <p:pic>
        <p:nvPicPr>
          <p:cNvPr id="21510" name="Picture 6" descr="Product: MYBGAODDB Date: 201419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2160" y="3230880"/>
            <a:ext cx="3291840" cy="1645920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0" y="2590800"/>
            <a:ext cx="3657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latin typeface="Times" pitchFamily="18" charset="0"/>
              </a:rPr>
              <a:t>RGB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352800" y="3380601"/>
            <a:ext cx="3657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latin typeface="Times" pitchFamily="18" charset="0"/>
              </a:rPr>
              <a:t>DT/ocean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715000" y="4953000"/>
            <a:ext cx="3657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latin typeface="Times" pitchFamily="18" charset="0"/>
              </a:rPr>
              <a:t>DB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825" y="762000"/>
            <a:ext cx="8867775" cy="5736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/>
          </a:bodyPr>
          <a:lstStyle/>
          <a:p>
            <a:r>
              <a:rPr lang="en-US" sz="4000" dirty="0"/>
              <a:t>MODIS aerosols as of Collection 5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838200"/>
            <a:ext cx="4572000" cy="2209800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Ocean: one algorithm</a:t>
            </a:r>
          </a:p>
          <a:p>
            <a:r>
              <a:rPr lang="en-US" dirty="0"/>
              <a:t>Land: two algorithms, minimal spatial overlap</a:t>
            </a:r>
          </a:p>
          <a:p>
            <a:pPr lvl="1"/>
            <a:r>
              <a:rPr lang="en-US" dirty="0"/>
              <a:t>Dark Target algorithm over (mainly) vegetated surfaces</a:t>
            </a:r>
          </a:p>
          <a:p>
            <a:pPr lvl="1"/>
            <a:r>
              <a:rPr lang="en-US" dirty="0"/>
              <a:t>Deep Blue algorithm over bright surfaces (e.g. deserts)</a:t>
            </a:r>
          </a:p>
          <a:p>
            <a:pPr lvl="2"/>
            <a:r>
              <a:rPr lang="en-US" dirty="0"/>
              <a:t>In C6, it does more than that</a:t>
            </a:r>
          </a:p>
          <a:p>
            <a:pPr lvl="1"/>
            <a:r>
              <a:rPr lang="en-US" dirty="0"/>
              <a:t>This provided the initial rationale for the merge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EBD51-3785-41EB-A237-2934FC92D028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5867400" y="4191000"/>
            <a:ext cx="2438400" cy="1066800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1447800" y="4191000"/>
            <a:ext cx="2438400" cy="1066800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r>
              <a:rPr lang="en-US" dirty="0"/>
              <a:t>Algorithm summaries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486400"/>
            <a:ext cx="9144000" cy="1371600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All algorithms are only applied over daytime, cloud-free, snow/ice-free pixels</a:t>
            </a:r>
          </a:p>
          <a:p>
            <a:r>
              <a:rPr lang="en-US" dirty="0"/>
              <a:t>All results shown hereafter, unless noted otherwise, are:</a:t>
            </a:r>
          </a:p>
          <a:p>
            <a:pPr lvl="1"/>
            <a:r>
              <a:rPr lang="en-US" dirty="0"/>
              <a:t>Only for retrievals passing each algorithm’s quality assurance (QA) checks</a:t>
            </a:r>
          </a:p>
          <a:p>
            <a:pPr lvl="1"/>
            <a:r>
              <a:rPr lang="en-US" dirty="0"/>
              <a:t>For Aqua data</a:t>
            </a:r>
          </a:p>
          <a:p>
            <a:pPr lvl="1"/>
            <a:r>
              <a:rPr lang="en-US" dirty="0"/>
              <a:t>For AOD at 550 nm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28600" y="1371600"/>
          <a:ext cx="8686800" cy="38811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" pitchFamily="18" charset="0"/>
                        </a:rPr>
                        <a:t>Characteristic</a:t>
                      </a:r>
                      <a:endParaRPr lang="en-GB" dirty="0">
                        <a:latin typeface="Times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" pitchFamily="18" charset="0"/>
                        </a:rPr>
                        <a:t>e-Deep Blue (DB)</a:t>
                      </a:r>
                      <a:endParaRPr lang="en-GB" dirty="0">
                        <a:latin typeface="Times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" pitchFamily="18" charset="0"/>
                        </a:rPr>
                        <a:t>Dark Target (DT)</a:t>
                      </a:r>
                      <a:endParaRPr lang="en-GB" dirty="0">
                        <a:latin typeface="Times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" pitchFamily="18" charset="0"/>
                        </a:rPr>
                        <a:t>Ocean</a:t>
                      </a:r>
                      <a:endParaRPr lang="en-GB" dirty="0">
                        <a:latin typeface="Times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" pitchFamily="18" charset="0"/>
                        </a:rPr>
                        <a:t>Domain</a:t>
                      </a:r>
                      <a:endParaRPr lang="en-GB" sz="1400" dirty="0">
                        <a:latin typeface="Times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" pitchFamily="18" charset="0"/>
                        </a:rPr>
                        <a:t>Land</a:t>
                      </a:r>
                      <a:endParaRPr lang="en-GB" sz="1400" dirty="0">
                        <a:latin typeface="Times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" pitchFamily="18" charset="0"/>
                        </a:rPr>
                        <a:t>‘Dark’ (i.e.</a:t>
                      </a:r>
                      <a:r>
                        <a:rPr lang="en-US" sz="1400" baseline="0" dirty="0">
                          <a:latin typeface="Times" pitchFamily="18" charset="0"/>
                        </a:rPr>
                        <a:t> partly/fully vegetated) land</a:t>
                      </a:r>
                      <a:endParaRPr lang="en-GB" sz="1400" dirty="0">
                        <a:latin typeface="Times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" pitchFamily="18" charset="0"/>
                        </a:rPr>
                        <a:t>Dark</a:t>
                      </a:r>
                      <a:r>
                        <a:rPr lang="en-US" sz="1400" baseline="0" dirty="0">
                          <a:latin typeface="Times" pitchFamily="18" charset="0"/>
                        </a:rPr>
                        <a:t> (i.e. non-turbid/shallow) water</a:t>
                      </a:r>
                      <a:endParaRPr lang="en-GB" sz="1400" dirty="0">
                        <a:latin typeface="Times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" pitchFamily="18" charset="0"/>
                        </a:rPr>
                        <a:t>Averaging method</a:t>
                      </a:r>
                      <a:endParaRPr lang="en-GB" sz="1400" dirty="0">
                        <a:latin typeface="Times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" pitchFamily="18" charset="0"/>
                        </a:rPr>
                        <a:t>Retrieve then average</a:t>
                      </a:r>
                      <a:endParaRPr lang="en-GB" sz="1400" dirty="0">
                        <a:latin typeface="Times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" pitchFamily="18" charset="0"/>
                        </a:rPr>
                        <a:t>Average</a:t>
                      </a:r>
                      <a:r>
                        <a:rPr lang="en-US" sz="1400" baseline="0" dirty="0">
                          <a:latin typeface="Times" pitchFamily="18" charset="0"/>
                        </a:rPr>
                        <a:t> then retrieve</a:t>
                      </a:r>
                      <a:endParaRPr lang="en-GB" sz="1400" dirty="0">
                        <a:latin typeface="Times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" pitchFamily="18" charset="0"/>
                        </a:rPr>
                        <a:t>Average</a:t>
                      </a:r>
                      <a:r>
                        <a:rPr lang="en-US" sz="1400" baseline="0" dirty="0">
                          <a:latin typeface="Times" pitchFamily="18" charset="0"/>
                        </a:rPr>
                        <a:t> then retrieve</a:t>
                      </a:r>
                      <a:endParaRPr lang="en-GB" sz="1400" dirty="0">
                        <a:latin typeface="Times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" pitchFamily="18" charset="0"/>
                        </a:rPr>
                        <a:t>Aerosol optical model</a:t>
                      </a:r>
                      <a:endParaRPr lang="en-GB" sz="1400" dirty="0">
                        <a:latin typeface="Times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" pitchFamily="18" charset="0"/>
                        </a:rPr>
                        <a:t>Prescribed</a:t>
                      </a:r>
                      <a:r>
                        <a:rPr lang="en-US" sz="1400" baseline="0" dirty="0">
                          <a:latin typeface="Times" pitchFamily="18" charset="0"/>
                        </a:rPr>
                        <a:t> regionally/seasonally</a:t>
                      </a:r>
                      <a:br>
                        <a:rPr lang="en-US" sz="1400" baseline="0" dirty="0">
                          <a:latin typeface="Times" pitchFamily="18" charset="0"/>
                        </a:rPr>
                      </a:br>
                      <a:endParaRPr lang="en-US" sz="1400" baseline="0" dirty="0">
                        <a:latin typeface="Times" pitchFamily="18" charset="0"/>
                      </a:endParaRPr>
                    </a:p>
                    <a:p>
                      <a:r>
                        <a:rPr lang="en-US" sz="1400" baseline="0" dirty="0">
                          <a:latin typeface="Times" pitchFamily="18" charset="0"/>
                        </a:rPr>
                        <a:t>Sometimes retrieved</a:t>
                      </a:r>
                      <a:endParaRPr lang="en-GB" sz="1400" dirty="0">
                        <a:latin typeface="Times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" pitchFamily="18" charset="0"/>
                        </a:rPr>
                        <a:t>Fine</a:t>
                      </a:r>
                      <a:r>
                        <a:rPr lang="en-US" sz="1400" baseline="0" dirty="0">
                          <a:latin typeface="Times" pitchFamily="18" charset="0"/>
                        </a:rPr>
                        <a:t> model prescribed regionally/seasonally</a:t>
                      </a:r>
                    </a:p>
                    <a:p>
                      <a:endParaRPr lang="en-US" sz="1400" baseline="0" dirty="0">
                        <a:latin typeface="Times" pitchFamily="18" charset="0"/>
                      </a:endParaRPr>
                    </a:p>
                    <a:p>
                      <a:r>
                        <a:rPr lang="en-US" sz="1400" baseline="0" dirty="0">
                          <a:latin typeface="Times" pitchFamily="18" charset="0"/>
                        </a:rPr>
                        <a:t>Coarse (dust analogue) model mixed in</a:t>
                      </a:r>
                      <a:endParaRPr lang="en-GB" sz="1400" dirty="0">
                        <a:latin typeface="Times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" pitchFamily="18" charset="0"/>
                        </a:rPr>
                        <a:t>Combination of 4 fine and</a:t>
                      </a:r>
                      <a:r>
                        <a:rPr lang="en-US" sz="1400" baseline="0" dirty="0">
                          <a:latin typeface="Times" pitchFamily="18" charset="0"/>
                        </a:rPr>
                        <a:t> 5 coarse modes</a:t>
                      </a:r>
                    </a:p>
                    <a:p>
                      <a:endParaRPr lang="en-US" sz="1400" baseline="0" dirty="0">
                        <a:latin typeface="Times" pitchFamily="18" charset="0"/>
                      </a:endParaRPr>
                    </a:p>
                    <a:p>
                      <a:r>
                        <a:rPr lang="en-US" sz="1400" baseline="0" dirty="0">
                          <a:latin typeface="Times" pitchFamily="18" charset="0"/>
                        </a:rPr>
                        <a:t>‘Best’ and ‘average’ solutions reported</a:t>
                      </a:r>
                      <a:endParaRPr lang="en-GB" sz="1400" dirty="0">
                        <a:latin typeface="Times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" pitchFamily="18" charset="0"/>
                        </a:rPr>
                        <a:t>Surface properties</a:t>
                      </a:r>
                      <a:endParaRPr lang="en-GB" sz="1400" dirty="0">
                        <a:latin typeface="Times" pitchFamily="18" charset="0"/>
                      </a:endParaRPr>
                    </a:p>
                    <a:p>
                      <a:r>
                        <a:rPr lang="en-US" sz="1400" dirty="0">
                          <a:latin typeface="Times" pitchFamily="18" charset="0"/>
                        </a:rPr>
                        <a:t>prescribed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" pitchFamily="18" charset="0"/>
                        </a:rPr>
                        <a:t>D</a:t>
                      </a:r>
                      <a:r>
                        <a:rPr lang="en-US" sz="1400" baseline="0" dirty="0">
                          <a:latin typeface="Times" pitchFamily="18" charset="0"/>
                        </a:rPr>
                        <a:t>atabase or type-dependent dynamic, pseudo-</a:t>
                      </a:r>
                      <a:r>
                        <a:rPr lang="en-US" sz="1400" baseline="0" dirty="0" err="1">
                          <a:latin typeface="Times" pitchFamily="18" charset="0"/>
                        </a:rPr>
                        <a:t>Lambertian</a:t>
                      </a:r>
                      <a:endParaRPr lang="en-GB" sz="1400" dirty="0">
                        <a:latin typeface="Times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" pitchFamily="18" charset="0"/>
                        </a:rPr>
                        <a:t>Global</a:t>
                      </a:r>
                      <a:r>
                        <a:rPr lang="en-US" sz="1400" baseline="0" dirty="0">
                          <a:latin typeface="Times" pitchFamily="18" charset="0"/>
                        </a:rPr>
                        <a:t> </a:t>
                      </a:r>
                      <a:r>
                        <a:rPr lang="en-US" sz="1400" dirty="0">
                          <a:latin typeface="Times" pitchFamily="18" charset="0"/>
                        </a:rPr>
                        <a:t>d</a:t>
                      </a:r>
                      <a:r>
                        <a:rPr lang="en-US" sz="1400" baseline="0" dirty="0">
                          <a:latin typeface="Times" pitchFamily="18" charset="0"/>
                        </a:rPr>
                        <a:t>ynamic relationship, pseudo-</a:t>
                      </a:r>
                      <a:r>
                        <a:rPr lang="en-US" sz="1400" baseline="0" dirty="0" err="1">
                          <a:latin typeface="Times" pitchFamily="18" charset="0"/>
                        </a:rPr>
                        <a:t>Lambertian</a:t>
                      </a:r>
                      <a:endParaRPr lang="en-GB" sz="1400" dirty="0">
                        <a:latin typeface="Times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" pitchFamily="18" charset="0"/>
                        </a:rPr>
                        <a:t>BRDF</a:t>
                      </a:r>
                      <a:r>
                        <a:rPr lang="en-US" sz="1400" baseline="0" dirty="0">
                          <a:latin typeface="Times" pitchFamily="18" charset="0"/>
                        </a:rPr>
                        <a:t> model incorporating glint, whitecaps, and fixed </a:t>
                      </a:r>
                      <a:r>
                        <a:rPr lang="en-US" sz="1400" baseline="0" dirty="0" err="1">
                          <a:latin typeface="Times" pitchFamily="18" charset="0"/>
                        </a:rPr>
                        <a:t>underlight</a:t>
                      </a:r>
                      <a:endParaRPr lang="en-GB" sz="1400" dirty="0">
                        <a:latin typeface="Times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" pitchFamily="18" charset="0"/>
                        </a:rPr>
                        <a:t>550</a:t>
                      </a:r>
                      <a:r>
                        <a:rPr lang="en-US" sz="1400" baseline="0" dirty="0">
                          <a:latin typeface="Times" pitchFamily="18" charset="0"/>
                        </a:rPr>
                        <a:t> nm AOD uncertainty confidence envelope</a:t>
                      </a:r>
                      <a:endParaRPr lang="en-GB" sz="1400" dirty="0">
                        <a:latin typeface="Times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" pitchFamily="18" charset="0"/>
                        </a:rPr>
                        <a:t>~+/-(0.03+0.2*AOD</a:t>
                      </a:r>
                      <a:r>
                        <a:rPr lang="en-US" sz="1400" baseline="-25000" dirty="0">
                          <a:latin typeface="Times" pitchFamily="18" charset="0"/>
                        </a:rPr>
                        <a:t>MODIS</a:t>
                      </a:r>
                      <a:r>
                        <a:rPr lang="en-US" sz="1400" dirty="0">
                          <a:latin typeface="Times" pitchFamily="18" charset="0"/>
                        </a:rPr>
                        <a:t>)</a:t>
                      </a:r>
                    </a:p>
                    <a:p>
                      <a:r>
                        <a:rPr lang="en-US" sz="1400" dirty="0">
                          <a:latin typeface="Times" pitchFamily="18" charset="0"/>
                        </a:rPr>
                        <a:t>(depends on geometric</a:t>
                      </a:r>
                      <a:r>
                        <a:rPr lang="en-US" sz="1400" baseline="0" dirty="0">
                          <a:latin typeface="Times" pitchFamily="18" charset="0"/>
                        </a:rPr>
                        <a:t> air mass)</a:t>
                      </a:r>
                      <a:endParaRPr lang="en-GB" sz="1400" dirty="0">
                        <a:latin typeface="Times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" pitchFamily="18" charset="0"/>
                        </a:rPr>
                        <a:t>+/-(0.05+0.15*AOD</a:t>
                      </a:r>
                      <a:r>
                        <a:rPr lang="en-US" sz="1400" baseline="-25000" dirty="0">
                          <a:latin typeface="Times" pitchFamily="18" charset="0"/>
                        </a:rPr>
                        <a:t>AERONET</a:t>
                      </a:r>
                      <a:r>
                        <a:rPr lang="en-US" sz="1400" dirty="0">
                          <a:latin typeface="Times" pitchFamily="18" charset="0"/>
                        </a:rPr>
                        <a:t>)</a:t>
                      </a:r>
                      <a:endParaRPr lang="en-GB" sz="1400" dirty="0">
                        <a:latin typeface="Times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" pitchFamily="18" charset="0"/>
                        </a:rPr>
                        <a:t>+(0.04+0.1*AOD</a:t>
                      </a:r>
                      <a:r>
                        <a:rPr lang="en-US" sz="1400" baseline="-25000" dirty="0">
                          <a:latin typeface="Times" pitchFamily="18" charset="0"/>
                        </a:rPr>
                        <a:t>AERONET</a:t>
                      </a:r>
                      <a:r>
                        <a:rPr lang="en-US" sz="1400" dirty="0">
                          <a:latin typeface="Times" pitchFamily="18" charset="0"/>
                        </a:rPr>
                        <a:t>)</a:t>
                      </a:r>
                    </a:p>
                    <a:p>
                      <a:r>
                        <a:rPr lang="en-US" sz="1400" dirty="0">
                          <a:latin typeface="Times" pitchFamily="18" charset="0"/>
                        </a:rPr>
                        <a:t>to</a:t>
                      </a:r>
                    </a:p>
                    <a:p>
                      <a:r>
                        <a:rPr lang="en-US" sz="1400" dirty="0">
                          <a:latin typeface="Times" pitchFamily="18" charset="0"/>
                        </a:rPr>
                        <a:t>-(0.02+0.1*AOD</a:t>
                      </a:r>
                      <a:r>
                        <a:rPr lang="en-US" sz="1400" baseline="-25000" dirty="0">
                          <a:latin typeface="Times" pitchFamily="18" charset="0"/>
                        </a:rPr>
                        <a:t>AERONET</a:t>
                      </a:r>
                      <a:r>
                        <a:rPr lang="en-US" sz="1400" dirty="0">
                          <a:latin typeface="Times" pitchFamily="18" charset="0"/>
                        </a:rPr>
                        <a:t>)</a:t>
                      </a:r>
                      <a:endParaRPr lang="en-GB" sz="1400" dirty="0">
                        <a:latin typeface="Times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615EBD51-3785-41EB-A237-2934FC92D028}" type="slidenum">
              <a:rPr lang="en-GB" smtClean="0"/>
              <a:pPr/>
              <a:t>12</a:t>
            </a:fld>
            <a:endParaRPr lang="en-GB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762000"/>
            <a:ext cx="6129338" cy="5652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dirty="0"/>
              <a:t>Seasonality of AOD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2819400" cy="50292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Seasonal mean AOD:</a:t>
            </a:r>
          </a:p>
          <a:p>
            <a:pPr lvl="1"/>
            <a:r>
              <a:rPr lang="en-US" dirty="0"/>
              <a:t>Left column: DB</a:t>
            </a:r>
          </a:p>
          <a:p>
            <a:pPr lvl="1"/>
            <a:r>
              <a:rPr lang="en-US" dirty="0"/>
              <a:t>Middle column: DT</a:t>
            </a:r>
          </a:p>
          <a:p>
            <a:pPr lvl="1"/>
            <a:r>
              <a:rPr lang="en-US" dirty="0"/>
              <a:t>Right column: DB-DT difference</a:t>
            </a:r>
          </a:p>
          <a:p>
            <a:pPr lvl="1"/>
            <a:r>
              <a:rPr lang="en-US" dirty="0"/>
              <a:t>Maps use only </a:t>
            </a:r>
            <a:r>
              <a:rPr lang="en-US" dirty="0" err="1"/>
              <a:t>colocated</a:t>
            </a:r>
            <a:r>
              <a:rPr lang="en-US" dirty="0"/>
              <a:t> retrievals</a:t>
            </a:r>
          </a:p>
          <a:p>
            <a:r>
              <a:rPr lang="en-US" dirty="0"/>
              <a:t>Similar global AOD patterns and seasonal cycles</a:t>
            </a:r>
          </a:p>
          <a:p>
            <a:r>
              <a:rPr lang="en-US" dirty="0"/>
              <a:t>Regional/seasonal offsets, often within retrieval uncertainty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EBD51-3785-41EB-A237-2934FC92D028}" type="slidenum">
              <a:rPr lang="en-GB" smtClean="0"/>
              <a:pPr/>
              <a:t>13</a:t>
            </a:fld>
            <a:endParaRPr lang="en-GB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Correlation between DB and DT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562600"/>
            <a:ext cx="9144000" cy="1295400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Over much of the world, DB and DT AOD are highly correlated (r&gt;0.9) within a season</a:t>
            </a:r>
          </a:p>
          <a:p>
            <a:pPr lvl="1"/>
            <a:r>
              <a:rPr lang="en-US" dirty="0"/>
              <a:t>That does not imply that they are correct</a:t>
            </a:r>
          </a:p>
          <a:p>
            <a:r>
              <a:rPr lang="en-US" dirty="0"/>
              <a:t>Lower correlations where AOD is persistently low, and/or surface conditions tricky for one/both algorithms</a:t>
            </a:r>
          </a:p>
          <a:p>
            <a:pPr lvl="1"/>
            <a:r>
              <a:rPr lang="en-US" dirty="0"/>
              <a:t>Australia, </a:t>
            </a:r>
            <a:r>
              <a:rPr lang="en-US" dirty="0" err="1"/>
              <a:t>Sertão</a:t>
            </a:r>
            <a:r>
              <a:rPr lang="en-US" dirty="0"/>
              <a:t> area of Brazil, mountains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EBD51-3785-41EB-A237-2934FC92D028}" type="slidenum">
              <a:rPr lang="en-GB" smtClean="0"/>
              <a:pPr/>
              <a:t>14</a:t>
            </a:fld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2425" y="766766"/>
            <a:ext cx="8486775" cy="4792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776290"/>
            <a:ext cx="8161020" cy="4509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 rate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257800"/>
            <a:ext cx="9144000" cy="16002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Ratio of number of retrievals passing QA checks, for regions where both algorithms provide retrievals</a:t>
            </a:r>
          </a:p>
          <a:p>
            <a:pPr lvl="1"/>
            <a:r>
              <a:rPr lang="en-US" dirty="0"/>
              <a:t>DB tends to provide retrievals more frequently at mid/high-latitudes </a:t>
            </a:r>
            <a:r>
              <a:rPr lang="en-US" b="1" dirty="0">
                <a:solidFill>
                  <a:srgbClr val="7030A0"/>
                </a:solidFill>
              </a:rPr>
              <a:t>(purple)</a:t>
            </a:r>
          </a:p>
          <a:p>
            <a:pPr lvl="1"/>
            <a:r>
              <a:rPr lang="en-US" dirty="0"/>
              <a:t>DT tends to provide retrievals more frequently in the tropics </a:t>
            </a:r>
            <a:r>
              <a:rPr lang="en-US" b="1" dirty="0">
                <a:solidFill>
                  <a:srgbClr val="FF0000"/>
                </a:solidFill>
              </a:rPr>
              <a:t>(red)</a:t>
            </a:r>
            <a:endParaRPr lang="en-US" dirty="0"/>
          </a:p>
          <a:p>
            <a:pPr lvl="1"/>
            <a:r>
              <a:rPr lang="en-US" dirty="0"/>
              <a:t>In North America, Europe and India, often similar data volume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EBD51-3785-41EB-A237-2934FC92D028}" type="slidenum">
              <a:rPr lang="en-GB" smtClean="0"/>
              <a:pPr/>
              <a:t>15</a:t>
            </a:fld>
            <a:endParaRPr lang="en-GB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Granule-level comparisons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715000"/>
            <a:ext cx="9144000" cy="11430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Sampling frequency in tropical reasons determined in part by occurrence of small cumulus clouds</a:t>
            </a:r>
          </a:p>
          <a:p>
            <a:pPr lvl="1"/>
            <a:r>
              <a:rPr lang="en-US" dirty="0"/>
              <a:t>DB discards more data than DT near cloud edges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EBD51-3785-41EB-A237-2934FC92D028}" type="slidenum">
              <a:rPr lang="en-GB" smtClean="0"/>
              <a:pPr/>
              <a:t>16</a:t>
            </a:fld>
            <a:endParaRPr lang="en-GB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47727"/>
            <a:ext cx="9096756" cy="4852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" y="692277"/>
            <a:ext cx="9025128" cy="5175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Granule-level comparisons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791200"/>
            <a:ext cx="9144000" cy="9144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Where other cloud types dominate, extent of near-cloud spatial coverage tends to be more similar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EBD51-3785-41EB-A237-2934FC92D028}" type="slidenum">
              <a:rPr lang="en-GB" smtClean="0"/>
              <a:pPr/>
              <a:t>17</a:t>
            </a:fld>
            <a:endParaRPr lang="en-GB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991600" cy="762000"/>
          </a:xfrm>
        </p:spPr>
        <p:txBody>
          <a:bodyPr>
            <a:noAutofit/>
          </a:bodyPr>
          <a:lstStyle/>
          <a:p>
            <a:r>
              <a:rPr lang="en-US" sz="4000" dirty="0"/>
              <a:t>Overview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86800" cy="4572000"/>
          </a:xfrm>
        </p:spPr>
        <p:txBody>
          <a:bodyPr>
            <a:normAutofit/>
          </a:bodyPr>
          <a:lstStyle/>
          <a:p>
            <a:r>
              <a:rPr lang="en-US" sz="2800" dirty="0"/>
              <a:t>Aerosols and MODIS overview</a:t>
            </a:r>
          </a:p>
          <a:p>
            <a:r>
              <a:rPr lang="en-US" sz="2800" dirty="0"/>
              <a:t>MODIS Deep Blue/Dark Target summary</a:t>
            </a:r>
          </a:p>
          <a:p>
            <a:pPr lvl="1"/>
            <a:r>
              <a:rPr lang="en-US" sz="2400" dirty="0"/>
              <a:t>Global/regional comparison of retrievals</a:t>
            </a:r>
          </a:p>
          <a:p>
            <a:r>
              <a:rPr lang="en-US" sz="2800" b="1" dirty="0"/>
              <a:t>‘Merging’ algorithm</a:t>
            </a:r>
          </a:p>
          <a:p>
            <a:pPr lvl="1"/>
            <a:r>
              <a:rPr lang="en-US" sz="2400" dirty="0"/>
              <a:t>Description</a:t>
            </a:r>
          </a:p>
          <a:p>
            <a:pPr lvl="1"/>
            <a:r>
              <a:rPr lang="en-US" sz="2400" dirty="0"/>
              <a:t>Examples</a:t>
            </a:r>
          </a:p>
          <a:p>
            <a:r>
              <a:rPr lang="en-US" sz="2800" dirty="0"/>
              <a:t>Evaluation against AERONET</a:t>
            </a:r>
            <a:endParaRPr lang="en-GB" sz="2400" dirty="0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615EBD51-3785-41EB-A237-2934FC92D028}" type="slidenum">
              <a:rPr lang="en-GB" smtClean="0"/>
              <a:pPr/>
              <a:t>18</a:t>
            </a:fld>
            <a:endParaRPr lang="en-GB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>
            <a:normAutofit/>
          </a:bodyPr>
          <a:lstStyle/>
          <a:p>
            <a:r>
              <a:rPr lang="en-US" dirty="0"/>
              <a:t>What is the ‘merged’ MODIS dataset?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2895600" cy="4876800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This first attempt largely mimics Collection 5 user habits: use Deep Blue to fill in gaps in the Dark Target/ocean dataset</a:t>
            </a:r>
          </a:p>
          <a:p>
            <a:pPr lvl="1"/>
            <a:r>
              <a:rPr lang="en-US" dirty="0"/>
              <a:t>Only contains retrievals passing QA checks</a:t>
            </a:r>
          </a:p>
          <a:p>
            <a:r>
              <a:rPr lang="en-US" dirty="0"/>
              <a:t>12 monthly </a:t>
            </a:r>
            <a:r>
              <a:rPr lang="en-US" dirty="0" err="1"/>
              <a:t>climatologies</a:t>
            </a:r>
            <a:r>
              <a:rPr lang="en-US" dirty="0"/>
              <a:t> of NDVI used to assign retrievals over land:</a:t>
            </a:r>
          </a:p>
          <a:p>
            <a:pPr lvl="1"/>
            <a:r>
              <a:rPr lang="en-US" dirty="0"/>
              <a:t>NDVI &lt; 0.2: Deep Blue</a:t>
            </a:r>
          </a:p>
          <a:p>
            <a:pPr lvl="1"/>
            <a:r>
              <a:rPr lang="en-US" dirty="0"/>
              <a:t>NDVI &gt; 0.3: Dark Target</a:t>
            </a:r>
          </a:p>
          <a:p>
            <a:pPr lvl="1"/>
            <a:r>
              <a:rPr lang="en-US" dirty="0"/>
              <a:t>Otherwise: pick the algorithm with higher QA value, else average if both QA=3</a:t>
            </a:r>
          </a:p>
          <a:p>
            <a:r>
              <a:rPr lang="en-US" dirty="0"/>
              <a:t>Ocean algorithm used over water</a:t>
            </a:r>
          </a:p>
          <a:p>
            <a:endParaRPr lang="en-GB" dirty="0"/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5137" y="1262062"/>
            <a:ext cx="6138863" cy="452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615EBD51-3785-41EB-A237-2934FC92D028}" type="slidenum">
              <a:rPr lang="en-GB" smtClean="0"/>
              <a:pPr/>
              <a:t>19</a:t>
            </a:fld>
            <a:endParaRPr lang="en-GB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Webinar schedule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EBD51-3785-41EB-A237-2934FC92D028}" type="slidenum">
              <a:rPr lang="en-GB" smtClean="0"/>
              <a:pPr/>
              <a:t>2</a:t>
            </a:fld>
            <a:endParaRPr lang="en-GB" dirty="0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3038" y="876300"/>
            <a:ext cx="6257925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>
          <a:xfrm>
            <a:off x="533400" y="2819400"/>
            <a:ext cx="914400" cy="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>
            <a:noAutofit/>
          </a:bodyPr>
          <a:lstStyle/>
          <a:p>
            <a:r>
              <a:rPr lang="en-US" sz="3200" dirty="0"/>
              <a:t>Example granule showing the merging procedure</a:t>
            </a:r>
            <a:endParaRPr lang="en-GB" sz="3200" dirty="0"/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65" y="1049464"/>
            <a:ext cx="9115235" cy="5046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615EBD51-3785-41EB-A237-2934FC92D028}" type="slidenum">
              <a:rPr lang="en-GB" smtClean="0"/>
              <a:pPr/>
              <a:t>20</a:t>
            </a:fld>
            <a:endParaRPr lang="en-GB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/>
          <a:lstStyle/>
          <a:p>
            <a:r>
              <a:rPr lang="en-US" dirty="0"/>
              <a:t>Seasonal average ‘merged’ AOD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172200"/>
            <a:ext cx="9144000" cy="6858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Seasonal mean of daily mean AOD from the ‘merged’ SDS, 2006-2008</a:t>
            </a:r>
            <a:endParaRPr lang="en-GB" dirty="0"/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066800"/>
            <a:ext cx="8497253" cy="4704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615EBD51-3785-41EB-A237-2934FC92D028}" type="slidenum">
              <a:rPr lang="en-GB" smtClean="0"/>
              <a:pPr/>
              <a:t>21</a:t>
            </a:fld>
            <a:endParaRPr lang="en-GB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991600" cy="762000"/>
          </a:xfrm>
        </p:spPr>
        <p:txBody>
          <a:bodyPr>
            <a:noAutofit/>
          </a:bodyPr>
          <a:lstStyle/>
          <a:p>
            <a:r>
              <a:rPr lang="en-US" sz="4000" dirty="0"/>
              <a:t>Overview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86800" cy="4572000"/>
          </a:xfrm>
        </p:spPr>
        <p:txBody>
          <a:bodyPr>
            <a:normAutofit/>
          </a:bodyPr>
          <a:lstStyle/>
          <a:p>
            <a:r>
              <a:rPr lang="en-US" sz="2800" dirty="0"/>
              <a:t>Aerosols and MODIS overview</a:t>
            </a:r>
          </a:p>
          <a:p>
            <a:r>
              <a:rPr lang="en-US" sz="2800" dirty="0"/>
              <a:t>MODIS Deep Blue/Dark Target summary</a:t>
            </a:r>
          </a:p>
          <a:p>
            <a:pPr lvl="1"/>
            <a:r>
              <a:rPr lang="en-US" sz="2400" dirty="0"/>
              <a:t>Global/regional comparison of retrievals</a:t>
            </a:r>
          </a:p>
          <a:p>
            <a:r>
              <a:rPr lang="en-US" sz="2800" dirty="0"/>
              <a:t>‘Merging’ algorithm</a:t>
            </a:r>
          </a:p>
          <a:p>
            <a:pPr lvl="1"/>
            <a:r>
              <a:rPr lang="en-US" sz="2400" dirty="0"/>
              <a:t>Description</a:t>
            </a:r>
          </a:p>
          <a:p>
            <a:pPr lvl="1"/>
            <a:r>
              <a:rPr lang="en-US" sz="2400" dirty="0"/>
              <a:t>Examples</a:t>
            </a:r>
          </a:p>
          <a:p>
            <a:r>
              <a:rPr lang="en-US" sz="2800" b="1" dirty="0"/>
              <a:t>Evaluation against AERONET</a:t>
            </a:r>
            <a:endParaRPr lang="en-GB" sz="2400" b="1" dirty="0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615EBD51-3785-41EB-A237-2934FC92D028}" type="slidenum">
              <a:rPr lang="en-GB" smtClean="0"/>
              <a:pPr/>
              <a:t>22</a:t>
            </a:fld>
            <a:endParaRPr lang="en-GB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>
            <a:spLocks/>
          </p:cNvSpPr>
          <p:nvPr/>
        </p:nvSpPr>
        <p:spPr>
          <a:xfrm>
            <a:off x="152400" y="4114800"/>
            <a:ext cx="6172200" cy="2667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dirty="0">
                <a:latin typeface="Times" pitchFamily="18" charset="0"/>
              </a:rPr>
              <a:t>Aerosol Robotic Network (AERONET): A standard resource for satellite AOD validation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800" dirty="0">
                <a:latin typeface="Times" pitchFamily="18" charset="0"/>
              </a:rPr>
              <a:t>Global network with consistent protocols, reference calibration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800" dirty="0">
                <a:latin typeface="Times" pitchFamily="18" charset="0"/>
              </a:rPr>
              <a:t>Several hundred sites with at least 1 year of observations 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800" dirty="0">
                <a:latin typeface="Times" pitchFamily="18" charset="0"/>
              </a:rPr>
              <a:t>Also have a ship-borne Maritime Aerosol Network for over-ocean coverage (not shown)</a:t>
            </a:r>
            <a:endParaRPr kumimoji="0" lang="en-GB" sz="2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00800" y="3886200"/>
            <a:ext cx="2514600" cy="2416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imes" pitchFamily="18" charset="0"/>
                <a:cs typeface="Times" pitchFamily="18" charset="0"/>
              </a:rPr>
              <a:t>Comparison methodology:</a:t>
            </a:r>
          </a:p>
          <a:p>
            <a:endParaRPr lang="en-US" sz="700" dirty="0">
              <a:latin typeface="Times" pitchFamily="18" charset="0"/>
              <a:cs typeface="Times" pitchFamily="18" charset="0"/>
            </a:endParaRPr>
          </a:p>
          <a:p>
            <a:r>
              <a:rPr lang="en-US" sz="1600" dirty="0">
                <a:latin typeface="Times" pitchFamily="18" charset="0"/>
                <a:cs typeface="Times" pitchFamily="18" charset="0"/>
              </a:rPr>
              <a:t>Average AERONET AOD within 30 minutes of satellite overpass</a:t>
            </a:r>
          </a:p>
          <a:p>
            <a:endParaRPr lang="en-US" sz="700" dirty="0">
              <a:latin typeface="Times" pitchFamily="18" charset="0"/>
              <a:cs typeface="Times" pitchFamily="18" charset="0"/>
            </a:endParaRPr>
          </a:p>
          <a:p>
            <a:r>
              <a:rPr lang="en-US" sz="1600" dirty="0">
                <a:latin typeface="Times" pitchFamily="18" charset="0"/>
                <a:cs typeface="Times" pitchFamily="18" charset="0"/>
              </a:rPr>
              <a:t>Average MODIS AOD within 25 km of AERONET site</a:t>
            </a:r>
          </a:p>
          <a:p>
            <a:endParaRPr lang="en-US" sz="700" dirty="0">
              <a:latin typeface="Times" pitchFamily="18" charset="0"/>
              <a:cs typeface="Times" pitchFamily="18" charset="0"/>
            </a:endParaRPr>
          </a:p>
          <a:p>
            <a:r>
              <a:rPr lang="en-US" sz="1600" dirty="0">
                <a:latin typeface="Times" pitchFamily="18" charset="0"/>
                <a:cs typeface="Times" pitchFamily="18" charset="0"/>
              </a:rPr>
              <a:t>Compare AOD at 550 nm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/>
          </a:bodyPr>
          <a:lstStyle/>
          <a:p>
            <a:r>
              <a:rPr lang="en-US" sz="4000" dirty="0"/>
              <a:t>Evaluation against AERONET</a:t>
            </a:r>
            <a:endParaRPr lang="en-GB" sz="4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16675"/>
            <a:ext cx="2133600" cy="365125"/>
          </a:xfrm>
        </p:spPr>
        <p:txBody>
          <a:bodyPr/>
          <a:lstStyle/>
          <a:p>
            <a:fld id="{615EBD51-3785-41EB-A237-2934FC92D028}" type="slidenum">
              <a:rPr lang="en-GB" smtClean="0"/>
              <a:pPr/>
              <a:t>23</a:t>
            </a:fld>
            <a:endParaRPr lang="en-GB"/>
          </a:p>
        </p:txBody>
      </p:sp>
      <p:pic>
        <p:nvPicPr>
          <p:cNvPr id="6" name="Picture 2" descr="Map of the world or region of the wor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1015365"/>
            <a:ext cx="4813935" cy="2413635"/>
          </a:xfrm>
          <a:prstGeom prst="rect">
            <a:avLst/>
          </a:prstGeom>
          <a:noFill/>
        </p:spPr>
      </p:pic>
      <p:pic>
        <p:nvPicPr>
          <p:cNvPr id="7" name="Picture 8" descr="Setting up a sunphotometer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400" y="990600"/>
            <a:ext cx="3175000" cy="2381250"/>
          </a:xfrm>
          <a:prstGeom prst="rect">
            <a:avLst/>
          </a:prstGeom>
          <a:noFill/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0" y="3475851"/>
            <a:ext cx="914399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Times" pitchFamily="18" charset="0"/>
              </a:rPr>
              <a:t>Images from NASA AERONET page, </a:t>
            </a:r>
            <a:r>
              <a:rPr lang="en-US" sz="1200" dirty="0">
                <a:latin typeface="Times" pitchFamily="18" charset="0"/>
                <a:hlinkClick r:id="rId4"/>
              </a:rPr>
              <a:t>http://aeronet.gsfc.nasa.gov/</a:t>
            </a:r>
            <a:r>
              <a:rPr lang="en-US" sz="1200" dirty="0">
                <a:latin typeface="Times" pitchFamily="18" charset="0"/>
              </a:rPr>
              <a:t> </a:t>
            </a:r>
            <a:endParaRPr lang="en-GB" sz="1200" dirty="0">
              <a:latin typeface="Times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DB vs. DT: surface-related biases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105400"/>
            <a:ext cx="9144000" cy="175260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Median (symbols) and confidence envelopes (68%, 90%) of DB and DT AOD bias vs. AERONET with respect to </a:t>
            </a:r>
            <a:r>
              <a:rPr lang="en-US" dirty="0" err="1"/>
              <a:t>swIR</a:t>
            </a:r>
            <a:r>
              <a:rPr lang="en-US" dirty="0"/>
              <a:t> NDVI, for low-AOD cases</a:t>
            </a:r>
          </a:p>
          <a:p>
            <a:r>
              <a:rPr lang="en-US" dirty="0"/>
              <a:t>Higher </a:t>
            </a:r>
            <a:r>
              <a:rPr lang="en-US" dirty="0" err="1"/>
              <a:t>swIR</a:t>
            </a:r>
            <a:r>
              <a:rPr lang="en-US" dirty="0"/>
              <a:t> NDVI for (generally) a more densely-vegetated surface</a:t>
            </a:r>
          </a:p>
          <a:p>
            <a:r>
              <a:rPr lang="en-US" dirty="0"/>
              <a:t>Shows similar (small) biases in both datasets, DT has more scatter at less-vegetated surfaces</a:t>
            </a:r>
          </a:p>
          <a:p>
            <a:r>
              <a:rPr lang="en-US" dirty="0">
                <a:solidFill>
                  <a:srgbClr val="FF0000"/>
                </a:solidFill>
              </a:rPr>
              <a:t>These low AOD cases are a majority (~80% of points)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EBD51-3785-41EB-A237-2934FC92D028}" type="slidenum">
              <a:rPr lang="en-GB" smtClean="0"/>
              <a:pPr/>
              <a:t>24</a:t>
            </a:fld>
            <a:endParaRPr lang="en-GB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600" y="1143000"/>
            <a:ext cx="4943475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524000"/>
            <a:ext cx="4019550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38625" y="1371600"/>
            <a:ext cx="4981575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DB vs. DT: aerosol-related biases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953000"/>
            <a:ext cx="9144000" cy="1905000"/>
          </a:xfrm>
        </p:spPr>
        <p:txBody>
          <a:bodyPr>
            <a:normAutofit fontScale="47500" lnSpcReduction="20000"/>
          </a:bodyPr>
          <a:lstStyle/>
          <a:p>
            <a:r>
              <a:rPr lang="en-US" dirty="0"/>
              <a:t>Median (symbols) and confidence envelopes (68%, 90%) of DB and DT AOD bias vs. AERONET AOD, split by AERONET </a:t>
            </a:r>
            <a:r>
              <a:rPr lang="en-US" dirty="0" err="1"/>
              <a:t>Ångström</a:t>
            </a:r>
            <a:r>
              <a:rPr lang="en-US" dirty="0"/>
              <a:t> exponent (AE)</a:t>
            </a:r>
          </a:p>
          <a:p>
            <a:r>
              <a:rPr lang="en-US" dirty="0"/>
              <a:t>Left plot: low AE (e.g. dust)</a:t>
            </a:r>
          </a:p>
          <a:p>
            <a:pPr lvl="1"/>
            <a:r>
              <a:rPr lang="en-US" dirty="0"/>
              <a:t>DB has slight low bias, DT has bias becoming more negative with increasing AOD </a:t>
            </a:r>
          </a:p>
          <a:p>
            <a:r>
              <a:rPr lang="en-US" dirty="0"/>
              <a:t>Right plot: high AE (e.g. smoke, urban pollution)</a:t>
            </a:r>
          </a:p>
          <a:p>
            <a:pPr lvl="1"/>
            <a:r>
              <a:rPr lang="en-US" dirty="0"/>
              <a:t>DT has little bias, DB has bias becoming more negative with increasing AOD</a:t>
            </a:r>
          </a:p>
          <a:p>
            <a:r>
              <a:rPr lang="en-US" dirty="0"/>
              <a:t>Width of error distributions similar</a:t>
            </a:r>
          </a:p>
          <a:p>
            <a:r>
              <a:rPr lang="en-US" dirty="0">
                <a:solidFill>
                  <a:srgbClr val="FF0000"/>
                </a:solidFill>
              </a:rPr>
              <a:t>These high AOD cases are a minority (&lt;10%) of points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EBD51-3785-41EB-A237-2934FC92D028}" type="slidenum">
              <a:rPr lang="en-GB" smtClean="0"/>
              <a:pPr/>
              <a:t>25</a:t>
            </a:fld>
            <a:endParaRPr lang="en-GB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6200" y="1371600"/>
            <a:ext cx="4629150" cy="344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comparison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5486400"/>
            <a:ext cx="8839200" cy="1371600"/>
          </a:xfrm>
        </p:spPr>
        <p:txBody>
          <a:bodyPr>
            <a:normAutofit fontScale="47500" lnSpcReduction="20000"/>
          </a:bodyPr>
          <a:lstStyle/>
          <a:p>
            <a:r>
              <a:rPr lang="en-US" dirty="0"/>
              <a:t>Maps show ‘best’ algorithm, by different metrics, at each AERONET site</a:t>
            </a:r>
          </a:p>
          <a:p>
            <a:pPr lvl="1"/>
            <a:r>
              <a:rPr lang="en-US" dirty="0"/>
              <a:t>Gold: merged SDS takes only DB or DT retrievals; Red: merged mixes DB and DT, and does better than both</a:t>
            </a:r>
          </a:p>
          <a:p>
            <a:r>
              <a:rPr lang="en-US" dirty="0"/>
              <a:t>Which is best depends on what statistical metric you’re interested in</a:t>
            </a:r>
          </a:p>
          <a:p>
            <a:pPr lvl="1"/>
            <a:r>
              <a:rPr lang="en-US" dirty="0"/>
              <a:t>The merged dataset tends to have a higher data volume</a:t>
            </a:r>
          </a:p>
          <a:p>
            <a:pPr lvl="1"/>
            <a:r>
              <a:rPr lang="en-US" dirty="0"/>
              <a:t>However, DB or DT outperform by other metrics at some sites</a:t>
            </a:r>
          </a:p>
          <a:p>
            <a:pPr lvl="1"/>
            <a:r>
              <a:rPr lang="en-US" dirty="0"/>
              <a:t>Thus, usage choices may depend on whether analyses are regional or global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EBD51-3785-41EB-A237-2934FC92D028}" type="slidenum">
              <a:rPr lang="en-GB" smtClean="0"/>
              <a:pPr/>
              <a:t>26</a:t>
            </a:fld>
            <a:endParaRPr lang="en-GB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950" y="842966"/>
            <a:ext cx="8401050" cy="4654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81000" y="838200"/>
            <a:ext cx="4114800" cy="2286000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Where does performance quality differ?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5791200"/>
            <a:ext cx="8839200" cy="10668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As before, but only where different in algorithm quality is large</a:t>
            </a:r>
          </a:p>
          <a:p>
            <a:r>
              <a:rPr lang="en-US" dirty="0"/>
              <a:t>Fewer sites plotted, i.e. level of performance is similar at many sites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EBD51-3785-41EB-A237-2934FC92D028}" type="slidenum">
              <a:rPr lang="en-GB" smtClean="0"/>
              <a:pPr/>
              <a:t>27</a:t>
            </a:fld>
            <a:endParaRPr lang="en-GB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950" y="842966"/>
            <a:ext cx="8401050" cy="4654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asayer\AppData\Local\Microsoft\Windows\Temporary Internet Files\Content.Outlook\RYKKVHWJ\modis_aeronet_plot_Banizoumbou_DB_DT_V2 (2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0069"/>
            <a:ext cx="9144000" cy="305093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</a:t>
            </a:r>
            <a:r>
              <a:rPr lang="en-US" dirty="0" err="1"/>
              <a:t>Banizoumbou</a:t>
            </a:r>
            <a:r>
              <a:rPr lang="en-US" dirty="0"/>
              <a:t> (Niger)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0" y="4343400"/>
            <a:ext cx="5029200" cy="2514600"/>
          </a:xfrm>
        </p:spPr>
        <p:txBody>
          <a:bodyPr/>
          <a:lstStyle/>
          <a:p>
            <a:r>
              <a:rPr lang="en-US" dirty="0"/>
              <a:t>DB performs well</a:t>
            </a:r>
          </a:p>
          <a:p>
            <a:r>
              <a:rPr lang="en-US" dirty="0"/>
              <a:t>DT has few retrievals</a:t>
            </a:r>
          </a:p>
          <a:p>
            <a:r>
              <a:rPr lang="en-US" dirty="0"/>
              <a:t>Merge mostly draws from DB (blue)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EBD51-3785-41EB-A237-2934FC92D028}" type="slidenum">
              <a:rPr lang="en-GB" smtClean="0"/>
              <a:pPr/>
              <a:t>28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0" y="838200"/>
            <a:ext cx="3276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Dark Target</a:t>
            </a:r>
            <a:endParaRPr lang="en-GB" sz="1400" b="1" dirty="0">
              <a:solidFill>
                <a:srgbClr val="FF0000"/>
              </a:solidFill>
              <a:latin typeface="Times" pitchFamily="18" charset="0"/>
              <a:cs typeface="Times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71800" y="838200"/>
            <a:ext cx="342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Deep Blue</a:t>
            </a:r>
            <a:endParaRPr lang="en-GB" sz="1400" b="1" dirty="0">
              <a:solidFill>
                <a:srgbClr val="FF0000"/>
              </a:solidFill>
              <a:latin typeface="Times" pitchFamily="18" charset="0"/>
              <a:cs typeface="Times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77000" y="838200"/>
            <a:ext cx="2667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Merge</a:t>
            </a:r>
            <a:endParaRPr lang="en-GB" sz="1400" b="1" dirty="0">
              <a:solidFill>
                <a:srgbClr val="FF0000"/>
              </a:solidFill>
              <a:latin typeface="Times" pitchFamily="18" charset="0"/>
              <a:cs typeface="Times" pitchFamily="18" charset="0"/>
            </a:endParaRPr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507" y="4139089"/>
            <a:ext cx="2340293" cy="2490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09599" y="6581001"/>
            <a:ext cx="236220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Times" pitchFamily="18" charset="0"/>
              </a:rPr>
              <a:t>Map from Google Earth</a:t>
            </a:r>
            <a:endParaRPr lang="en-GB" sz="1200" dirty="0">
              <a:latin typeface="Times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</a:t>
            </a:r>
            <a:r>
              <a:rPr lang="en-US" dirty="0" err="1"/>
              <a:t>Shirahama</a:t>
            </a:r>
            <a:r>
              <a:rPr lang="en-US" dirty="0"/>
              <a:t> (Japan)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0" y="4191000"/>
            <a:ext cx="5029200" cy="25146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DT performs well, slight high bias</a:t>
            </a:r>
          </a:p>
          <a:p>
            <a:r>
              <a:rPr lang="en-US" dirty="0"/>
              <a:t>DB has fewer retrievals, and low bias</a:t>
            </a:r>
          </a:p>
          <a:p>
            <a:r>
              <a:rPr lang="en-US" dirty="0"/>
              <a:t>Merge mostly draws from DT (green)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EBD51-3785-41EB-A237-2934FC92D028}" type="slidenum">
              <a:rPr lang="en-GB" smtClean="0"/>
              <a:pPr/>
              <a:t>29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0" y="838200"/>
            <a:ext cx="3276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Dark Target</a:t>
            </a:r>
            <a:endParaRPr lang="en-GB" sz="1400" b="1" dirty="0">
              <a:solidFill>
                <a:srgbClr val="FF0000"/>
              </a:solidFill>
              <a:latin typeface="Times" pitchFamily="18" charset="0"/>
              <a:cs typeface="Times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71800" y="838200"/>
            <a:ext cx="342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Deep Blue</a:t>
            </a:r>
            <a:endParaRPr lang="en-GB" sz="1400" b="1" dirty="0">
              <a:solidFill>
                <a:srgbClr val="FF0000"/>
              </a:solidFill>
              <a:latin typeface="Times" pitchFamily="18" charset="0"/>
              <a:cs typeface="Times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77000" y="838200"/>
            <a:ext cx="2667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Merge</a:t>
            </a:r>
            <a:endParaRPr lang="en-GB" sz="1400" b="1" dirty="0">
              <a:solidFill>
                <a:srgbClr val="FF0000"/>
              </a:solidFill>
              <a:latin typeface="Times" pitchFamily="18" charset="0"/>
              <a:cs typeface="Times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09599" y="6581001"/>
            <a:ext cx="236220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Times" pitchFamily="18" charset="0"/>
              </a:rPr>
              <a:t>Map from Google Earth</a:t>
            </a:r>
            <a:endParaRPr lang="en-GB" sz="1200" dirty="0">
              <a:latin typeface="Times" pitchFamily="18" charset="0"/>
            </a:endParaRPr>
          </a:p>
        </p:txBody>
      </p:sp>
      <p:pic>
        <p:nvPicPr>
          <p:cNvPr id="45058" name="Picture 2" descr="C:\Users\asayer\AppData\Local\Microsoft\Windows\Temporary Internet Files\Content.Outlook\RYKKVHWJ\modis_aeronet_plot_Shirahama_DB_DT_V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9144000" cy="3050931"/>
          </a:xfrm>
          <a:prstGeom prst="rect">
            <a:avLst/>
          </a:prstGeom>
          <a:noFill/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4191000"/>
            <a:ext cx="2907792" cy="2357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991600" cy="762000"/>
          </a:xfrm>
        </p:spPr>
        <p:txBody>
          <a:bodyPr>
            <a:noAutofit/>
          </a:bodyPr>
          <a:lstStyle/>
          <a:p>
            <a:r>
              <a:rPr lang="en-US" sz="4000" dirty="0"/>
              <a:t>Motivation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86800" cy="5105400"/>
          </a:xfrm>
        </p:spPr>
        <p:txBody>
          <a:bodyPr>
            <a:normAutofit/>
          </a:bodyPr>
          <a:lstStyle/>
          <a:p>
            <a:r>
              <a:rPr lang="en-US" sz="2800" b="1" dirty="0"/>
              <a:t>Q: </a:t>
            </a:r>
            <a:r>
              <a:rPr lang="en-US" sz="2800" dirty="0"/>
              <a:t>The Collection 6 MODIS atmosphere aerosol products over land have e-Deep Blue (DB), Dark Target (DT), and ‘merged’ data all available a lot of the time. Which should I use, and when?</a:t>
            </a:r>
          </a:p>
          <a:p>
            <a:r>
              <a:rPr lang="en-US" sz="2800" b="1" dirty="0"/>
              <a:t>A (short): </a:t>
            </a:r>
            <a:r>
              <a:rPr lang="en-US" sz="2800" dirty="0"/>
              <a:t>It depends.</a:t>
            </a:r>
          </a:p>
          <a:p>
            <a:r>
              <a:rPr lang="en-US" sz="2800" b="1" dirty="0"/>
              <a:t>A (longer): </a:t>
            </a:r>
            <a:r>
              <a:rPr lang="en-US" sz="2800" dirty="0"/>
              <a:t>The next ~45 minutes…</a:t>
            </a:r>
            <a:endParaRPr lang="en-GB" sz="2800" dirty="0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615EBD51-3785-41EB-A237-2934FC92D028}" type="slidenum">
              <a:rPr lang="en-GB" smtClean="0"/>
              <a:pPr/>
              <a:t>3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</a:t>
            </a:r>
            <a:r>
              <a:rPr lang="en-US" dirty="0" err="1"/>
              <a:t>Pune</a:t>
            </a:r>
            <a:r>
              <a:rPr lang="en-US" dirty="0"/>
              <a:t> (India)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0" y="4191000"/>
            <a:ext cx="5029200" cy="25146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Both DB and DT perform well</a:t>
            </a:r>
          </a:p>
          <a:p>
            <a:r>
              <a:rPr lang="en-US" dirty="0"/>
              <a:t>Merge sometimes draws from DT (green), sometimes DB (blue), sometimes merges (red)</a:t>
            </a:r>
          </a:p>
          <a:p>
            <a:r>
              <a:rPr lang="en-US" dirty="0"/>
              <a:t>Slightly better performance overall from the merge than either DB or DT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EBD51-3785-41EB-A237-2934FC92D028}" type="slidenum">
              <a:rPr lang="en-GB" smtClean="0"/>
              <a:pPr/>
              <a:t>30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0" y="838200"/>
            <a:ext cx="3276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Dark Target</a:t>
            </a:r>
            <a:endParaRPr lang="en-GB" sz="1400" b="1" dirty="0">
              <a:solidFill>
                <a:srgbClr val="FF0000"/>
              </a:solidFill>
              <a:latin typeface="Times" pitchFamily="18" charset="0"/>
              <a:cs typeface="Times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71800" y="838200"/>
            <a:ext cx="342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Deep Blue</a:t>
            </a:r>
            <a:endParaRPr lang="en-GB" sz="1400" b="1" dirty="0">
              <a:solidFill>
                <a:srgbClr val="FF0000"/>
              </a:solidFill>
              <a:latin typeface="Times" pitchFamily="18" charset="0"/>
              <a:cs typeface="Times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77000" y="838200"/>
            <a:ext cx="2667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Merge</a:t>
            </a:r>
            <a:endParaRPr lang="en-GB" sz="1400" b="1" dirty="0">
              <a:solidFill>
                <a:srgbClr val="FF0000"/>
              </a:solidFill>
              <a:latin typeface="Times" pitchFamily="18" charset="0"/>
              <a:cs typeface="Times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09599" y="6581001"/>
            <a:ext cx="236220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Times" pitchFamily="18" charset="0"/>
              </a:rPr>
              <a:t>Map from Google Earth</a:t>
            </a:r>
            <a:endParaRPr lang="en-GB" sz="1200" dirty="0">
              <a:latin typeface="Times" pitchFamily="18" charset="0"/>
            </a:endParaRPr>
          </a:p>
        </p:txBody>
      </p:sp>
      <p:pic>
        <p:nvPicPr>
          <p:cNvPr id="46082" name="Picture 2" descr="C:\Users\asayer\AppData\Local\Microsoft\Windows\Temporary Internet Files\Content.Outlook\RYKKVHWJ\modis_aeronet_plot_Pune_DB_DT_V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9144000" cy="3050931"/>
          </a:xfrm>
          <a:prstGeom prst="rect">
            <a:avLst/>
          </a:prstGeom>
          <a:noFill/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7667" y="4208621"/>
            <a:ext cx="2888933" cy="2344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152400" y="838200"/>
            <a:ext cx="8839200" cy="4419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Deep Blue (</a:t>
            </a:r>
            <a:r>
              <a:rPr lang="en-US" sz="3200" dirty="0">
                <a:latin typeface="Times" pitchFamily="18" charset="0"/>
              </a:rPr>
              <a:t>DB)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and Dark Target (DT) provide similar views of the global aerosol system from MODIS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Often agree closely,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 but this doesn’t imply both are correct,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 and should not be considered as independent datasets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Neither algorithm, or their merge, is consistently better than the others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latin typeface="Times" pitchFamily="18" charset="0"/>
              </a:rPr>
              <a:t>Quality of performance is often very similar between algorithms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800" dirty="0">
                <a:latin typeface="Times" pitchFamily="18" charset="0"/>
              </a:rPr>
              <a:t>In many areas, it will likely not matter much which algorithm is used 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800" dirty="0">
                <a:latin typeface="Times" pitchFamily="18" charset="0"/>
              </a:rPr>
              <a:t>Usage recommendations are more complicated than can be presented concisely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>
                <a:latin typeface="Times" pitchFamily="18" charset="0"/>
              </a:rPr>
              <a:t>DB is still the only option over deserts, and there is only one ocean algorithm, so for global analyses use of the merge may be simplest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>
                <a:latin typeface="Times" pitchFamily="18" charset="0"/>
              </a:rPr>
              <a:t>Encourage users to do analyses with both DB and DT data, where practical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900" dirty="0">
                <a:latin typeface="Times" pitchFamily="18" charset="0"/>
              </a:rPr>
              <a:t>We expect results for Terra will be quantitatively similar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dirty="0">
                <a:latin typeface="Times" pitchFamily="18" charset="0"/>
              </a:rPr>
              <a:t>Please contact us with questions, comments, interesting results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GB" sz="2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/>
          </a:bodyPr>
          <a:lstStyle/>
          <a:p>
            <a:r>
              <a:rPr lang="en-US" sz="4000" dirty="0"/>
              <a:t>Summary</a:t>
            </a:r>
            <a:endParaRPr lang="en-GB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EBD51-3785-41EB-A237-2934FC92D028}" type="slidenum">
              <a:rPr lang="en-GB" smtClean="0"/>
              <a:pPr/>
              <a:t>31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304800" y="5292804"/>
            <a:ext cx="8534400" cy="11079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Times" pitchFamily="18" charset="0"/>
                <a:cs typeface="Times" pitchFamily="18" charset="0"/>
              </a:rPr>
              <a:t>Links:</a:t>
            </a:r>
          </a:p>
          <a:p>
            <a:r>
              <a:rPr lang="en-US" sz="1400" dirty="0">
                <a:latin typeface="Times" pitchFamily="18" charset="0"/>
                <a:cs typeface="Times" pitchFamily="18" charset="0"/>
              </a:rPr>
              <a:t>MODIS Atmospheres website:</a:t>
            </a:r>
            <a:r>
              <a:rPr lang="en-US" sz="1400" i="1" dirty="0">
                <a:latin typeface="Times" pitchFamily="18" charset="0"/>
                <a:cs typeface="Times" pitchFamily="18" charset="0"/>
              </a:rPr>
              <a:t> modis-atmos.gsfc.nasa.gov</a:t>
            </a:r>
          </a:p>
          <a:p>
            <a:r>
              <a:rPr lang="en-US" sz="400" dirty="0">
                <a:latin typeface="Times" pitchFamily="18" charset="0"/>
                <a:cs typeface="Times" pitchFamily="18" charset="0"/>
              </a:rPr>
              <a:t> </a:t>
            </a:r>
          </a:p>
          <a:p>
            <a:r>
              <a:rPr lang="en-US" sz="1400" dirty="0">
                <a:latin typeface="Times" pitchFamily="18" charset="0"/>
                <a:cs typeface="Times" pitchFamily="18" charset="0"/>
              </a:rPr>
              <a:t>NASA LAADS (data distribution) website: </a:t>
            </a:r>
            <a:r>
              <a:rPr lang="en-US" sz="1400" i="1" dirty="0">
                <a:latin typeface="Times" pitchFamily="18" charset="0"/>
                <a:cs typeface="Times" pitchFamily="18" charset="0"/>
              </a:rPr>
              <a:t>ladsweb.nascom.nasa.gov</a:t>
            </a:r>
          </a:p>
          <a:p>
            <a:endParaRPr lang="en-US" sz="400" i="1" dirty="0">
              <a:latin typeface="Times" pitchFamily="18" charset="0"/>
              <a:cs typeface="Times" pitchFamily="18" charset="0"/>
            </a:endParaRPr>
          </a:p>
          <a:p>
            <a:r>
              <a:rPr lang="en-US" sz="1400" dirty="0">
                <a:latin typeface="Times" pitchFamily="18" charset="0"/>
                <a:cs typeface="Times" pitchFamily="18" charset="0"/>
              </a:rPr>
              <a:t>MODIS Collection 6 on the NASA LAADS ftp server: </a:t>
            </a:r>
            <a:r>
              <a:rPr lang="en-US" sz="1400" i="1" dirty="0">
                <a:latin typeface="Times" pitchFamily="18" charset="0"/>
                <a:cs typeface="Times" pitchFamily="18" charset="0"/>
              </a:rPr>
              <a:t>ladsweb.nascom.nasa.gov/</a:t>
            </a:r>
            <a:r>
              <a:rPr lang="en-US" sz="1400" i="1" dirty="0" err="1">
                <a:latin typeface="Times" pitchFamily="18" charset="0"/>
                <a:cs typeface="Times" pitchFamily="18" charset="0"/>
              </a:rPr>
              <a:t>allData</a:t>
            </a:r>
            <a:r>
              <a:rPr lang="en-US" sz="1400" i="1" dirty="0">
                <a:latin typeface="Times" pitchFamily="18" charset="0"/>
                <a:cs typeface="Times" pitchFamily="18" charset="0"/>
              </a:rPr>
              <a:t>/6/&lt;product name&gt;</a:t>
            </a:r>
            <a:endParaRPr lang="en-GB" i="1" dirty="0">
              <a:latin typeface="Times" pitchFamily="18" charset="0"/>
              <a:cs typeface="Times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991600" cy="762000"/>
          </a:xfrm>
        </p:spPr>
        <p:txBody>
          <a:bodyPr>
            <a:noAutofit/>
          </a:bodyPr>
          <a:lstStyle/>
          <a:p>
            <a:r>
              <a:rPr lang="en-US" sz="4000" dirty="0"/>
              <a:t>Overview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86800" cy="4572000"/>
          </a:xfrm>
        </p:spPr>
        <p:txBody>
          <a:bodyPr>
            <a:normAutofit/>
          </a:bodyPr>
          <a:lstStyle/>
          <a:p>
            <a:r>
              <a:rPr lang="en-US" sz="2800" dirty="0"/>
              <a:t>Aerosols and MODIS overview</a:t>
            </a:r>
          </a:p>
          <a:p>
            <a:r>
              <a:rPr lang="en-US" sz="2800" dirty="0"/>
              <a:t>MODIS Deep Blue/Dark Target summary</a:t>
            </a:r>
          </a:p>
          <a:p>
            <a:pPr lvl="1"/>
            <a:r>
              <a:rPr lang="en-US" sz="2400" dirty="0"/>
              <a:t>Global/regional comparison of retrievals</a:t>
            </a:r>
          </a:p>
          <a:p>
            <a:r>
              <a:rPr lang="en-US" sz="2800" dirty="0"/>
              <a:t>‘Merging’ algorithm</a:t>
            </a:r>
          </a:p>
          <a:p>
            <a:pPr lvl="1"/>
            <a:r>
              <a:rPr lang="en-US" sz="2400" dirty="0"/>
              <a:t>Description</a:t>
            </a:r>
          </a:p>
          <a:p>
            <a:pPr lvl="1"/>
            <a:r>
              <a:rPr lang="en-US" sz="2400" dirty="0"/>
              <a:t>Examples</a:t>
            </a:r>
          </a:p>
          <a:p>
            <a:r>
              <a:rPr lang="en-US" sz="2800" dirty="0"/>
              <a:t>Evaluation against AERONET</a:t>
            </a:r>
            <a:endParaRPr lang="en-GB" sz="2400" dirty="0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615EBD51-3785-41EB-A237-2934FC92D028}" type="slidenum">
              <a:rPr lang="en-GB" smtClean="0"/>
              <a:pPr/>
              <a:t>4</a:t>
            </a:fld>
            <a:endParaRPr lang="en-GB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991600" cy="762000"/>
          </a:xfrm>
        </p:spPr>
        <p:txBody>
          <a:bodyPr>
            <a:noAutofit/>
          </a:bodyPr>
          <a:lstStyle/>
          <a:p>
            <a:r>
              <a:rPr lang="en-US" sz="4000" dirty="0"/>
              <a:t>Overview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86800" cy="4572000"/>
          </a:xfrm>
        </p:spPr>
        <p:txBody>
          <a:bodyPr>
            <a:normAutofit/>
          </a:bodyPr>
          <a:lstStyle/>
          <a:p>
            <a:r>
              <a:rPr lang="en-US" sz="2800" b="1" dirty="0"/>
              <a:t>Aerosols and MODIS overview</a:t>
            </a:r>
          </a:p>
          <a:p>
            <a:r>
              <a:rPr lang="en-US" sz="2800" dirty="0"/>
              <a:t>MODIS Deep Blue/Dark Target summary</a:t>
            </a:r>
          </a:p>
          <a:p>
            <a:pPr lvl="1"/>
            <a:r>
              <a:rPr lang="en-US" sz="2400" dirty="0"/>
              <a:t>Global/regional comparison of retrievals</a:t>
            </a:r>
          </a:p>
          <a:p>
            <a:r>
              <a:rPr lang="en-US" sz="2800" dirty="0"/>
              <a:t>‘Merging’ algorithm</a:t>
            </a:r>
          </a:p>
          <a:p>
            <a:pPr lvl="1"/>
            <a:r>
              <a:rPr lang="en-US" sz="2400" dirty="0"/>
              <a:t>Description</a:t>
            </a:r>
          </a:p>
          <a:p>
            <a:pPr lvl="1"/>
            <a:r>
              <a:rPr lang="en-US" sz="2400" dirty="0"/>
              <a:t>Examples</a:t>
            </a:r>
          </a:p>
          <a:p>
            <a:r>
              <a:rPr lang="en-US" sz="2800" dirty="0"/>
              <a:t>Evaluation against AERONET</a:t>
            </a:r>
            <a:endParaRPr lang="en-GB" sz="2400" dirty="0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615EBD51-3785-41EB-A237-2934FC92D028}" type="slidenum">
              <a:rPr lang="en-GB" smtClean="0"/>
              <a:pPr/>
              <a:t>5</a:t>
            </a:fld>
            <a:endParaRPr lang="en-GB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http://eoimages.gsfc.nasa.gov/images/imagerecords/55000/55385/S2001002040903.L1A_HJMS_m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1447800"/>
            <a:ext cx="355282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0" y="5105400"/>
            <a:ext cx="9144000" cy="1752600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Aerosol Optical Depth (AOD): total column optical extinction of aerosol at a given wavelength</a:t>
            </a:r>
          </a:p>
          <a:p>
            <a:pPr lvl="1"/>
            <a:r>
              <a:rPr lang="en-US" dirty="0">
                <a:latin typeface="Times New Roman" pitchFamily="18" charset="0"/>
                <a:cs typeface="Times New Roman" pitchFamily="18" charset="0"/>
              </a:rPr>
              <a:t>Most commonly, 550 nm (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τ</a:t>
            </a:r>
            <a:r>
              <a:rPr lang="en-US" baseline="-25000" dirty="0">
                <a:latin typeface="Times New Roman" pitchFamily="18" charset="0"/>
                <a:cs typeface="Times New Roman" pitchFamily="18" charset="0"/>
              </a:rPr>
              <a:t>550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</a:t>
            </a:r>
            <a:endParaRPr lang="en-US" dirty="0"/>
          </a:p>
          <a:p>
            <a:pPr lvl="1"/>
            <a:r>
              <a:rPr lang="en-US" dirty="0"/>
              <a:t>Related to how much aerosol is in the atmosphere</a:t>
            </a:r>
          </a:p>
          <a:p>
            <a:pPr lvl="1"/>
            <a:r>
              <a:rPr lang="en-US" dirty="0"/>
              <a:t>Also termed aerosol optical thickness (AOT)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Autofit/>
          </a:bodyPr>
          <a:lstStyle/>
          <a:p>
            <a:r>
              <a:rPr lang="en-US" sz="3600" dirty="0"/>
              <a:t>Aerosols and properties of interest: AOD</a:t>
            </a:r>
            <a:endParaRPr lang="en-GB" sz="3600" dirty="0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1143000"/>
            <a:ext cx="365760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http://eoimages.gsfc.nasa.gov/images/imagerecords/52000/52697/S19982881128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990600"/>
            <a:ext cx="2925763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3" descr="http://www.sunnycv.com/steve/images3/fire01cu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4701" y="3124200"/>
            <a:ext cx="2648937" cy="1737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Fires in Central Afric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7405" y="1004411"/>
            <a:ext cx="2623185" cy="1967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1" name="Picture 1" descr="C:\Users\asayer\Desktop\seawifs_ocean_aod550_composite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2" y="1219196"/>
            <a:ext cx="5333048" cy="3447098"/>
          </a:xfrm>
          <a:prstGeom prst="rect">
            <a:avLst/>
          </a:prstGeom>
          <a:noFill/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EBD51-3785-41EB-A237-2934FC92D028}" type="slidenum">
              <a:rPr lang="en-GB" smtClean="0"/>
              <a:pPr/>
              <a:t>6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90600"/>
          </a:xfrm>
        </p:spPr>
        <p:txBody>
          <a:bodyPr>
            <a:normAutofit fontScale="90000"/>
          </a:bodyPr>
          <a:lstStyle/>
          <a:p>
            <a:r>
              <a:rPr lang="en-US" dirty="0"/>
              <a:t>Moderate Resolution Imaging </a:t>
            </a:r>
            <a:r>
              <a:rPr lang="en-US" dirty="0" err="1"/>
              <a:t>Spectroradiometer</a:t>
            </a:r>
            <a:r>
              <a:rPr lang="en-US" dirty="0"/>
              <a:t> (MODIS) terminology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EBD51-3785-41EB-A237-2934FC92D028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52400" y="4953000"/>
            <a:ext cx="8839200" cy="19050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A ‘Collection’ is a MODIS mission (re)processing; Collection 6 is the new version</a:t>
            </a:r>
          </a:p>
          <a:p>
            <a:r>
              <a:rPr lang="en-US" dirty="0"/>
              <a:t>Data products relevant to this presentation:</a:t>
            </a:r>
          </a:p>
          <a:p>
            <a:pPr lvl="1"/>
            <a:r>
              <a:rPr lang="en-US" b="1" dirty="0"/>
              <a:t>MOD04, MYD04</a:t>
            </a:r>
            <a:r>
              <a:rPr lang="en-US" dirty="0"/>
              <a:t> Level 2 (orbit-level) aerosols</a:t>
            </a:r>
          </a:p>
          <a:p>
            <a:pPr lvl="1"/>
            <a:r>
              <a:rPr lang="en-US" b="1" dirty="0"/>
              <a:t>MODATML2, MYDATML2</a:t>
            </a:r>
            <a:r>
              <a:rPr lang="en-US" dirty="0"/>
              <a:t> Level 2 joint atmospheres</a:t>
            </a:r>
          </a:p>
          <a:p>
            <a:pPr lvl="1"/>
            <a:r>
              <a:rPr lang="en-US" b="1" dirty="0"/>
              <a:t>MOD08, MYD08</a:t>
            </a:r>
            <a:r>
              <a:rPr lang="en-US" dirty="0"/>
              <a:t> Level 3 (aggregated) joint atmospheres</a:t>
            </a:r>
          </a:p>
        </p:txBody>
      </p:sp>
      <p:sp>
        <p:nvSpPr>
          <p:cNvPr id="7" name="Shape 68"/>
          <p:cNvSpPr txBox="1">
            <a:spLocks/>
          </p:cNvSpPr>
          <p:nvPr/>
        </p:nvSpPr>
        <p:spPr>
          <a:xfrm>
            <a:off x="-152400" y="1378993"/>
            <a:ext cx="9144001" cy="34216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65759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uFillTx/>
              </a:defRPr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x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D04_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L2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56D6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4BC0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YYYYDDD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BE38F3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HHMM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B92D5D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CCC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7BB41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YYYYDDDHHMMSS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.hdf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59" marR="0" lvl="0" indent="0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uFillTx/>
              </a:defRPr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59" marR="0" lvl="0" indent="0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uFillTx/>
              </a:defRPr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		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x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D04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= Earth Science Data Type name</a:t>
            </a:r>
          </a:p>
          <a:p>
            <a:pPr marL="365759" marR="0" lvl="0" indent="0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uFillTx/>
              </a:defRPr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	      	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old"/>
                <a:ea typeface="Times New Roman"/>
                <a:cs typeface="Arial Bold"/>
                <a:sym typeface="Times New Roman"/>
              </a:rPr>
              <a:t>x =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“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O” for Terra or “Y” for Aqua</a:t>
            </a:r>
          </a:p>
          <a:p>
            <a:pPr marL="365759" marR="0" lvl="0" indent="0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uFillTx/>
              </a:defRPr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		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L2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= Denotes a Level-2 product (or L3 for Level-3, etc.)</a:t>
            </a:r>
          </a:p>
          <a:p>
            <a:pPr marL="365759" marR="0" lvl="0" indent="0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uFillTx/>
              </a:defRPr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		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56D6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A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56D6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= indicates date/time information follows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56D6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59" marR="0" lvl="0" indent="0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uFillTx/>
              </a:defRPr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56D6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		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4BC0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YYYYDDD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= acquisition year and day-of-year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59" marR="0" lvl="0" indent="0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uFillTx/>
              </a:defRPr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		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BE38F3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HHMM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= acquisition hour and minute start time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59" marR="0" lvl="0" indent="0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uFillTx/>
              </a:defRPr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		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B92D5D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CCC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= collection (e.g., ‘006’ for Collection 6)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59" marR="0" lvl="0" indent="0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uFillTx/>
              </a:defRPr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		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77BB41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YYYYDDDHHMMSS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= production data and time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59" marR="0" lvl="0" indent="0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uFillTx/>
              </a:defRPr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		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hdf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= denotes HDF file format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/>
          </a:bodyPr>
          <a:lstStyle/>
          <a:p>
            <a:r>
              <a:rPr lang="en-US" dirty="0"/>
              <a:t>The MODIS sensor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267201"/>
            <a:ext cx="9144000" cy="259080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36 spectral bands from visible to thermal IR</a:t>
            </a:r>
          </a:p>
          <a:p>
            <a:r>
              <a:rPr lang="en-US" dirty="0"/>
              <a:t>Spatial resolutions (level 1b) 250 m to 1 km at nadir</a:t>
            </a:r>
          </a:p>
          <a:p>
            <a:pPr lvl="1"/>
            <a:r>
              <a:rPr lang="en-US" dirty="0"/>
              <a:t>‘Bowtie effect’ leads to pixel enlargement and distortion near swath edges</a:t>
            </a:r>
          </a:p>
          <a:p>
            <a:r>
              <a:rPr lang="en-US" dirty="0"/>
              <a:t>Swath width 2,300 km, giving near-global daily coverage</a:t>
            </a:r>
          </a:p>
          <a:p>
            <a:r>
              <a:rPr lang="en-US" dirty="0"/>
              <a:t>Flying on polar-orbiting platforms</a:t>
            </a:r>
          </a:p>
          <a:p>
            <a:pPr lvl="1"/>
            <a:r>
              <a:rPr lang="en-US" dirty="0"/>
              <a:t>Near-constant local solar time of observation ~10:30 am (Terra, descending), ~1:30 pm (Aqua, ascending)</a:t>
            </a:r>
          </a:p>
          <a:p>
            <a:pPr lvl="1"/>
            <a:r>
              <a:rPr lang="en-US" dirty="0"/>
              <a:t>14-15 orbits per day, 16-day orbital repeat cycle</a:t>
            </a:r>
          </a:p>
          <a:p>
            <a:pPr lvl="1"/>
            <a:r>
              <a:rPr lang="en-US" dirty="0"/>
              <a:t>Data </a:t>
            </a:r>
            <a:r>
              <a:rPr lang="en-US" dirty="0" err="1"/>
              <a:t>organised</a:t>
            </a:r>
            <a:r>
              <a:rPr lang="en-US" dirty="0"/>
              <a:t> into 5-minute ‘granules’</a:t>
            </a:r>
          </a:p>
        </p:txBody>
      </p:sp>
      <p:pic>
        <p:nvPicPr>
          <p:cNvPr id="34818" name="Picture 2" descr="http://modis-atmos.gsfc.nasa.gov/browse/images/data/A2013193/MOBGLSR_C/MOBGLSR_C20K.A2013193.005.20131950621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914400"/>
            <a:ext cx="4800600" cy="2400300"/>
          </a:xfrm>
          <a:prstGeom prst="rect">
            <a:avLst/>
          </a:prstGeom>
          <a:noFill/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81000" y="3653135"/>
            <a:ext cx="3505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Times" pitchFamily="18" charset="0"/>
              </a:rPr>
              <a:t>MODIS Aqua granule RGB composite for August 14</a:t>
            </a:r>
            <a:r>
              <a:rPr lang="en-US" sz="1200" baseline="30000" dirty="0">
                <a:latin typeface="Times" pitchFamily="18" charset="0"/>
              </a:rPr>
              <a:t>th</a:t>
            </a:r>
            <a:r>
              <a:rPr lang="en-US" sz="1200" dirty="0">
                <a:latin typeface="Times" pitchFamily="18" charset="0"/>
              </a:rPr>
              <a:t>, 2003, 12:05 UTC</a:t>
            </a:r>
            <a:endParaRPr lang="en-GB" sz="1200" dirty="0">
              <a:latin typeface="Times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EBD51-3785-41EB-A237-2934FC92D028}" type="slidenum">
              <a:rPr lang="en-GB" smtClean="0"/>
              <a:pPr/>
              <a:t>8</a:t>
            </a:fld>
            <a:endParaRPr lang="en-GB"/>
          </a:p>
        </p:txBody>
      </p:sp>
      <p:pic>
        <p:nvPicPr>
          <p:cNvPr id="39942" name="Picture 6" descr="http://modis-atmos.gsfc.nasa.gov/IMAGES/MYD02/GRANULE/2003_08_14/226.1205.rgb1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781050"/>
            <a:ext cx="2914650" cy="2914650"/>
          </a:xfrm>
          <a:prstGeom prst="rect">
            <a:avLst/>
          </a:prstGeom>
          <a:noFill/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419600" y="3456801"/>
            <a:ext cx="47244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Times" pitchFamily="18" charset="0"/>
              </a:rPr>
              <a:t>MODIS Terra daytime RGB composite for July 12</a:t>
            </a:r>
            <a:r>
              <a:rPr lang="en-US" sz="1200" baseline="30000" dirty="0">
                <a:latin typeface="Times" pitchFamily="18" charset="0"/>
              </a:rPr>
              <a:t>th</a:t>
            </a:r>
            <a:r>
              <a:rPr lang="en-US" sz="1200" dirty="0">
                <a:latin typeface="Times" pitchFamily="18" charset="0"/>
              </a:rPr>
              <a:t>, 2013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0" y="3962400"/>
            <a:ext cx="9144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latin typeface="Times" pitchFamily="18" charset="0"/>
              </a:rPr>
              <a:t>Images available online at </a:t>
            </a:r>
            <a:r>
              <a:rPr lang="en-GB" sz="1100" dirty="0">
                <a:latin typeface="Times" pitchFamily="18" charset="0"/>
                <a:hlinkClick r:id="rId4"/>
              </a:rPr>
              <a:t>http://modis-atmos.gsfc.nasa.gov</a:t>
            </a:r>
            <a:endParaRPr lang="en-GB" sz="1100" dirty="0">
              <a:latin typeface="Times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991600" cy="762000"/>
          </a:xfrm>
        </p:spPr>
        <p:txBody>
          <a:bodyPr>
            <a:noAutofit/>
          </a:bodyPr>
          <a:lstStyle/>
          <a:p>
            <a:r>
              <a:rPr lang="en-US" sz="4000" dirty="0"/>
              <a:t>Overview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86800" cy="4572000"/>
          </a:xfrm>
        </p:spPr>
        <p:txBody>
          <a:bodyPr>
            <a:normAutofit/>
          </a:bodyPr>
          <a:lstStyle/>
          <a:p>
            <a:r>
              <a:rPr lang="en-US" sz="2800" dirty="0"/>
              <a:t>Aerosols and MODIS overview</a:t>
            </a:r>
          </a:p>
          <a:p>
            <a:r>
              <a:rPr lang="en-US" sz="2800" b="1" dirty="0"/>
              <a:t>MODIS Deep Blue/Dark Target summary</a:t>
            </a:r>
          </a:p>
          <a:p>
            <a:pPr lvl="1"/>
            <a:r>
              <a:rPr lang="en-US" sz="2400" dirty="0"/>
              <a:t>Global/regional comparison of retrievals</a:t>
            </a:r>
          </a:p>
          <a:p>
            <a:r>
              <a:rPr lang="en-US" sz="2800" dirty="0"/>
              <a:t>‘Merging’ algorithm</a:t>
            </a:r>
          </a:p>
          <a:p>
            <a:pPr lvl="1"/>
            <a:r>
              <a:rPr lang="en-US" sz="2400" dirty="0"/>
              <a:t>Description</a:t>
            </a:r>
          </a:p>
          <a:p>
            <a:pPr lvl="1"/>
            <a:r>
              <a:rPr lang="en-US" sz="2400" dirty="0"/>
              <a:t>Examples</a:t>
            </a:r>
          </a:p>
          <a:p>
            <a:r>
              <a:rPr lang="en-US" sz="2800" dirty="0"/>
              <a:t>Evaluation against AERONET</a:t>
            </a:r>
            <a:endParaRPr lang="en-GB" sz="2400" dirty="0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615EBD51-3785-41EB-A237-2934FC92D028}" type="slidenum">
              <a:rPr lang="en-GB" smtClean="0"/>
              <a:pPr/>
              <a:t>9</a:t>
            </a:fld>
            <a:endParaRPr lang="en-GB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121746</TotalTime>
  <Words>2125</Words>
  <Application>Microsoft Macintosh PowerPoint</Application>
  <PresentationFormat>On-screen Show (4:3)</PresentationFormat>
  <Paragraphs>292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Arial Bold</vt:lpstr>
      <vt:lpstr>Calibri</vt:lpstr>
      <vt:lpstr>Times</vt:lpstr>
      <vt:lpstr>Times New Roman</vt:lpstr>
      <vt:lpstr>Office Theme</vt:lpstr>
      <vt:lpstr>MODIS Atmospheres webinar series #4: Collection 6 e-Deep Blue/Dark Target comparison and ‘merged’ aerosol products</vt:lpstr>
      <vt:lpstr>Webinar schedule</vt:lpstr>
      <vt:lpstr>Motivation</vt:lpstr>
      <vt:lpstr>Overview</vt:lpstr>
      <vt:lpstr>Overview</vt:lpstr>
      <vt:lpstr>Aerosols and properties of interest: AOD</vt:lpstr>
      <vt:lpstr>Moderate Resolution Imaging Spectroradiometer (MODIS) terminology</vt:lpstr>
      <vt:lpstr>The MODIS sensor</vt:lpstr>
      <vt:lpstr>Overview</vt:lpstr>
      <vt:lpstr>MODIS Atmospheres aerosol products basics</vt:lpstr>
      <vt:lpstr>MODIS aerosols as of Collection 5</vt:lpstr>
      <vt:lpstr>Algorithm summaries</vt:lpstr>
      <vt:lpstr>Seasonality of AOD</vt:lpstr>
      <vt:lpstr>Correlation between DB and DT</vt:lpstr>
      <vt:lpstr>Sampling rate</vt:lpstr>
      <vt:lpstr>Granule-level comparisons</vt:lpstr>
      <vt:lpstr>Granule-level comparisons</vt:lpstr>
      <vt:lpstr>Overview</vt:lpstr>
      <vt:lpstr>What is the ‘merged’ MODIS dataset?</vt:lpstr>
      <vt:lpstr>Example granule showing the merging procedure</vt:lpstr>
      <vt:lpstr>Seasonal average ‘merged’ AOD</vt:lpstr>
      <vt:lpstr>Overview</vt:lpstr>
      <vt:lpstr>Evaluation against AERONET</vt:lpstr>
      <vt:lpstr>DB vs. DT: surface-related biases</vt:lpstr>
      <vt:lpstr>DB vs. DT: aerosol-related biases</vt:lpstr>
      <vt:lpstr>Global comparison</vt:lpstr>
      <vt:lpstr>Where does performance quality differ?</vt:lpstr>
      <vt:lpstr>Example: Banizoumbou (Niger)</vt:lpstr>
      <vt:lpstr>Example: Shirahama (Japan)</vt:lpstr>
      <vt:lpstr>Example: Pune (India)</vt:lpstr>
      <vt:lpstr>Summary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Collection 6 update: MODIS Deep Blue</dc:title>
  <dc:creator>Andrew M Sayer</dc:creator>
  <cp:lastModifiedBy>Holland, Rashida A. (GSFC-613.0)[GLOBAL SCIENCE &amp; TECHNOLOGY INC]</cp:lastModifiedBy>
  <cp:revision>1290</cp:revision>
  <dcterms:created xsi:type="dcterms:W3CDTF">2014-07-15T20:08:06Z</dcterms:created>
  <dcterms:modified xsi:type="dcterms:W3CDTF">2023-06-26T18:44:31Z</dcterms:modified>
</cp:coreProperties>
</file>