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 ContentType="image/ti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9"/>
  </p:notesMasterIdLst>
  <p:sldIdLst>
    <p:sldId id="256" r:id="rId2"/>
    <p:sldId id="257" r:id="rId3"/>
    <p:sldId id="372" r:id="rId4"/>
    <p:sldId id="258" r:id="rId5"/>
    <p:sldId id="306" r:id="rId6"/>
    <p:sldId id="260" r:id="rId7"/>
    <p:sldId id="261" r:id="rId8"/>
    <p:sldId id="374" r:id="rId9"/>
    <p:sldId id="267" r:id="rId10"/>
    <p:sldId id="268" r:id="rId11"/>
    <p:sldId id="307" r:id="rId12"/>
    <p:sldId id="308" r:id="rId13"/>
    <p:sldId id="309" r:id="rId14"/>
    <p:sldId id="310" r:id="rId15"/>
    <p:sldId id="312" r:id="rId16"/>
    <p:sldId id="311" r:id="rId17"/>
    <p:sldId id="313" r:id="rId18"/>
    <p:sldId id="314" r:id="rId19"/>
    <p:sldId id="315" r:id="rId20"/>
    <p:sldId id="324" r:id="rId21"/>
    <p:sldId id="325" r:id="rId22"/>
    <p:sldId id="326" r:id="rId23"/>
    <p:sldId id="327" r:id="rId24"/>
    <p:sldId id="330" r:id="rId25"/>
    <p:sldId id="329" r:id="rId26"/>
    <p:sldId id="336" r:id="rId27"/>
    <p:sldId id="337" r:id="rId28"/>
    <p:sldId id="331" r:id="rId29"/>
    <p:sldId id="332" r:id="rId30"/>
    <p:sldId id="333" r:id="rId31"/>
    <p:sldId id="334" r:id="rId32"/>
    <p:sldId id="335" r:id="rId33"/>
    <p:sldId id="338" r:id="rId34"/>
    <p:sldId id="339" r:id="rId35"/>
    <p:sldId id="342" r:id="rId36"/>
    <p:sldId id="343" r:id="rId37"/>
    <p:sldId id="340" r:id="rId38"/>
    <p:sldId id="341" r:id="rId39"/>
    <p:sldId id="344" r:id="rId40"/>
    <p:sldId id="345" r:id="rId41"/>
    <p:sldId id="349" r:id="rId42"/>
    <p:sldId id="346" r:id="rId43"/>
    <p:sldId id="347" r:id="rId44"/>
    <p:sldId id="348" r:id="rId45"/>
    <p:sldId id="317" r:id="rId46"/>
    <p:sldId id="350" r:id="rId47"/>
    <p:sldId id="364" r:id="rId48"/>
    <p:sldId id="319" r:id="rId49"/>
    <p:sldId id="322" r:id="rId50"/>
    <p:sldId id="320" r:id="rId51"/>
    <p:sldId id="352" r:id="rId52"/>
    <p:sldId id="354" r:id="rId53"/>
    <p:sldId id="351" r:id="rId54"/>
    <p:sldId id="355" r:id="rId55"/>
    <p:sldId id="356" r:id="rId56"/>
    <p:sldId id="376" r:id="rId57"/>
    <p:sldId id="357" r:id="rId58"/>
    <p:sldId id="358" r:id="rId59"/>
    <p:sldId id="360" r:id="rId60"/>
    <p:sldId id="361" r:id="rId61"/>
    <p:sldId id="377" r:id="rId62"/>
    <p:sldId id="378" r:id="rId63"/>
    <p:sldId id="362" r:id="rId64"/>
    <p:sldId id="363" r:id="rId65"/>
    <p:sldId id="375" r:id="rId66"/>
    <p:sldId id="365" r:id="rId67"/>
    <p:sldId id="379" r:id="rId68"/>
    <p:sldId id="366" r:id="rId69"/>
    <p:sldId id="367" r:id="rId70"/>
    <p:sldId id="368" r:id="rId71"/>
    <p:sldId id="369" r:id="rId72"/>
    <p:sldId id="370" r:id="rId73"/>
    <p:sldId id="371" r:id="rId74"/>
    <p:sldId id="288" r:id="rId75"/>
    <p:sldId id="380" r:id="rId76"/>
    <p:sldId id="381" r:id="rId77"/>
    <p:sldId id="382" r:id="rId78"/>
  </p:sldIdLst>
  <p:sldSz cx="13004800" cy="9753600"/>
  <p:notesSz cx="6858000" cy="9144000"/>
  <p:defaultTextStyle>
    <a:lvl1pPr defTabSz="457200">
      <a:buClr>
        <a:srgbClr val="000000"/>
      </a:buClr>
      <a:defRPr sz="2400">
        <a:uFill>
          <a:solidFill/>
        </a:uFill>
        <a:latin typeface="+mn-lt"/>
        <a:ea typeface="+mn-ea"/>
        <a:cs typeface="+mn-cs"/>
        <a:sym typeface="Calibri"/>
      </a:defRPr>
    </a:lvl1pPr>
    <a:lvl2pPr indent="342900" defTabSz="457200">
      <a:buClr>
        <a:srgbClr val="000000"/>
      </a:buClr>
      <a:defRPr sz="2400">
        <a:uFill>
          <a:solidFill/>
        </a:uFill>
        <a:latin typeface="+mn-lt"/>
        <a:ea typeface="+mn-ea"/>
        <a:cs typeface="+mn-cs"/>
        <a:sym typeface="Calibri"/>
      </a:defRPr>
    </a:lvl2pPr>
    <a:lvl3pPr indent="685800" defTabSz="457200">
      <a:buClr>
        <a:srgbClr val="000000"/>
      </a:buClr>
      <a:defRPr sz="2400">
        <a:uFill>
          <a:solidFill/>
        </a:uFill>
        <a:latin typeface="+mn-lt"/>
        <a:ea typeface="+mn-ea"/>
        <a:cs typeface="+mn-cs"/>
        <a:sym typeface="Calibri"/>
      </a:defRPr>
    </a:lvl3pPr>
    <a:lvl4pPr indent="1028700" defTabSz="457200">
      <a:buClr>
        <a:srgbClr val="000000"/>
      </a:buClr>
      <a:defRPr sz="2400">
        <a:uFill>
          <a:solidFill/>
        </a:uFill>
        <a:latin typeface="+mn-lt"/>
        <a:ea typeface="+mn-ea"/>
        <a:cs typeface="+mn-cs"/>
        <a:sym typeface="Calibri"/>
      </a:defRPr>
    </a:lvl4pPr>
    <a:lvl5pPr indent="1371600" defTabSz="457200">
      <a:buClr>
        <a:srgbClr val="000000"/>
      </a:buClr>
      <a:defRPr sz="2400">
        <a:uFill>
          <a:solidFill/>
        </a:uFill>
        <a:latin typeface="+mn-lt"/>
        <a:ea typeface="+mn-ea"/>
        <a:cs typeface="+mn-cs"/>
        <a:sym typeface="Calibri"/>
      </a:defRPr>
    </a:lvl5pPr>
    <a:lvl6pPr indent="1714500" defTabSz="457200">
      <a:buClr>
        <a:srgbClr val="000000"/>
      </a:buClr>
      <a:defRPr sz="2400">
        <a:uFill>
          <a:solidFill/>
        </a:uFill>
        <a:latin typeface="+mn-lt"/>
        <a:ea typeface="+mn-ea"/>
        <a:cs typeface="+mn-cs"/>
        <a:sym typeface="Calibri"/>
      </a:defRPr>
    </a:lvl6pPr>
    <a:lvl7pPr indent="2057400" defTabSz="457200">
      <a:buClr>
        <a:srgbClr val="000000"/>
      </a:buClr>
      <a:defRPr sz="2400">
        <a:uFill>
          <a:solidFill/>
        </a:uFill>
        <a:latin typeface="+mn-lt"/>
        <a:ea typeface="+mn-ea"/>
        <a:cs typeface="+mn-cs"/>
        <a:sym typeface="Calibri"/>
      </a:defRPr>
    </a:lvl7pPr>
    <a:lvl8pPr indent="2400300" defTabSz="457200">
      <a:buClr>
        <a:srgbClr val="000000"/>
      </a:buClr>
      <a:defRPr sz="2400">
        <a:uFill>
          <a:solidFill/>
        </a:uFill>
        <a:latin typeface="+mn-lt"/>
        <a:ea typeface="+mn-ea"/>
        <a:cs typeface="+mn-cs"/>
        <a:sym typeface="Calibri"/>
      </a:defRPr>
    </a:lvl8pPr>
    <a:lvl9pPr indent="2743200" defTabSz="457200">
      <a:buClr>
        <a:srgbClr val="000000"/>
      </a:buClr>
      <a:defRPr sz="2400">
        <a:uFill>
          <a:solidFill/>
        </a:uFill>
        <a:latin typeface="+mn-lt"/>
        <a:ea typeface="+mn-ea"/>
        <a:cs typeface="+mn-cs"/>
        <a:sym typeface="Calibri"/>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CE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a:tcStyle>
        <a:tcBdr/>
        <a:fill>
          <a:solidFill>
            <a:srgbClr val="F1F5FA"/>
          </a:solidFill>
        </a:fill>
      </a:tcStyle>
    </a:band2H>
    <a:firstCol>
      <a:tcTxStyle b="on" i="off">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85" d="100"/>
          <a:sy n="85" d="100"/>
        </p:scale>
        <p:origin x="1912" y="184"/>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Shape 1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3" name="Shape 13"/>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126044843"/>
      </p:ext>
    </p:extLst>
  </p:cSld>
  <p:clrMap bg1="lt1" tx1="dk1" bg2="lt2" tx2="dk2" accent1="accent1" accent2="accent2" accent3="accent3" accent4="accent4" accent5="accent5" accent6="accent6" hlink="hlink" folHlink="folHlink"/>
  <p:notesStyle>
    <a:lvl1pPr defTabSz="457200">
      <a:defRPr sz="1600">
        <a:uFill>
          <a:solidFill/>
        </a:uFill>
        <a:latin typeface="+mn-lt"/>
        <a:ea typeface="+mn-ea"/>
        <a:cs typeface="+mn-cs"/>
        <a:sym typeface="Calibri"/>
      </a:defRPr>
    </a:lvl1pPr>
    <a:lvl2pPr indent="228600" defTabSz="457200">
      <a:defRPr sz="1600">
        <a:uFill>
          <a:solidFill/>
        </a:uFill>
        <a:latin typeface="+mn-lt"/>
        <a:ea typeface="+mn-ea"/>
        <a:cs typeface="+mn-cs"/>
        <a:sym typeface="Calibri"/>
      </a:defRPr>
    </a:lvl2pPr>
    <a:lvl3pPr indent="457200" defTabSz="457200">
      <a:defRPr sz="1600">
        <a:uFill>
          <a:solidFill/>
        </a:uFill>
        <a:latin typeface="+mn-lt"/>
        <a:ea typeface="+mn-ea"/>
        <a:cs typeface="+mn-cs"/>
        <a:sym typeface="Calibri"/>
      </a:defRPr>
    </a:lvl3pPr>
    <a:lvl4pPr indent="685800" defTabSz="457200">
      <a:defRPr sz="1600">
        <a:uFill>
          <a:solidFill/>
        </a:uFill>
        <a:latin typeface="+mn-lt"/>
        <a:ea typeface="+mn-ea"/>
        <a:cs typeface="+mn-cs"/>
        <a:sym typeface="Calibri"/>
      </a:defRPr>
    </a:lvl4pPr>
    <a:lvl5pPr indent="914400" defTabSz="457200">
      <a:defRPr sz="1600">
        <a:uFill>
          <a:solidFill/>
        </a:uFill>
        <a:latin typeface="+mn-lt"/>
        <a:ea typeface="+mn-ea"/>
        <a:cs typeface="+mn-cs"/>
        <a:sym typeface="Calibri"/>
      </a:defRPr>
    </a:lvl5pPr>
    <a:lvl6pPr indent="1143000" defTabSz="457200">
      <a:defRPr sz="1600">
        <a:uFill>
          <a:solidFill/>
        </a:uFill>
        <a:latin typeface="+mn-lt"/>
        <a:ea typeface="+mn-ea"/>
        <a:cs typeface="+mn-cs"/>
        <a:sym typeface="Calibri"/>
      </a:defRPr>
    </a:lvl6pPr>
    <a:lvl7pPr indent="1371600" defTabSz="457200">
      <a:defRPr sz="1600">
        <a:uFill>
          <a:solidFill/>
        </a:uFill>
        <a:latin typeface="+mn-lt"/>
        <a:ea typeface="+mn-ea"/>
        <a:cs typeface="+mn-cs"/>
        <a:sym typeface="Calibri"/>
      </a:defRPr>
    </a:lvl7pPr>
    <a:lvl8pPr indent="1600200" defTabSz="457200">
      <a:defRPr sz="1600">
        <a:uFill>
          <a:solidFill/>
        </a:uFill>
        <a:latin typeface="+mn-lt"/>
        <a:ea typeface="+mn-ea"/>
        <a:cs typeface="+mn-cs"/>
        <a:sym typeface="Calibri"/>
      </a:defRPr>
    </a:lvl8pPr>
    <a:lvl9pPr indent="1828800" defTabSz="457200">
      <a:defRPr sz="1600">
        <a:uFill>
          <a:solidFill/>
        </a:uFill>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hape 22"/>
          <p:cNvSpPr>
            <a:spLocks noGrp="1" noRot="1" noChangeAspect="1"/>
          </p:cNvSpPr>
          <p:nvPr>
            <p:ph type="sldImg"/>
          </p:nvPr>
        </p:nvSpPr>
        <p:spPr>
          <a:prstGeom prst="rect">
            <a:avLst/>
          </a:prstGeom>
        </p:spPr>
        <p:txBody>
          <a:bodyPr/>
          <a:lstStyle/>
          <a:p>
            <a:pPr lvl="0"/>
            <a:endParaRPr/>
          </a:p>
        </p:txBody>
      </p:sp>
      <p:sp>
        <p:nvSpPr>
          <p:cNvPr id="23" name="Shape 23"/>
          <p:cNvSpPr>
            <a:spLocks noGrp="1"/>
          </p:cNvSpPr>
          <p:nvPr>
            <p:ph type="body" sz="quarter" idx="1"/>
          </p:nvPr>
        </p:nvSpPr>
        <p:spPr>
          <a:prstGeom prst="rect">
            <a:avLst/>
          </a:prstGeom>
        </p:spPr>
        <p:txBody>
          <a:bodyPr/>
          <a:lstStyle/>
          <a:p>
            <a:pPr lvl="0">
              <a:buClr>
                <a:srgbClr val="000000"/>
              </a:buClr>
              <a:defRPr sz="1800">
                <a:uFillTx/>
              </a:defRPr>
            </a:pPr>
            <a:r>
              <a:rPr sz="1600" dirty="0">
                <a:uFill>
                  <a:solidFill/>
                </a:uFill>
              </a:rPr>
              <a:t>Sep: MODIS atmosphere team lead</a:t>
            </a:r>
          </a:p>
          <a:p>
            <a:pPr lvl="0">
              <a:buClr>
                <a:srgbClr val="000000"/>
              </a:buClr>
              <a:defRPr sz="1800">
                <a:uFillTx/>
              </a:defRPr>
            </a:pPr>
            <a:r>
              <a:rPr sz="1600" dirty="0">
                <a:uFill>
                  <a:solidFill/>
                </a:uFill>
              </a:rPr>
              <a:t>Jack: Head of the MODIS instrument characterization team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A332ECA2-2379-2648-8BDF-05906D9D29F5}" type="slidenum">
              <a:rPr lang="en-US"/>
              <a:pPr/>
              <a:t>14</a:t>
            </a:fld>
            <a:endParaRPr lang="en-US"/>
          </a:p>
        </p:txBody>
      </p:sp>
      <p:sp>
        <p:nvSpPr>
          <p:cNvPr id="4147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47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DB is separate retrieval team, and is focus </a:t>
            </a:r>
            <a:r>
              <a:rPr lang="en-US"/>
              <a:t>of</a:t>
            </a:r>
            <a:r>
              <a:rPr lang="en-US" baseline="0"/>
              <a:t> next </a:t>
            </a:r>
            <a:r>
              <a:rPr lang="en-US" baseline="0" dirty="0"/>
              <a:t>weeks seminar.  </a:t>
            </a:r>
            <a:endParaRPr lang="en-US" dirty="0"/>
          </a:p>
        </p:txBody>
      </p:sp>
    </p:spTree>
    <p:extLst>
      <p:ext uri="{BB962C8B-B14F-4D97-AF65-F5344CB8AC3E}">
        <p14:creationId xmlns:p14="http://schemas.microsoft.com/office/powerpoint/2010/main" val="3937651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86CE3774-6B0C-DE4D-A57B-8B7E37955BEC}" type="slidenum">
              <a:rPr lang="en-US"/>
              <a:pPr/>
              <a:t>16</a:t>
            </a:fld>
            <a:endParaRPr lang="en-US"/>
          </a:p>
        </p:txBody>
      </p:sp>
      <p:sp>
        <p:nvSpPr>
          <p:cNvPr id="419842"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4198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1432" tIns="45716" rIns="91432" bIns="45716">
            <a:prstTxWarp prst="textNoShape">
              <a:avLst/>
            </a:prstTxWarp>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57035743-7269-3D41-BEF8-B00A1C9C95EA}" type="slidenum">
              <a:rPr lang="en-US"/>
              <a:pPr/>
              <a:t>17</a:t>
            </a:fld>
            <a:endParaRPr lang="en-US"/>
          </a:p>
        </p:txBody>
      </p:sp>
      <p:sp>
        <p:nvSpPr>
          <p:cNvPr id="136194"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361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91432" tIns="45716" rIns="91432" bIns="45716"/>
          <a:lstStyle/>
          <a:p>
            <a:r>
              <a:rPr lang="en-US" dirty="0"/>
              <a:t>So, the</a:t>
            </a:r>
            <a:r>
              <a:rPr lang="en-US" baseline="0" dirty="0"/>
              <a:t> key of aerosol retrieval is to make assumptions.  All of these assumptions were upgraded/improved for C6. </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57035743-7269-3D41-BEF8-B00A1C9C95EA}" type="slidenum">
              <a:rPr lang="en-US"/>
              <a:pPr/>
              <a:t>18</a:t>
            </a:fld>
            <a:endParaRPr lang="en-US"/>
          </a:p>
        </p:txBody>
      </p:sp>
      <p:sp>
        <p:nvSpPr>
          <p:cNvPr id="136194"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361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91432" tIns="45716" rIns="91432" bIns="45716"/>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AEA327-C6D2-3F43-907D-96AFBAD8063F}" type="slidenum">
              <a:rPr lang="en-US" sz="1200"/>
              <a:pPr/>
              <a:t>19</a:t>
            </a:fld>
            <a:endParaRPr lang="en-US" sz="12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AEA327-C6D2-3F43-907D-96AFBAD8063F}" type="slidenum">
              <a:rPr lang="en-US" sz="1200"/>
              <a:pPr/>
              <a:t>20</a:t>
            </a:fld>
            <a:endParaRPr lang="en-US" sz="12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This is an illustration of a few 10 km boxes created from the larger granule.  White</a:t>
            </a:r>
            <a:r>
              <a:rPr lang="en-US" baseline="0" dirty="0">
                <a:ea typeface="ＭＳ Ｐゴシック" charset="0"/>
                <a:cs typeface="ＭＳ Ｐゴシック" charset="0"/>
              </a:rPr>
              <a:t> is ocean, Green is land, and pale color is “other” (includes coastal, ephemeris or shallow water, </a:t>
            </a:r>
            <a:r>
              <a:rPr lang="en-US" baseline="0" dirty="0" err="1">
                <a:ea typeface="ＭＳ Ｐゴシック" charset="0"/>
                <a:cs typeface="ＭＳ Ｐゴシック" charset="0"/>
              </a:rPr>
              <a:t>etc</a:t>
            </a:r>
            <a:r>
              <a:rPr lang="en-US" baseline="0" dirty="0">
                <a:ea typeface="ＭＳ Ｐゴシック" charset="0"/>
                <a:cs typeface="ＭＳ Ｐゴシック" charset="0"/>
              </a:rPr>
              <a:t>). </a:t>
            </a:r>
            <a:endParaRPr lang="en-US" dirty="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1CA0BF9-78FD-AF4C-A72F-0965EF1D7547}" type="slidenum">
              <a:rPr lang="en-US" sz="1200"/>
              <a:pPr/>
              <a:t>21</a:t>
            </a:fld>
            <a:endParaRPr 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main difference between the “aerosol” cloud mask and the standard MxD35</a:t>
            </a:r>
            <a:r>
              <a:rPr lang="en-US" baseline="0" dirty="0"/>
              <a:t> cloud mask.  We rely heavily on spatial variability to screen out clouds. </a:t>
            </a:r>
            <a:endParaRPr lang="en-US" dirty="0"/>
          </a:p>
        </p:txBody>
      </p:sp>
    </p:spTree>
    <p:extLst>
      <p:ext uri="{BB962C8B-B14F-4D97-AF65-F5344CB8AC3E}">
        <p14:creationId xmlns:p14="http://schemas.microsoft.com/office/powerpoint/2010/main" val="3359306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1CA0BF9-78FD-AF4C-A72F-0965EF1D7547}" type="slidenum">
              <a:rPr lang="en-US" sz="1200"/>
              <a:pPr/>
              <a:t>23</a:t>
            </a:fld>
            <a:endParaRPr 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31"/>
          <p:cNvSpPr>
            <a:spLocks noGrp="1" noRot="1" noChangeAspect="1"/>
          </p:cNvSpPr>
          <p:nvPr>
            <p:ph type="sldImg"/>
          </p:nvPr>
        </p:nvSpPr>
        <p:spPr>
          <a:prstGeom prst="rect">
            <a:avLst/>
          </a:prstGeom>
        </p:spPr>
        <p:txBody>
          <a:bodyPr/>
          <a:lstStyle/>
          <a:p>
            <a:pPr lvl="0"/>
            <a:endParaRPr/>
          </a:p>
        </p:txBody>
      </p:sp>
      <p:sp>
        <p:nvSpPr>
          <p:cNvPr id="32" name="Shape 32"/>
          <p:cNvSpPr>
            <a:spLocks noGrp="1"/>
          </p:cNvSpPr>
          <p:nvPr>
            <p:ph type="body" sz="quarter" idx="1"/>
          </p:nvPr>
        </p:nvSpPr>
        <p:spPr>
          <a:prstGeom prst="rect">
            <a:avLst/>
          </a:prstGeom>
        </p:spPr>
        <p:txBody>
          <a:bodyPr/>
          <a:lstStyle/>
          <a:p>
            <a:pPr lvl="0">
              <a:buClr>
                <a:srgbClr val="000000"/>
              </a:buClr>
              <a:defRPr sz="1800">
                <a:uFillTx/>
              </a:defRPr>
            </a:pPr>
            <a:r>
              <a:rPr lang="en-US" sz="1600" dirty="0">
                <a:uFill>
                  <a:solidFill/>
                </a:uFill>
              </a:rPr>
              <a:t>2</a:t>
            </a:r>
            <a:r>
              <a:rPr lang="en-US" sz="1600" baseline="30500" dirty="0">
                <a:uFill>
                  <a:solidFill/>
                </a:uFill>
              </a:rPr>
              <a:t>nd</a:t>
            </a:r>
            <a:r>
              <a:rPr sz="1600" dirty="0">
                <a:uFill>
                  <a:solidFill/>
                </a:uFill>
              </a:rPr>
              <a:t> of 13 presentations from now until the 1</a:t>
            </a:r>
            <a:r>
              <a:rPr sz="1600" baseline="30500" dirty="0">
                <a:uFill>
                  <a:solidFill/>
                </a:uFill>
              </a:rPr>
              <a:t>st</a:t>
            </a:r>
            <a:r>
              <a:rPr sz="1600" dirty="0">
                <a:uFill>
                  <a:solidFill/>
                </a:uFill>
              </a:rPr>
              <a:t> of Oct.</a:t>
            </a:r>
          </a:p>
          <a:p>
            <a:pPr lvl="0">
              <a:buClr>
                <a:srgbClr val="000000"/>
              </a:buClr>
              <a:defRPr sz="1800">
                <a:uFillTx/>
              </a:defRPr>
            </a:pPr>
            <a:r>
              <a:rPr sz="1600" dirty="0">
                <a:uFill>
                  <a:solidFill/>
                </a:uFill>
              </a:rPr>
              <a:t>We’ll have consecutive presentations for </a:t>
            </a:r>
            <a:r>
              <a:rPr sz="1600">
                <a:uFill>
                  <a:solidFill/>
                </a:uFill>
              </a:rPr>
              <a:t>the next </a:t>
            </a:r>
            <a:r>
              <a:rPr sz="1600" dirty="0">
                <a:uFill>
                  <a:solidFill/>
                </a:uFill>
              </a:rPr>
              <a:t>4 weeks (aerosol products), and then we start up again in mid-August for 3 cloud and clear-sky product talks. That’s followed by a few presentations on practical aspects on acquiring data, etc.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288EB92-AE85-B44D-A4E9-03B5A7B2813F}" type="slidenum">
              <a:rPr lang="en-US" sz="1200"/>
              <a:pPr/>
              <a:t>26</a:t>
            </a:fld>
            <a:endParaRPr lang="en-US" sz="1200"/>
          </a:p>
        </p:txBody>
      </p:sp>
      <p:sp>
        <p:nvSpPr>
          <p:cNvPr id="60419" name="Rectangle 1026"/>
          <p:cNvSpPr>
            <a:spLocks noGrp="1" noRot="1" noChangeAspect="1" noChangeArrowheads="1" noTextEdit="1"/>
          </p:cNvSpPr>
          <p:nvPr>
            <p:ph type="sldImg"/>
          </p:nvPr>
        </p:nvSpPr>
        <p:spPr>
          <a:ln/>
        </p:spPr>
      </p:sp>
      <p:sp>
        <p:nvSpPr>
          <p:cNvPr id="60420"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8D38ECB-EE22-7E46-B905-F6BADAF1B765}" type="slidenum">
              <a:rPr lang="en-US" sz="1200"/>
              <a:pPr/>
              <a:t>27</a:t>
            </a:fld>
            <a:endParaRPr lang="en-US" sz="1200"/>
          </a:p>
        </p:txBody>
      </p:sp>
      <p:sp>
        <p:nvSpPr>
          <p:cNvPr id="77827" name="Rectangle 2"/>
          <p:cNvSpPr>
            <a:spLocks noGrp="1" noRot="1" noChangeAspect="1" noChangeArrowheads="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00745C86-37D0-354B-8622-35729B4734AA}" type="slidenum">
              <a:rPr lang="en-US"/>
              <a:pPr/>
              <a:t>28</a:t>
            </a:fld>
            <a:endParaRPr lang="en-US"/>
          </a:p>
        </p:txBody>
      </p:sp>
      <p:sp>
        <p:nvSpPr>
          <p:cNvPr id="79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9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39950AD-3831-3A4F-A500-6F9044110BBC}" type="slidenum">
              <a:rPr lang="en-US" sz="1200"/>
              <a:pPr/>
              <a:t>29</a:t>
            </a:fld>
            <a:endParaRPr lang="en-US" sz="1200"/>
          </a:p>
        </p:txBody>
      </p:sp>
      <p:sp>
        <p:nvSpPr>
          <p:cNvPr id="68611" name="Rectangle 2"/>
          <p:cNvSpPr>
            <a:spLocks noGrp="1" noRot="1" noChangeAspect="1" noChangeArrowheads="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0619FB7-9EF6-B548-975E-03824D52D431}" type="slidenum">
              <a:rPr lang="en-US" sz="1200"/>
              <a:pPr/>
              <a:t>30</a:t>
            </a:fld>
            <a:endParaRPr lang="en-US" sz="12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581157D-FA9A-8545-B2DC-AF6AB0B62FB5}" type="slidenum">
              <a:rPr lang="en-US" sz="1200"/>
              <a:pPr/>
              <a:t>31</a:t>
            </a:fld>
            <a:endParaRPr lang="en-US" sz="1200"/>
          </a:p>
        </p:txBody>
      </p:sp>
      <p:sp>
        <p:nvSpPr>
          <p:cNvPr id="70659" name="Rectangle 2"/>
          <p:cNvSpPr>
            <a:spLocks noGrp="1" noRot="1" noChangeAspect="1" noChangeArrowheads="1"/>
          </p:cNvSpPr>
          <p:nvPr>
            <p:ph type="sldImg"/>
          </p:nvPr>
        </p:nvSpPr>
        <p:spPr>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777AD893-C058-E145-AD04-B2E24A0B19EF}" type="slidenum">
              <a:rPr lang="en-US"/>
              <a:pPr/>
              <a:t>32</a:t>
            </a:fld>
            <a:endParaRPr lang="en-US"/>
          </a:p>
        </p:txBody>
      </p:sp>
      <p:sp>
        <p:nvSpPr>
          <p:cNvPr id="92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2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xfrm>
            <a:off x="3884753" y="8685552"/>
            <a:ext cx="2971697" cy="456889"/>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584" tIns="44792" rIns="89584" bIns="44792"/>
          <a:lstStyle>
            <a:lvl1pPr defTabSz="909836">
              <a:defRPr sz="2000">
                <a:solidFill>
                  <a:schemeClr val="tx1"/>
                </a:solidFill>
                <a:latin typeface="Verdana" charset="0"/>
                <a:ea typeface="ＭＳ Ｐゴシック" charset="0"/>
                <a:cs typeface="ＭＳ Ｐゴシック" charset="0"/>
              </a:defRPr>
            </a:lvl1pPr>
            <a:lvl2pPr marL="37161711" indent="-36713792" defTabSz="909836">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47919" eaLnBrk="0" fontAlgn="base" hangingPunct="0">
              <a:spcBef>
                <a:spcPct val="0"/>
              </a:spcBef>
              <a:spcAft>
                <a:spcPct val="0"/>
              </a:spcAft>
              <a:defRPr sz="2000">
                <a:solidFill>
                  <a:schemeClr val="tx1"/>
                </a:solidFill>
                <a:latin typeface="Verdana" charset="0"/>
                <a:ea typeface="ＭＳ Ｐゴシック" charset="0"/>
              </a:defRPr>
            </a:lvl6pPr>
            <a:lvl7pPr marL="895838" eaLnBrk="0" fontAlgn="base" hangingPunct="0">
              <a:spcBef>
                <a:spcPct val="0"/>
              </a:spcBef>
              <a:spcAft>
                <a:spcPct val="0"/>
              </a:spcAft>
              <a:defRPr sz="2000">
                <a:solidFill>
                  <a:schemeClr val="tx1"/>
                </a:solidFill>
                <a:latin typeface="Verdana" charset="0"/>
                <a:ea typeface="ＭＳ Ｐゴシック" charset="0"/>
              </a:defRPr>
            </a:lvl7pPr>
            <a:lvl8pPr marL="1343757" eaLnBrk="0" fontAlgn="base" hangingPunct="0">
              <a:spcBef>
                <a:spcPct val="0"/>
              </a:spcBef>
              <a:spcAft>
                <a:spcPct val="0"/>
              </a:spcAft>
              <a:defRPr sz="2000">
                <a:solidFill>
                  <a:schemeClr val="tx1"/>
                </a:solidFill>
                <a:latin typeface="Verdana" charset="0"/>
                <a:ea typeface="ＭＳ Ｐゴシック" charset="0"/>
              </a:defRPr>
            </a:lvl8pPr>
            <a:lvl9pPr marL="1791675" eaLnBrk="0" fontAlgn="base" hangingPunct="0">
              <a:spcBef>
                <a:spcPct val="0"/>
              </a:spcBef>
              <a:spcAft>
                <a:spcPct val="0"/>
              </a:spcAft>
              <a:defRPr sz="2000">
                <a:solidFill>
                  <a:schemeClr val="tx1"/>
                </a:solidFill>
                <a:latin typeface="Verdana" charset="0"/>
                <a:ea typeface="ＭＳ Ｐゴシック" charset="0"/>
              </a:defRPr>
            </a:lvl9pPr>
          </a:lstStyle>
          <a:p>
            <a:fld id="{AF9F5538-DDA0-5849-BEC0-399E6A42F4F4}" type="slidenum">
              <a:rPr lang="en-US" sz="1200">
                <a:latin typeface="Arial" charset="0"/>
              </a:rPr>
              <a:pPr/>
              <a:t>33</a:t>
            </a:fld>
            <a:endParaRPr lang="en-US" sz="1200">
              <a:latin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89584" tIns="44792" rIns="89584" bIns="44792"/>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xfrm>
            <a:off x="3884753" y="8685552"/>
            <a:ext cx="2971697" cy="456889"/>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584" tIns="44792" rIns="89584" bIns="44792"/>
          <a:lstStyle>
            <a:lvl1pPr defTabSz="909836">
              <a:defRPr sz="2000">
                <a:solidFill>
                  <a:schemeClr val="tx1"/>
                </a:solidFill>
                <a:latin typeface="Verdana" charset="0"/>
                <a:ea typeface="ＭＳ Ｐゴシック" charset="0"/>
                <a:cs typeface="ＭＳ Ｐゴシック" charset="0"/>
              </a:defRPr>
            </a:lvl1pPr>
            <a:lvl2pPr marL="37161711" indent="-36713792" defTabSz="909836">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47919" eaLnBrk="0" fontAlgn="base" hangingPunct="0">
              <a:spcBef>
                <a:spcPct val="0"/>
              </a:spcBef>
              <a:spcAft>
                <a:spcPct val="0"/>
              </a:spcAft>
              <a:defRPr sz="2000">
                <a:solidFill>
                  <a:schemeClr val="tx1"/>
                </a:solidFill>
                <a:latin typeface="Verdana" charset="0"/>
                <a:ea typeface="ＭＳ Ｐゴシック" charset="0"/>
              </a:defRPr>
            </a:lvl6pPr>
            <a:lvl7pPr marL="895838" eaLnBrk="0" fontAlgn="base" hangingPunct="0">
              <a:spcBef>
                <a:spcPct val="0"/>
              </a:spcBef>
              <a:spcAft>
                <a:spcPct val="0"/>
              </a:spcAft>
              <a:defRPr sz="2000">
                <a:solidFill>
                  <a:schemeClr val="tx1"/>
                </a:solidFill>
                <a:latin typeface="Verdana" charset="0"/>
                <a:ea typeface="ＭＳ Ｐゴシック" charset="0"/>
              </a:defRPr>
            </a:lvl7pPr>
            <a:lvl8pPr marL="1343757" eaLnBrk="0" fontAlgn="base" hangingPunct="0">
              <a:spcBef>
                <a:spcPct val="0"/>
              </a:spcBef>
              <a:spcAft>
                <a:spcPct val="0"/>
              </a:spcAft>
              <a:defRPr sz="2000">
                <a:solidFill>
                  <a:schemeClr val="tx1"/>
                </a:solidFill>
                <a:latin typeface="Verdana" charset="0"/>
                <a:ea typeface="ＭＳ Ｐゴシック" charset="0"/>
              </a:defRPr>
            </a:lvl8pPr>
            <a:lvl9pPr marL="1791675" eaLnBrk="0" fontAlgn="base" hangingPunct="0">
              <a:spcBef>
                <a:spcPct val="0"/>
              </a:spcBef>
              <a:spcAft>
                <a:spcPct val="0"/>
              </a:spcAft>
              <a:defRPr sz="2000">
                <a:solidFill>
                  <a:schemeClr val="tx1"/>
                </a:solidFill>
                <a:latin typeface="Verdana" charset="0"/>
                <a:ea typeface="ＭＳ Ｐゴシック" charset="0"/>
              </a:defRPr>
            </a:lvl9pPr>
          </a:lstStyle>
          <a:p>
            <a:fld id="{1E52BCB8-2C8E-1848-89B7-7FA45DAD86DC}" type="slidenum">
              <a:rPr lang="en-US" sz="1200">
                <a:latin typeface="Arial" charset="0"/>
              </a:rPr>
              <a:pPr/>
              <a:t>34</a:t>
            </a:fld>
            <a:endParaRPr lang="en-US" sz="1200">
              <a:latin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89584" tIns="44792" rIns="89584" bIns="44792"/>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288EB92-AE85-B44D-A4E9-03B5A7B2813F}" type="slidenum">
              <a:rPr lang="en-US" sz="1200"/>
              <a:pPr/>
              <a:t>37</a:t>
            </a:fld>
            <a:endParaRPr lang="en-US" sz="1200"/>
          </a:p>
        </p:txBody>
      </p:sp>
      <p:sp>
        <p:nvSpPr>
          <p:cNvPr id="60419" name="Rectangle 1026"/>
          <p:cNvSpPr>
            <a:spLocks noGrp="1" noRot="1" noChangeAspect="1" noChangeArrowheads="1" noTextEdit="1"/>
          </p:cNvSpPr>
          <p:nvPr>
            <p:ph type="sldImg"/>
          </p:nvPr>
        </p:nvSpPr>
        <p:spPr>
          <a:ln/>
        </p:spPr>
      </p:sp>
      <p:sp>
        <p:nvSpPr>
          <p:cNvPr id="60420"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prstGeom prst="rect">
            <a:avLst/>
          </a:prstGeom>
        </p:spPr>
        <p:txBody>
          <a:bodyPr/>
          <a:lstStyle/>
          <a:p>
            <a:pPr lvl="0"/>
            <a:endParaRPr/>
          </a:p>
        </p:txBody>
      </p:sp>
      <p:sp>
        <p:nvSpPr>
          <p:cNvPr id="255" name="Shape 255"/>
          <p:cNvSpPr>
            <a:spLocks noGrp="1"/>
          </p:cNvSpPr>
          <p:nvPr>
            <p:ph type="body" sz="quarter" idx="1"/>
          </p:nvPr>
        </p:nvSpPr>
        <p:spPr>
          <a:prstGeom prst="rect">
            <a:avLst/>
          </a:prstGeom>
        </p:spPr>
        <p:txBody>
          <a:bodyPr/>
          <a:lstStyle/>
          <a:p>
            <a:pPr lvl="0">
              <a:defRPr sz="1800">
                <a:uFillTx/>
              </a:defRPr>
            </a:pPr>
            <a:r>
              <a:rPr sz="1600">
                <a:uFill>
                  <a:solidFill/>
                </a:uFill>
              </a:rPr>
              <a:t>PIs or other principal only. Omits a lot of key people but later presentations will get into that.</a:t>
            </a:r>
          </a:p>
          <a:p>
            <a:pPr lvl="0">
              <a:defRPr sz="1800">
                <a:uFillTx/>
              </a:defRPr>
            </a:pPr>
            <a:r>
              <a:rPr sz="1600">
                <a:uFill>
                  <a:solidFill/>
                </a:uFill>
              </a:rPr>
              <a:t>Not shown: MOD35 and MOD07 both feed into land discipline team processing</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A70B24F7-A64D-554B-A1C3-BE95A155D00C}" type="slidenum">
              <a:rPr lang="en-US"/>
              <a:pPr/>
              <a:t>38</a:t>
            </a:fld>
            <a:endParaRPr lang="en-US"/>
          </a:p>
        </p:txBody>
      </p:sp>
      <p:sp>
        <p:nvSpPr>
          <p:cNvPr id="446466"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4464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1432" tIns="45716" rIns="91432" bIns="45716">
            <a:prstTxWarp prst="textNoShape">
              <a:avLst/>
            </a:prstTxWarp>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xfrm>
            <a:off x="3884753" y="8685552"/>
            <a:ext cx="2971697" cy="456889"/>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584" tIns="44792" rIns="89584" bIns="44792"/>
          <a:lstStyle>
            <a:lvl1pPr defTabSz="909836">
              <a:defRPr sz="2000">
                <a:solidFill>
                  <a:schemeClr val="tx1"/>
                </a:solidFill>
                <a:latin typeface="Verdana" charset="0"/>
                <a:ea typeface="ＭＳ Ｐゴシック" charset="0"/>
                <a:cs typeface="ＭＳ Ｐゴシック" charset="0"/>
              </a:defRPr>
            </a:lvl1pPr>
            <a:lvl2pPr marL="37161711" indent="-36713792" defTabSz="909836">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47919" eaLnBrk="0" fontAlgn="base" hangingPunct="0">
              <a:spcBef>
                <a:spcPct val="0"/>
              </a:spcBef>
              <a:spcAft>
                <a:spcPct val="0"/>
              </a:spcAft>
              <a:defRPr sz="2000">
                <a:solidFill>
                  <a:schemeClr val="tx1"/>
                </a:solidFill>
                <a:latin typeface="Verdana" charset="0"/>
                <a:ea typeface="ＭＳ Ｐゴシック" charset="0"/>
              </a:defRPr>
            </a:lvl6pPr>
            <a:lvl7pPr marL="895838" eaLnBrk="0" fontAlgn="base" hangingPunct="0">
              <a:spcBef>
                <a:spcPct val="0"/>
              </a:spcBef>
              <a:spcAft>
                <a:spcPct val="0"/>
              </a:spcAft>
              <a:defRPr sz="2000">
                <a:solidFill>
                  <a:schemeClr val="tx1"/>
                </a:solidFill>
                <a:latin typeface="Verdana" charset="0"/>
                <a:ea typeface="ＭＳ Ｐゴシック" charset="0"/>
              </a:defRPr>
            </a:lvl7pPr>
            <a:lvl8pPr marL="1343757" eaLnBrk="0" fontAlgn="base" hangingPunct="0">
              <a:spcBef>
                <a:spcPct val="0"/>
              </a:spcBef>
              <a:spcAft>
                <a:spcPct val="0"/>
              </a:spcAft>
              <a:defRPr sz="2000">
                <a:solidFill>
                  <a:schemeClr val="tx1"/>
                </a:solidFill>
                <a:latin typeface="Verdana" charset="0"/>
                <a:ea typeface="ＭＳ Ｐゴシック" charset="0"/>
              </a:defRPr>
            </a:lvl8pPr>
            <a:lvl9pPr marL="1791675" eaLnBrk="0" fontAlgn="base" hangingPunct="0">
              <a:spcBef>
                <a:spcPct val="0"/>
              </a:spcBef>
              <a:spcAft>
                <a:spcPct val="0"/>
              </a:spcAft>
              <a:defRPr sz="2000">
                <a:solidFill>
                  <a:schemeClr val="tx1"/>
                </a:solidFill>
                <a:latin typeface="Verdana" charset="0"/>
                <a:ea typeface="ＭＳ Ｐゴシック" charset="0"/>
              </a:defRPr>
            </a:lvl9pPr>
          </a:lstStyle>
          <a:p>
            <a:fld id="{AF9F5538-DDA0-5849-BEC0-399E6A42F4F4}" type="slidenum">
              <a:rPr lang="en-US" sz="1200">
                <a:latin typeface="Arial" charset="0"/>
              </a:rPr>
              <a:pPr/>
              <a:t>39</a:t>
            </a:fld>
            <a:endParaRPr lang="en-US" sz="1200">
              <a:latin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89584" tIns="44792" rIns="89584" bIns="44792"/>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xfrm>
            <a:off x="3884753" y="8685552"/>
            <a:ext cx="2971697" cy="456889"/>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584" tIns="44792" rIns="89584" bIns="44792"/>
          <a:lstStyle>
            <a:lvl1pPr defTabSz="909836">
              <a:defRPr sz="2000">
                <a:solidFill>
                  <a:schemeClr val="tx1"/>
                </a:solidFill>
                <a:latin typeface="Verdana" charset="0"/>
                <a:ea typeface="ＭＳ Ｐゴシック" charset="0"/>
                <a:cs typeface="ＭＳ Ｐゴシック" charset="0"/>
              </a:defRPr>
            </a:lvl1pPr>
            <a:lvl2pPr marL="37161711" indent="-36713792" defTabSz="909836">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47919" eaLnBrk="0" fontAlgn="base" hangingPunct="0">
              <a:spcBef>
                <a:spcPct val="0"/>
              </a:spcBef>
              <a:spcAft>
                <a:spcPct val="0"/>
              </a:spcAft>
              <a:defRPr sz="2000">
                <a:solidFill>
                  <a:schemeClr val="tx1"/>
                </a:solidFill>
                <a:latin typeface="Verdana" charset="0"/>
                <a:ea typeface="ＭＳ Ｐゴシック" charset="0"/>
              </a:defRPr>
            </a:lvl6pPr>
            <a:lvl7pPr marL="895838" eaLnBrk="0" fontAlgn="base" hangingPunct="0">
              <a:spcBef>
                <a:spcPct val="0"/>
              </a:spcBef>
              <a:spcAft>
                <a:spcPct val="0"/>
              </a:spcAft>
              <a:defRPr sz="2000">
                <a:solidFill>
                  <a:schemeClr val="tx1"/>
                </a:solidFill>
                <a:latin typeface="Verdana" charset="0"/>
                <a:ea typeface="ＭＳ Ｐゴシック" charset="0"/>
              </a:defRPr>
            </a:lvl7pPr>
            <a:lvl8pPr marL="1343757" eaLnBrk="0" fontAlgn="base" hangingPunct="0">
              <a:spcBef>
                <a:spcPct val="0"/>
              </a:spcBef>
              <a:spcAft>
                <a:spcPct val="0"/>
              </a:spcAft>
              <a:defRPr sz="2000">
                <a:solidFill>
                  <a:schemeClr val="tx1"/>
                </a:solidFill>
                <a:latin typeface="Verdana" charset="0"/>
                <a:ea typeface="ＭＳ Ｐゴシック" charset="0"/>
              </a:defRPr>
            </a:lvl8pPr>
            <a:lvl9pPr marL="1791675" eaLnBrk="0" fontAlgn="base" hangingPunct="0">
              <a:spcBef>
                <a:spcPct val="0"/>
              </a:spcBef>
              <a:spcAft>
                <a:spcPct val="0"/>
              </a:spcAft>
              <a:defRPr sz="2000">
                <a:solidFill>
                  <a:schemeClr val="tx1"/>
                </a:solidFill>
                <a:latin typeface="Verdana" charset="0"/>
                <a:ea typeface="ＭＳ Ｐゴシック" charset="0"/>
              </a:defRPr>
            </a:lvl9pPr>
          </a:lstStyle>
          <a:p>
            <a:fld id="{1E52BCB8-2C8E-1848-89B7-7FA45DAD86DC}" type="slidenum">
              <a:rPr lang="en-US" sz="1200">
                <a:latin typeface="Arial" charset="0"/>
              </a:rPr>
              <a:pPr/>
              <a:t>40</a:t>
            </a:fld>
            <a:endParaRPr lang="en-US" sz="1200">
              <a:latin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89584" tIns="44792" rIns="89584" bIns="44792"/>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365E3AEA-92C0-DF4E-A6C5-D03B442617ED}" type="slidenum">
              <a:rPr lang="en-US"/>
              <a:pPr/>
              <a:t>42</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034D9601-3B21-AC44-B761-4A04AECFB6FF}" type="slidenum">
              <a:rPr lang="en-US"/>
              <a:pPr/>
              <a:t>43</a:t>
            </a:fld>
            <a:endParaRPr lang="en-US"/>
          </a:p>
        </p:txBody>
      </p:sp>
      <p:sp>
        <p:nvSpPr>
          <p:cNvPr id="94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4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AEA327-C6D2-3F43-907D-96AFBAD8063F}" type="slidenum">
              <a:rPr lang="en-US" sz="1200"/>
              <a:pPr/>
              <a:t>46</a:t>
            </a:fld>
            <a:endParaRPr lang="en-US" sz="12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204856B-B089-5146-A48F-F6050E70B5BF}" type="slidenum">
              <a:rPr lang="en-US" sz="1200"/>
              <a:pPr/>
              <a:t>48</a:t>
            </a:fld>
            <a:endParaRPr lang="en-US" sz="12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302D1C2-F4F0-F748-AA9E-DCE92900EAC3}" type="slidenum">
              <a:rPr lang="en-US" sz="1200"/>
              <a:pPr/>
              <a:t>49</a:t>
            </a:fld>
            <a:endParaRPr lang="en-US"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1CA0BF9-78FD-AF4C-A72F-0965EF1D7547}" type="slidenum">
              <a:rPr lang="en-US" sz="1200"/>
              <a:pPr/>
              <a:t>50</a:t>
            </a:fld>
            <a:endParaRPr 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1CA0BF9-78FD-AF4C-A72F-0965EF1D7547}" type="slidenum">
              <a:rPr lang="en-US" sz="1200"/>
              <a:pPr/>
              <a:t>53</a:t>
            </a:fld>
            <a:endParaRPr 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a:spLocks noGrp="1" noRot="1" noChangeAspect="1"/>
          </p:cNvSpPr>
          <p:nvPr>
            <p:ph type="sldImg"/>
          </p:nvPr>
        </p:nvSpPr>
        <p:spPr>
          <a:prstGeom prst="rect">
            <a:avLst/>
          </a:prstGeom>
        </p:spPr>
        <p:txBody>
          <a:bodyPr/>
          <a:lstStyle/>
          <a:p>
            <a:pPr lvl="0"/>
            <a:endParaRPr/>
          </a:p>
        </p:txBody>
      </p:sp>
      <p:sp>
        <p:nvSpPr>
          <p:cNvPr id="65" name="Shape 65"/>
          <p:cNvSpPr>
            <a:spLocks noGrp="1"/>
          </p:cNvSpPr>
          <p:nvPr>
            <p:ph type="body" sz="quarter" idx="1"/>
          </p:nvPr>
        </p:nvSpPr>
        <p:spPr>
          <a:prstGeom prst="rect">
            <a:avLst/>
          </a:prstGeom>
        </p:spPr>
        <p:txBody>
          <a:bodyPr/>
          <a:lstStyle/>
          <a:p>
            <a:pPr lvl="0">
              <a:defRPr sz="1800">
                <a:uFillTx/>
              </a:defRPr>
            </a:pPr>
            <a:r>
              <a:rPr sz="1400">
                <a:uFill>
                  <a:solidFill/>
                </a:uFill>
              </a:rPr>
              <a:t>To facilitate the discussion of data processing in practice, several processing “levels” were first defined in 1986 by NASA as part of its Earth Observing System[7] and steadily adopted since then, both internally at NASA (e. g.,[8]) and elsewhere (e. g.,[9]); these definitions are:</a:t>
            </a:r>
          </a:p>
          <a:p>
            <a:pPr lvl="0">
              <a:defRPr sz="1800">
                <a:uFillTx/>
              </a:defRPr>
            </a:pPr>
            <a:endParaRPr sz="1400">
              <a:uFill>
                <a:solidFill/>
              </a:uFill>
            </a:endParaRPr>
          </a:p>
          <a:p>
            <a:pPr lvl="0">
              <a:defRPr sz="1800">
                <a:uFillTx/>
              </a:defRPr>
            </a:pPr>
            <a:r>
              <a:rPr sz="1400" b="1">
                <a:uFill>
                  <a:solidFill/>
                </a:uFill>
              </a:rPr>
              <a:t>Level		Description</a:t>
            </a:r>
          </a:p>
          <a:p>
            <a:pPr lvl="0">
              <a:defRPr sz="1800">
                <a:uFillTx/>
              </a:defRPr>
            </a:pPr>
            <a:r>
              <a:rPr sz="1400">
                <a:uFill>
                  <a:solidFill/>
                </a:uFill>
              </a:rPr>
              <a:t>0		Reconstructed, unprocessed instrument and payload data at full resolution, with any and all communications artifacts (e. g., synchronization frames, communications headers, duplicate data) removed.	</a:t>
            </a:r>
          </a:p>
          <a:p>
            <a:pPr lvl="0">
              <a:defRPr sz="1800">
                <a:uFillTx/>
              </a:defRPr>
            </a:pPr>
            <a:r>
              <a:rPr sz="1400">
                <a:uFill>
                  <a:solidFill/>
                </a:uFill>
              </a:rPr>
              <a:t>1a		Reconstructed, unprocessed instrument data at full resolution, time-referenced, and annotated with ancillary information, including radiometric and geometric calibration coefficients and georeferencing parameters (e.g., platform ephemeris) computed and appended but not applied to the Level 0 data (or if applied, in a manner that level 0 is fully recoverable from level 1a data).</a:t>
            </a:r>
          </a:p>
          <a:p>
            <a:pPr lvl="0">
              <a:defRPr sz="1800">
                <a:uFillTx/>
              </a:defRPr>
            </a:pPr>
            <a:r>
              <a:rPr sz="1400">
                <a:uFill>
                  <a:solidFill/>
                </a:uFill>
              </a:rPr>
              <a:t>1b		Level 1a data that have been processed to sensor units (e. g., radar backscatter cross section, brightness temperature, etc.); not all instruments have Level 1b data; level 0 data is not recoverable from level 1b data.</a:t>
            </a:r>
          </a:p>
          <a:p>
            <a:pPr lvl="0">
              <a:defRPr sz="1800">
                <a:uFillTx/>
              </a:defRPr>
            </a:pPr>
            <a:r>
              <a:rPr sz="1400">
                <a:uFill>
                  <a:solidFill/>
                </a:uFill>
              </a:rPr>
              <a:t>2		Derived geophysical variables (e. g., ocean wave height, soil moisture, ice concentration) at the same resolution and location as Level 1 source data.</a:t>
            </a:r>
          </a:p>
          <a:p>
            <a:pPr lvl="0">
              <a:defRPr sz="1800">
                <a:uFillTx/>
              </a:defRPr>
            </a:pPr>
            <a:r>
              <a:rPr sz="1400">
                <a:uFill>
                  <a:solidFill/>
                </a:uFill>
              </a:rPr>
              <a:t>3		Variables mapped on uniform spacetime grid scales, usually with some completeness and consistency (e. g., missing points interpolated, complete regions mosaicked together from multiple orbits, etc.).</a:t>
            </a:r>
          </a:p>
          <a:p>
            <a:pPr lvl="0">
              <a:defRPr sz="1800">
                <a:uFillTx/>
              </a:defRPr>
            </a:pPr>
            <a:r>
              <a:rPr sz="1400">
                <a:uFill>
                  <a:solidFill/>
                </a:uFill>
              </a:rPr>
              <a:t>4		Model output or results from analyses of lower level data (i. e., variables that were not measured by the instruments but instead are derived from these measurements).</a:t>
            </a:r>
          </a:p>
          <a:p>
            <a:pPr lvl="0">
              <a:defRPr sz="1800">
                <a:uFillTx/>
              </a:defRPr>
            </a:pPr>
            <a:endParaRPr sz="1400">
              <a:uFill>
                <a:solidFill/>
              </a:uFill>
            </a:endParaRPr>
          </a:p>
          <a:p>
            <a:pPr lvl="0">
              <a:defRPr sz="1800">
                <a:uFillTx/>
              </a:defRPr>
            </a:pPr>
            <a:r>
              <a:rPr sz="1400">
                <a:uFill>
                  <a:solidFill/>
                </a:uFill>
              </a:rPr>
              <a:t>Processed a C5.1:</a:t>
            </a:r>
          </a:p>
          <a:p>
            <a:pPr lvl="0">
              <a:defRPr sz="1800">
                <a:uFillTx/>
              </a:defRPr>
            </a:pPr>
            <a:endParaRPr sz="1400">
              <a:uFill>
                <a:solidFill/>
              </a:uFill>
            </a:endParaRPr>
          </a:p>
          <a:p>
            <a:pPr lvl="0">
              <a:defRPr sz="1800">
                <a:uFillTx/>
              </a:defRPr>
            </a:pPr>
            <a:r>
              <a:rPr sz="1400">
                <a:uFill>
                  <a:solidFill/>
                </a:uFill>
              </a:rPr>
              <a:t>C51 Atmosphere L2, L3 products: Aqua C51 reprocessing completed early 2010; Terra C51 reprocessing completed late 2010; Terra Deep Blue algorithm requires L1B polarization corrections (available only through 2007)</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can’t read this, but here are SDSs over ocean within the MxD04_L2 file,</a:t>
            </a:r>
            <a:r>
              <a:rPr lang="en-US" baseline="0" dirty="0"/>
              <a:t> pulled out from the AMT paper.  Most SDSs are same from C5, but there are some that are renamed (e.g. PSML003_Ocean”, and others that have revised dimensions. </a:t>
            </a:r>
            <a:endParaRPr lang="en-US" dirty="0"/>
          </a:p>
        </p:txBody>
      </p:sp>
    </p:spTree>
    <p:extLst>
      <p:ext uri="{BB962C8B-B14F-4D97-AF65-F5344CB8AC3E}">
        <p14:creationId xmlns:p14="http://schemas.microsoft.com/office/powerpoint/2010/main" val="28786725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can’t read this, but here are SDSs over land within the MxD04_L2 file,</a:t>
            </a:r>
            <a:r>
              <a:rPr lang="en-US" baseline="0" dirty="0"/>
              <a:t> pulled out from the AMT paper.  Most SDSs are same from C5, but there are some that are renamed (e.g. “</a:t>
            </a:r>
            <a:r>
              <a:rPr lang="en-US" baseline="0" dirty="0" err="1"/>
              <a:t>Aerosol_Cloud_Fraction</a:t>
            </a:r>
            <a:r>
              <a:rPr lang="en-US" baseline="0" dirty="0"/>
              <a:t>”, and others that have revised dimensions.  A few are deleted (</a:t>
            </a:r>
            <a:r>
              <a:rPr lang="en-US" baseline="0" dirty="0" err="1"/>
              <a:t>eg</a:t>
            </a:r>
            <a:r>
              <a:rPr lang="en-US" baseline="0" dirty="0"/>
              <a:t>. The </a:t>
            </a:r>
            <a:r>
              <a:rPr lang="en-US" baseline="0" dirty="0" err="1"/>
              <a:t>Angstron</a:t>
            </a:r>
            <a:r>
              <a:rPr lang="en-US" baseline="0" dirty="0"/>
              <a:t> exponent and optical depth small land) because there is no quantitative value to them. The Path radiance and critical reflectance products were also deleted due to no known users. </a:t>
            </a:r>
            <a:endParaRPr lang="en-US" dirty="0"/>
          </a:p>
        </p:txBody>
      </p:sp>
    </p:spTree>
    <p:extLst>
      <p:ext uri="{BB962C8B-B14F-4D97-AF65-F5344CB8AC3E}">
        <p14:creationId xmlns:p14="http://schemas.microsoft.com/office/powerpoint/2010/main" val="28786725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are described in the AMT paper</a:t>
            </a:r>
            <a:endParaRPr lang="en-US" dirty="0"/>
          </a:p>
        </p:txBody>
      </p:sp>
    </p:spTree>
    <p:extLst>
      <p:ext uri="{BB962C8B-B14F-4D97-AF65-F5344CB8AC3E}">
        <p14:creationId xmlns:p14="http://schemas.microsoft.com/office/powerpoint/2010/main" val="28786725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xfrm>
            <a:off x="3884613" y="8685213"/>
            <a:ext cx="2971800" cy="457200"/>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5F0345B1-6255-334D-A0A8-A85FA15CE6A5}" type="slidenum">
              <a:rPr lang="en-US">
                <a:ea typeface="ＭＳ Ｐゴシック" pitchFamily="-107" charset="-128"/>
                <a:cs typeface="ＭＳ Ｐゴシック" pitchFamily="-107" charset="-128"/>
              </a:rPr>
              <a:pPr fontAlgn="base">
                <a:spcBef>
                  <a:spcPct val="0"/>
                </a:spcBef>
                <a:spcAft>
                  <a:spcPct val="0"/>
                </a:spcAft>
              </a:pPr>
              <a:t>69</a:t>
            </a:fld>
            <a:endParaRPr lang="en-US">
              <a:ea typeface="ＭＳ Ｐゴシック" pitchFamily="-107" charset="-128"/>
              <a:cs typeface="ＭＳ Ｐゴシック" pitchFamily="-107" charset="-128"/>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7"/>
          <p:cNvSpPr>
            <a:spLocks noGrp="1" noChangeArrowheads="1"/>
          </p:cNvSpPr>
          <p:nvPr>
            <p:ph type="sldNum" sz="quarter"/>
          </p:nvPr>
        </p:nvSpPr>
        <p:spPr>
          <a:xfrm>
            <a:off x="3884613" y="8685213"/>
            <a:ext cx="2971800" cy="457200"/>
          </a:xfrm>
          <a:prstGeom prst="rect">
            <a:avLst/>
          </a:prstGeom>
          <a:noFill/>
        </p:spPr>
        <p:txBody>
          <a:bodyPr/>
          <a:lstStyle/>
          <a:p>
            <a:fld id="{4C3D02F7-9DB8-4514-B17C-2F9C91E23164}" type="slidenum">
              <a:rPr lang="en-GB"/>
              <a:pPr/>
              <a:t>70</a:t>
            </a:fld>
            <a:endParaRPr lang="en-GB"/>
          </a:p>
        </p:txBody>
      </p:sp>
      <p:sp>
        <p:nvSpPr>
          <p:cNvPr id="20483" name="Text Box 1"/>
          <p:cNvSpPr txBox="1">
            <a:spLocks noChangeArrowheads="1"/>
          </p:cNvSpPr>
          <p:nvPr/>
        </p:nvSpPr>
        <p:spPr bwMode="auto">
          <a:xfrm>
            <a:off x="3881438" y="8686513"/>
            <a:ext cx="2975162" cy="456045"/>
          </a:xfrm>
          <a:prstGeom prst="rect">
            <a:avLst/>
          </a:prstGeom>
          <a:noFill/>
          <a:ln w="9525">
            <a:noFill/>
            <a:round/>
            <a:headEnd/>
            <a:tailEnd/>
          </a:ln>
        </p:spPr>
        <p:txBody>
          <a:bodyPr lIns="0" tIns="0" rIns="0" bIns="0" anchor="b"/>
          <a:lstStyle/>
          <a:p>
            <a:pPr algn="r">
              <a:lnSpc>
                <a:spcPct val="93000"/>
              </a:lnSpc>
              <a:tabLst>
                <a:tab pos="0" algn="l"/>
                <a:tab pos="410247" algn="l"/>
                <a:tab pos="820496" algn="l"/>
                <a:tab pos="1230743" algn="l"/>
                <a:tab pos="1640991" algn="l"/>
                <a:tab pos="2051238" algn="l"/>
                <a:tab pos="2461487" algn="l"/>
                <a:tab pos="2871734" algn="l"/>
                <a:tab pos="3281982" algn="l"/>
                <a:tab pos="3692230" algn="l"/>
                <a:tab pos="4102478" algn="l"/>
                <a:tab pos="4512725" algn="l"/>
                <a:tab pos="4922973" algn="l"/>
                <a:tab pos="5333221" algn="l"/>
                <a:tab pos="5743469" algn="l"/>
                <a:tab pos="6153716" algn="l"/>
                <a:tab pos="6563964" algn="l"/>
                <a:tab pos="6974212" algn="l"/>
                <a:tab pos="7384459" algn="l"/>
                <a:tab pos="7794707" algn="l"/>
                <a:tab pos="8204955" algn="l"/>
              </a:tabLst>
            </a:pPr>
            <a:fld id="{4B2994BB-C4CA-4526-8EDF-43B77E517B31}" type="slidenum">
              <a:rPr lang="en-GB" sz="1300">
                <a:solidFill>
                  <a:srgbClr val="000000"/>
                </a:solidFill>
                <a:latin typeface="Times New Roman" pitchFamily="16" charset="0"/>
                <a:ea typeface="Bitstream Vera Sans" charset="0"/>
                <a:cs typeface="Bitstream Vera Sans" charset="0"/>
              </a:rPr>
              <a:pPr algn="r">
                <a:lnSpc>
                  <a:spcPct val="93000"/>
                </a:lnSpc>
                <a:tabLst>
                  <a:tab pos="0" algn="l"/>
                  <a:tab pos="410247" algn="l"/>
                  <a:tab pos="820496" algn="l"/>
                  <a:tab pos="1230743" algn="l"/>
                  <a:tab pos="1640991" algn="l"/>
                  <a:tab pos="2051238" algn="l"/>
                  <a:tab pos="2461487" algn="l"/>
                  <a:tab pos="2871734" algn="l"/>
                  <a:tab pos="3281982" algn="l"/>
                  <a:tab pos="3692230" algn="l"/>
                  <a:tab pos="4102478" algn="l"/>
                  <a:tab pos="4512725" algn="l"/>
                  <a:tab pos="4922973" algn="l"/>
                  <a:tab pos="5333221" algn="l"/>
                  <a:tab pos="5743469" algn="l"/>
                  <a:tab pos="6153716" algn="l"/>
                  <a:tab pos="6563964" algn="l"/>
                  <a:tab pos="6974212" algn="l"/>
                  <a:tab pos="7384459" algn="l"/>
                  <a:tab pos="7794707" algn="l"/>
                  <a:tab pos="8204955" algn="l"/>
                </a:tabLst>
              </a:pPr>
              <a:t>70</a:t>
            </a:fld>
            <a:endParaRPr lang="en-GB" sz="1300" dirty="0">
              <a:solidFill>
                <a:srgbClr val="000000"/>
              </a:solidFill>
              <a:latin typeface="Times New Roman" pitchFamily="16" charset="0"/>
              <a:ea typeface="Bitstream Vera Sans" charset="0"/>
              <a:cs typeface="Bitstream Vera Sans" charset="0"/>
            </a:endParaRPr>
          </a:p>
        </p:txBody>
      </p:sp>
      <p:sp>
        <p:nvSpPr>
          <p:cNvPr id="20484" name="Text Box 2"/>
          <p:cNvSpPr txBox="1">
            <a:spLocks noChangeArrowheads="1"/>
          </p:cNvSpPr>
          <p:nvPr/>
        </p:nvSpPr>
        <p:spPr bwMode="auto">
          <a:xfrm>
            <a:off x="1210237" y="694171"/>
            <a:ext cx="4437529" cy="3429000"/>
          </a:xfrm>
          <a:prstGeom prst="rect">
            <a:avLst/>
          </a:prstGeom>
          <a:solidFill>
            <a:srgbClr val="FFFFFF"/>
          </a:solidFill>
          <a:ln w="9525">
            <a:solidFill>
              <a:srgbClr val="000000"/>
            </a:solidFill>
            <a:miter lim="800000"/>
            <a:headEnd/>
            <a:tailEnd/>
          </a:ln>
        </p:spPr>
        <p:txBody>
          <a:bodyPr wrap="none" lIns="82049" tIns="41025" rIns="82049" bIns="41025" anchor="ctr"/>
          <a:lstStyle/>
          <a:p>
            <a:endParaRPr lang="en-US">
              <a:ea typeface="Bitstream Vera Sans" charset="0"/>
              <a:cs typeface="Bitstream Vera Sans" charset="0"/>
            </a:endParaRPr>
          </a:p>
        </p:txBody>
      </p:sp>
      <p:sp>
        <p:nvSpPr>
          <p:cNvPr id="20485" name="Rectangle 3"/>
          <p:cNvSpPr txBox="1">
            <a:spLocks noGrp="1" noChangeArrowheads="1"/>
          </p:cNvSpPr>
          <p:nvPr>
            <p:ph type="body"/>
          </p:nvPr>
        </p:nvSpPr>
        <p:spPr>
          <a:xfrm>
            <a:off x="686362" y="4342536"/>
            <a:ext cx="5485279" cy="4114511"/>
          </a:xfrm>
          <a:noFill/>
          <a:ln/>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hape 71"/>
          <p:cNvSpPr>
            <a:spLocks noGrp="1" noRot="1" noChangeAspect="1"/>
          </p:cNvSpPr>
          <p:nvPr>
            <p:ph type="sldImg"/>
          </p:nvPr>
        </p:nvSpPr>
        <p:spPr>
          <a:prstGeom prst="rect">
            <a:avLst/>
          </a:prstGeom>
        </p:spPr>
        <p:txBody>
          <a:bodyPr/>
          <a:lstStyle/>
          <a:p>
            <a:pPr lvl="0"/>
            <a:endParaRPr/>
          </a:p>
        </p:txBody>
      </p:sp>
      <p:sp>
        <p:nvSpPr>
          <p:cNvPr id="72" name="Shape 72"/>
          <p:cNvSpPr>
            <a:spLocks noGrp="1"/>
          </p:cNvSpPr>
          <p:nvPr>
            <p:ph type="body" sz="quarter" idx="1"/>
          </p:nvPr>
        </p:nvSpPr>
        <p:spPr>
          <a:prstGeom prst="rect">
            <a:avLst/>
          </a:prstGeom>
        </p:spPr>
        <p:txBody>
          <a:bodyPr/>
          <a:lstStyle/>
          <a:p>
            <a:pPr lvl="0">
              <a:defRPr sz="1800">
                <a:uFillTx/>
              </a:defRPr>
            </a:pPr>
            <a:r>
              <a:rPr sz="1600" dirty="0">
                <a:uFill>
                  <a:solidFill/>
                </a:uFill>
              </a:rPr>
              <a:t>Homework assignment: to download some L1B files and take a look. When you do, this slide will help you understand the filenaming convention. </a:t>
            </a:r>
          </a:p>
          <a:p>
            <a:pPr lvl="0">
              <a:defRPr sz="1800">
                <a:uFillTx/>
              </a:defRPr>
            </a:pPr>
            <a:endParaRPr sz="1600" dirty="0">
              <a:uFill>
                <a:solidFill/>
              </a:uFill>
            </a:endParaRPr>
          </a:p>
          <a:p>
            <a:pPr lvl="0">
              <a:defRPr sz="1800">
                <a:uFillTx/>
              </a:defRPr>
            </a:pPr>
            <a:r>
              <a:rPr sz="1600" dirty="0">
                <a:uFill>
                  <a:solidFill/>
                </a:uFill>
              </a:rPr>
              <a:t>HDF4</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884753" y="8685552"/>
            <a:ext cx="2971697" cy="456889"/>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584" tIns="44792" rIns="89584" bIns="44792"/>
          <a:lstStyle>
            <a:lvl1pPr defTabSz="909836">
              <a:defRPr sz="2000">
                <a:solidFill>
                  <a:schemeClr val="tx1"/>
                </a:solidFill>
                <a:latin typeface="Verdana" charset="0"/>
                <a:ea typeface="ＭＳ Ｐゴシック" charset="0"/>
                <a:cs typeface="ＭＳ Ｐゴシック" charset="0"/>
              </a:defRPr>
            </a:lvl1pPr>
            <a:lvl2pPr marL="37161711" indent="-36713792" defTabSz="909836">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47919" eaLnBrk="0" fontAlgn="base" hangingPunct="0">
              <a:spcBef>
                <a:spcPct val="0"/>
              </a:spcBef>
              <a:spcAft>
                <a:spcPct val="0"/>
              </a:spcAft>
              <a:defRPr sz="2000">
                <a:solidFill>
                  <a:schemeClr val="tx1"/>
                </a:solidFill>
                <a:latin typeface="Verdana" charset="0"/>
                <a:ea typeface="ＭＳ Ｐゴシック" charset="0"/>
              </a:defRPr>
            </a:lvl6pPr>
            <a:lvl7pPr marL="895838" eaLnBrk="0" fontAlgn="base" hangingPunct="0">
              <a:spcBef>
                <a:spcPct val="0"/>
              </a:spcBef>
              <a:spcAft>
                <a:spcPct val="0"/>
              </a:spcAft>
              <a:defRPr sz="2000">
                <a:solidFill>
                  <a:schemeClr val="tx1"/>
                </a:solidFill>
                <a:latin typeface="Verdana" charset="0"/>
                <a:ea typeface="ＭＳ Ｐゴシック" charset="0"/>
              </a:defRPr>
            </a:lvl7pPr>
            <a:lvl8pPr marL="1343757" eaLnBrk="0" fontAlgn="base" hangingPunct="0">
              <a:spcBef>
                <a:spcPct val="0"/>
              </a:spcBef>
              <a:spcAft>
                <a:spcPct val="0"/>
              </a:spcAft>
              <a:defRPr sz="2000">
                <a:solidFill>
                  <a:schemeClr val="tx1"/>
                </a:solidFill>
                <a:latin typeface="Verdana" charset="0"/>
                <a:ea typeface="ＭＳ Ｐゴシック" charset="0"/>
              </a:defRPr>
            </a:lvl8pPr>
            <a:lvl9pPr marL="1791675" eaLnBrk="0" fontAlgn="base" hangingPunct="0">
              <a:spcBef>
                <a:spcPct val="0"/>
              </a:spcBef>
              <a:spcAft>
                <a:spcPct val="0"/>
              </a:spcAft>
              <a:defRPr sz="2000">
                <a:solidFill>
                  <a:schemeClr val="tx1"/>
                </a:solidFill>
                <a:latin typeface="Verdana" charset="0"/>
                <a:ea typeface="ＭＳ Ｐゴシック" charset="0"/>
              </a:defRPr>
            </a:lvl9pPr>
          </a:lstStyle>
          <a:p>
            <a:fld id="{E6751382-226C-084D-BF2A-9896B58FD47C}" type="slidenum">
              <a:rPr lang="en-US" sz="1200">
                <a:latin typeface="Times" charset="0"/>
              </a:rPr>
              <a:pPr/>
              <a:t>8</a:t>
            </a:fld>
            <a:endParaRPr lang="en-US" sz="1200">
              <a:latin typeface="Times"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89584" tIns="44792" rIns="89584" bIns="44792"/>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prstGeom prst="rect">
            <a:avLst/>
          </a:prstGeom>
        </p:spPr>
        <p:txBody>
          <a:bodyPr/>
          <a:lstStyle/>
          <a:p>
            <a:pPr lvl="0"/>
            <a:endParaRPr/>
          </a:p>
        </p:txBody>
      </p:sp>
      <p:sp>
        <p:nvSpPr>
          <p:cNvPr id="262" name="Shape 262"/>
          <p:cNvSpPr>
            <a:spLocks noGrp="1"/>
          </p:cNvSpPr>
          <p:nvPr>
            <p:ph type="body" sz="quarter" idx="1"/>
          </p:nvPr>
        </p:nvSpPr>
        <p:spPr>
          <a:prstGeom prst="rect">
            <a:avLst/>
          </a:prstGeom>
        </p:spPr>
        <p:txBody>
          <a:bodyPr/>
          <a:lstStyle/>
          <a:p>
            <a:pPr lvl="0">
              <a:defRPr sz="1800">
                <a:uFillTx/>
              </a:defRPr>
            </a:pPr>
            <a:r>
              <a:rPr sz="1600">
                <a:uFill>
                  <a:solidFill/>
                </a:uFill>
              </a:rPr>
              <a:t>Land delay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Times New Roman" charset="0"/>
              </a:rPr>
              <a:t>Here </a:t>
            </a:r>
            <a:r>
              <a:rPr lang="en-US" b="1" i="1" dirty="0">
                <a:solidFill>
                  <a:srgbClr val="000000"/>
                </a:solidFill>
                <a:latin typeface="Times New Roman" charset="0"/>
                <a:ea typeface="ＭＳ Ｐゴシック" charset="0"/>
                <a:cs typeface="Times New Roman" charset="0"/>
              </a:rPr>
              <a:t>I</a:t>
            </a:r>
            <a:r>
              <a:rPr lang="en-US" b="1" baseline="-30000" dirty="0">
                <a:solidFill>
                  <a:srgbClr val="000000"/>
                </a:solidFill>
                <a:latin typeface="Times New Roman" charset="0"/>
                <a:ea typeface="ＭＳ Ｐゴシック" charset="0"/>
                <a:cs typeface="Times New Roman" charset="0"/>
              </a:rPr>
              <a:t>0</a:t>
            </a:r>
            <a:r>
              <a:rPr lang="en-US" b="1" dirty="0">
                <a:solidFill>
                  <a:srgbClr val="000000"/>
                </a:solidFill>
                <a:latin typeface="Times New Roman" charset="0"/>
                <a:ea typeface="ＭＳ Ｐゴシック" charset="0"/>
                <a:cs typeface="Times New Roman" charset="0"/>
              </a:rPr>
              <a:t> is the </a:t>
            </a:r>
            <a:r>
              <a:rPr lang="en-US" b="1" dirty="0">
                <a:solidFill>
                  <a:srgbClr val="0645AD"/>
                </a:solidFill>
                <a:latin typeface="Times New Roman" charset="0"/>
                <a:ea typeface="ＭＳ Ｐゴシック" charset="0"/>
                <a:cs typeface="Times New Roman" charset="0"/>
              </a:rPr>
              <a:t>intensity</a:t>
            </a:r>
            <a:r>
              <a:rPr lang="en-US" b="1" dirty="0">
                <a:solidFill>
                  <a:srgbClr val="000000"/>
                </a:solidFill>
                <a:latin typeface="Times New Roman" charset="0"/>
                <a:ea typeface="ＭＳ Ｐゴシック" charset="0"/>
                <a:cs typeface="Times New Roman" charset="0"/>
              </a:rPr>
              <a:t> of radiation at the source and </a:t>
            </a:r>
            <a:r>
              <a:rPr lang="en-US" b="1" i="1" dirty="0">
                <a:solidFill>
                  <a:srgbClr val="000000"/>
                </a:solidFill>
                <a:latin typeface="Times New Roman" charset="0"/>
                <a:ea typeface="ＭＳ Ｐゴシック" charset="0"/>
                <a:cs typeface="Times New Roman" charset="0"/>
              </a:rPr>
              <a:t>I</a:t>
            </a:r>
            <a:r>
              <a:rPr lang="en-US" b="1" dirty="0">
                <a:solidFill>
                  <a:srgbClr val="000000"/>
                </a:solidFill>
                <a:latin typeface="Times New Roman" charset="0"/>
                <a:ea typeface="ＭＳ Ｐゴシック" charset="0"/>
                <a:cs typeface="Times New Roman" charset="0"/>
              </a:rPr>
              <a:t> is the observed intensity after a given path. As you can see, I am illustrating measurement</a:t>
            </a:r>
            <a:r>
              <a:rPr lang="en-US" b="1" baseline="0" dirty="0">
                <a:solidFill>
                  <a:srgbClr val="000000"/>
                </a:solidFill>
                <a:latin typeface="Times New Roman" charset="0"/>
                <a:ea typeface="ＭＳ Ｐゴシック" charset="0"/>
                <a:cs typeface="Times New Roman" charset="0"/>
              </a:rPr>
              <a:t> by a </a:t>
            </a:r>
            <a:r>
              <a:rPr lang="en-US" b="1" baseline="0" dirty="0" err="1">
                <a:solidFill>
                  <a:srgbClr val="000000"/>
                </a:solidFill>
                <a:latin typeface="Times New Roman" charset="0"/>
                <a:ea typeface="ＭＳ Ｐゴシック" charset="0"/>
                <a:cs typeface="Times New Roman" charset="0"/>
              </a:rPr>
              <a:t>sunphotometer</a:t>
            </a:r>
            <a:r>
              <a:rPr lang="en-US" b="1" baseline="0" dirty="0">
                <a:solidFill>
                  <a:srgbClr val="000000"/>
                </a:solidFill>
                <a:latin typeface="Times New Roman" charset="0"/>
                <a:ea typeface="ＭＳ Ｐゴシック" charset="0"/>
                <a:cs typeface="Times New Roman" charset="0"/>
              </a:rPr>
              <a:t>, which is the most direct way of measuring AOD. </a:t>
            </a:r>
            <a:endParaRPr lang="en-US" dirty="0">
              <a:latin typeface="Arial" charset="0"/>
              <a:ea typeface="ＭＳ Ｐゴシック" charset="0"/>
              <a:cs typeface="ＭＳ Ｐゴシック" charset="0"/>
            </a:endParaRPr>
          </a:p>
        </p:txBody>
      </p:sp>
      <p:sp>
        <p:nvSpPr>
          <p:cNvPr id="21508"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6F5E637-2F39-9C45-A41D-B1588C38B58A}" type="slidenum">
              <a:rPr lang="en-US" sz="1200"/>
              <a:pPr/>
              <a:t>12</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BF9E066-5EC2-134C-8FA5-70ADF2DA82D8}" type="slidenum">
              <a:rPr lang="en-US" sz="1200"/>
              <a:pPr/>
              <a:t>13</a:t>
            </a:fld>
            <a:endParaRPr lang="en-US" sz="12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7" name="Shape 7"/>
          <p:cNvSpPr>
            <a:spLocks noGrp="1"/>
          </p:cNvSpPr>
          <p:nvPr>
            <p:ph type="title"/>
          </p:nvPr>
        </p:nvSpPr>
        <p:spPr>
          <a:prstGeom prst="rect">
            <a:avLst/>
          </a:prstGeom>
        </p:spPr>
        <p:txBody>
          <a:bodyPr/>
          <a:lstStyle/>
          <a:p>
            <a:pPr lvl="0">
              <a:defRPr sz="1800">
                <a:solidFill>
                  <a:srgbClr val="000000"/>
                </a:solidFill>
                <a:uFillTx/>
              </a:defRPr>
            </a:pPr>
            <a:r>
              <a:rPr sz="4500">
                <a:solidFill>
                  <a:srgbClr val="0224C0"/>
                </a:solidFill>
                <a:uFill>
                  <a:solidFill/>
                </a:uFill>
              </a:rPr>
              <a:t>Title Text</a:t>
            </a:r>
          </a:p>
        </p:txBody>
      </p:sp>
      <p:sp>
        <p:nvSpPr>
          <p:cNvPr id="8" name="Shape 8"/>
          <p:cNvSpPr>
            <a:spLocks noGrp="1"/>
          </p:cNvSpPr>
          <p:nvPr>
            <p:ph type="body" idx="1"/>
          </p:nvPr>
        </p:nvSpPr>
        <p:spPr>
          <a:prstGeom prst="rect">
            <a:avLst/>
          </a:prstGeom>
        </p:spPr>
        <p:txBody>
          <a:bodyPr/>
          <a:lstStyle>
            <a:lvl2pPr marL="845003" indent="-387803">
              <a:spcBef>
                <a:spcPts val="600"/>
              </a:spcBef>
              <a:buChar char="–"/>
              <a:defRPr sz="2800"/>
            </a:lvl2pPr>
            <a:lvl3pPr>
              <a:spcBef>
                <a:spcPts val="500"/>
              </a:spcBef>
              <a:defRPr sz="2600"/>
            </a:lvl3pPr>
            <a:lvl4pPr marL="1691639" indent="-320039">
              <a:spcBef>
                <a:spcPts val="400"/>
              </a:spcBef>
              <a:buChar char="–"/>
              <a:defRPr sz="2400"/>
            </a:lvl4pPr>
            <a:lvl5pPr marL="2148839" indent="-320039">
              <a:spcBef>
                <a:spcPts val="400"/>
              </a:spcBef>
              <a:buChar char="»"/>
              <a:defRPr sz="2200"/>
            </a:lvl5pPr>
          </a:lstStyle>
          <a:p>
            <a:pPr lvl="0">
              <a:defRPr sz="1800">
                <a:uFillTx/>
              </a:defRPr>
            </a:pPr>
            <a:r>
              <a:rPr sz="3400">
                <a:uFill>
                  <a:solidFill/>
                </a:uFill>
              </a:rPr>
              <a:t>Body Level One</a:t>
            </a:r>
          </a:p>
          <a:p>
            <a:pPr lvl="1">
              <a:defRPr sz="1800">
                <a:uFillTx/>
              </a:defRPr>
            </a:pPr>
            <a:r>
              <a:rPr sz="2800">
                <a:uFill>
                  <a:solidFill/>
                </a:uFill>
              </a:rPr>
              <a:t>Body Level Two</a:t>
            </a:r>
          </a:p>
          <a:p>
            <a:pPr lvl="2">
              <a:defRPr sz="1800">
                <a:uFillTx/>
              </a:defRPr>
            </a:pPr>
            <a:r>
              <a:rPr sz="2600">
                <a:uFill>
                  <a:solidFill/>
                </a:uFill>
              </a:rPr>
              <a:t>Body Level Three</a:t>
            </a:r>
          </a:p>
          <a:p>
            <a:pPr lvl="3">
              <a:defRPr sz="1800">
                <a:uFillTx/>
              </a:defRPr>
            </a:pPr>
            <a:r>
              <a:rPr sz="2400">
                <a:uFill>
                  <a:solidFill/>
                </a:uFill>
              </a:rPr>
              <a:t>Body Level Four</a:t>
            </a:r>
          </a:p>
          <a:p>
            <a:pPr lvl="4">
              <a:defRPr sz="1800">
                <a:uFillTx/>
              </a:defRPr>
            </a:pPr>
            <a:r>
              <a:rPr sz="2200">
                <a:uFill>
                  <a:solidFill/>
                </a:uFill>
              </a:rPr>
              <a:t>Body Level Five</a:t>
            </a:r>
          </a:p>
        </p:txBody>
      </p:sp>
      <p:sp>
        <p:nvSpPr>
          <p:cNvPr id="9" name="Shape 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50240" y="9040143"/>
            <a:ext cx="3034453" cy="519289"/>
          </a:xfrm>
          <a:prstGeom prst="rect">
            <a:avLst/>
          </a:prstGeom>
        </p:spPr>
        <p:txBody>
          <a:bodyPr lIns="130046" tIns="65023" rIns="130046" bIns="65023"/>
          <a:lstStyle/>
          <a:p>
            <a:fld id="{C114E7C0-8749-CC46-9C79-FA55E0ED7099}" type="datetimeFigureOut">
              <a:rPr lang="en-US" smtClean="0"/>
              <a:pPr/>
              <a:t>6/26/23</a:t>
            </a:fld>
            <a:endParaRPr lang="en-US"/>
          </a:p>
        </p:txBody>
      </p:sp>
      <p:sp>
        <p:nvSpPr>
          <p:cNvPr id="5" name="Footer Placeholder 4"/>
          <p:cNvSpPr>
            <a:spLocks noGrp="1"/>
          </p:cNvSpPr>
          <p:nvPr>
            <p:ph type="ftr" sz="quarter" idx="11"/>
          </p:nvPr>
        </p:nvSpPr>
        <p:spPr>
          <a:xfrm>
            <a:off x="4443307" y="9040143"/>
            <a:ext cx="4118187" cy="519289"/>
          </a:xfrm>
          <a:prstGeom prst="rect">
            <a:avLst/>
          </a:prstGeom>
        </p:spPr>
        <p:txBody>
          <a:bodyPr lIns="130046" tIns="65023" rIns="130046" bIns="65023"/>
          <a:lstStyle/>
          <a:p>
            <a:endParaRPr lang="en-US"/>
          </a:p>
        </p:txBody>
      </p:sp>
      <p:sp>
        <p:nvSpPr>
          <p:cNvPr id="6" name="Slide Number Placeholder 5"/>
          <p:cNvSpPr>
            <a:spLocks noGrp="1"/>
          </p:cNvSpPr>
          <p:nvPr>
            <p:ph type="sldNum" sz="quarter" idx="12"/>
          </p:nvPr>
        </p:nvSpPr>
        <p:spPr>
          <a:xfrm>
            <a:off x="12003878" y="9200983"/>
            <a:ext cx="350682" cy="355652"/>
          </a:xfrm>
        </p:spPr>
        <p:txBody>
          <a:bodyPr/>
          <a:lstStyle/>
          <a:p>
            <a:fld id="{D40DDB34-C3D3-5B47-9DF9-147E51EAE026}" type="slidenum">
              <a:rPr lang="en-US" smtClean="0"/>
              <a:pPr/>
              <a:t>‹#›</a:t>
            </a:fld>
            <a:endParaRPr lang="en-US"/>
          </a:p>
        </p:txBody>
      </p:sp>
    </p:spTree>
    <p:extLst>
      <p:ext uri="{BB962C8B-B14F-4D97-AF65-F5344CB8AC3E}">
        <p14:creationId xmlns:p14="http://schemas.microsoft.com/office/powerpoint/2010/main" val="103221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75360" y="866987"/>
            <a:ext cx="11054080" cy="1625600"/>
          </a:xfrm>
        </p:spPr>
        <p:txBody>
          <a:bodyPr/>
          <a:lstStyle/>
          <a:p>
            <a:r>
              <a:rPr lang="en-US"/>
              <a:t>Click to edit Master title style</a:t>
            </a:r>
          </a:p>
        </p:txBody>
      </p:sp>
      <p:sp>
        <p:nvSpPr>
          <p:cNvPr id="3" name="Content Placeholder 2"/>
          <p:cNvSpPr>
            <a:spLocks noGrp="1"/>
          </p:cNvSpPr>
          <p:nvPr>
            <p:ph sz="half" idx="1"/>
          </p:nvPr>
        </p:nvSpPr>
        <p:spPr>
          <a:xfrm>
            <a:off x="975360" y="2817707"/>
            <a:ext cx="5418667" cy="5852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610773" y="2817707"/>
            <a:ext cx="5418667" cy="281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610773" y="5852160"/>
            <a:ext cx="5418667" cy="281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75360" y="8886613"/>
            <a:ext cx="2709333" cy="650240"/>
          </a:xfrm>
          <a:prstGeom prst="rect">
            <a:avLst/>
          </a:prstGeom>
        </p:spPr>
        <p:txBody>
          <a:bodyPr lIns="130046" tIns="65023" rIns="130046" bIns="65023"/>
          <a:lstStyle>
            <a:lvl1pPr>
              <a:defRPr/>
            </a:lvl1pPr>
          </a:lstStyle>
          <a:p>
            <a:endParaRPr lang="en-US"/>
          </a:p>
        </p:txBody>
      </p:sp>
      <p:sp>
        <p:nvSpPr>
          <p:cNvPr id="7" name="Footer Placeholder 6"/>
          <p:cNvSpPr>
            <a:spLocks noGrp="1"/>
          </p:cNvSpPr>
          <p:nvPr>
            <p:ph type="ftr" sz="quarter" idx="11"/>
          </p:nvPr>
        </p:nvSpPr>
        <p:spPr>
          <a:xfrm>
            <a:off x="4443307" y="8886613"/>
            <a:ext cx="4118187" cy="650240"/>
          </a:xfrm>
          <a:prstGeom prst="rect">
            <a:avLst/>
          </a:prstGeom>
        </p:spPr>
        <p:txBody>
          <a:bodyPr lIns="130046" tIns="65023" rIns="130046" bIns="65023"/>
          <a:lstStyle>
            <a:lvl1pPr>
              <a:defRPr/>
            </a:lvl1pPr>
          </a:lstStyle>
          <a:p>
            <a:endParaRPr lang="en-US"/>
          </a:p>
        </p:txBody>
      </p:sp>
      <p:sp>
        <p:nvSpPr>
          <p:cNvPr id="8" name="Slide Number Placeholder 7"/>
          <p:cNvSpPr>
            <a:spLocks noGrp="1"/>
          </p:cNvSpPr>
          <p:nvPr>
            <p:ph type="sldNum" sz="quarter" idx="12"/>
          </p:nvPr>
        </p:nvSpPr>
        <p:spPr>
          <a:xfrm>
            <a:off x="11678758" y="9033907"/>
            <a:ext cx="350682" cy="355652"/>
          </a:xfrm>
        </p:spPr>
        <p:txBody>
          <a:bodyPr/>
          <a:lstStyle>
            <a:lvl1pPr>
              <a:defRPr smtClean="0"/>
            </a:lvl1pPr>
          </a:lstStyle>
          <a:p>
            <a:fld id="{C5E909E1-F861-4043-B3B4-EB5CC5698162}" type="slidenum">
              <a:rPr lang="en-US"/>
              <a:pPr/>
              <a:t>‹#›</a:t>
            </a:fld>
            <a:endParaRPr lang="en-US"/>
          </a:p>
        </p:txBody>
      </p:sp>
    </p:spTree>
    <p:extLst>
      <p:ext uri="{BB962C8B-B14F-4D97-AF65-F5344CB8AC3E}">
        <p14:creationId xmlns:p14="http://schemas.microsoft.com/office/powerpoint/2010/main" val="3487367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50240" y="9040143"/>
            <a:ext cx="3034453" cy="519289"/>
          </a:xfrm>
          <a:prstGeom prst="rect">
            <a:avLst/>
          </a:prstGeom>
        </p:spPr>
        <p:txBody>
          <a:bodyPr lIns="130046" tIns="65023" rIns="130046" bIns="65023"/>
          <a:lstStyle/>
          <a:p>
            <a:fld id="{C114E7C0-8749-CC46-9C79-FA55E0ED7099}" type="datetimeFigureOut">
              <a:rPr lang="en-US" smtClean="0"/>
              <a:pPr/>
              <a:t>6/26/23</a:t>
            </a:fld>
            <a:endParaRPr lang="en-US"/>
          </a:p>
        </p:txBody>
      </p:sp>
      <p:sp>
        <p:nvSpPr>
          <p:cNvPr id="4" name="Footer Placeholder 3"/>
          <p:cNvSpPr>
            <a:spLocks noGrp="1"/>
          </p:cNvSpPr>
          <p:nvPr>
            <p:ph type="ftr" sz="quarter" idx="11"/>
          </p:nvPr>
        </p:nvSpPr>
        <p:spPr>
          <a:xfrm>
            <a:off x="4443307" y="9040143"/>
            <a:ext cx="4118187" cy="519289"/>
          </a:xfrm>
          <a:prstGeom prst="rect">
            <a:avLst/>
          </a:prstGeom>
        </p:spPr>
        <p:txBody>
          <a:bodyPr lIns="130046" tIns="65023" rIns="130046" bIns="65023"/>
          <a:lstStyle/>
          <a:p>
            <a:endParaRPr lang="en-US"/>
          </a:p>
        </p:txBody>
      </p:sp>
      <p:sp>
        <p:nvSpPr>
          <p:cNvPr id="5" name="Slide Number Placeholder 4"/>
          <p:cNvSpPr>
            <a:spLocks noGrp="1"/>
          </p:cNvSpPr>
          <p:nvPr>
            <p:ph type="sldNum" sz="quarter" idx="12"/>
          </p:nvPr>
        </p:nvSpPr>
        <p:spPr>
          <a:xfrm>
            <a:off x="12003878" y="9200983"/>
            <a:ext cx="350682" cy="355652"/>
          </a:xfrm>
        </p:spPr>
        <p:txBody>
          <a:bodyPr/>
          <a:lstStyle/>
          <a:p>
            <a:fld id="{D40DDB34-C3D3-5B47-9DF9-147E51EAE026}" type="slidenum">
              <a:rPr lang="en-US" smtClean="0"/>
              <a:pPr/>
              <a:t>‹#›</a:t>
            </a:fld>
            <a:endParaRPr lang="en-US"/>
          </a:p>
        </p:txBody>
      </p:sp>
    </p:spTree>
    <p:extLst>
      <p:ext uri="{BB962C8B-B14F-4D97-AF65-F5344CB8AC3E}">
        <p14:creationId xmlns:p14="http://schemas.microsoft.com/office/powerpoint/2010/main" val="2362917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0240" y="9040143"/>
            <a:ext cx="3034453" cy="519289"/>
          </a:xfrm>
          <a:prstGeom prst="rect">
            <a:avLst/>
          </a:prstGeom>
        </p:spPr>
        <p:txBody>
          <a:bodyPr lIns="130046" tIns="65023" rIns="130046" bIns="65023"/>
          <a:lstStyle/>
          <a:p>
            <a:fld id="{C114E7C0-8749-CC46-9C79-FA55E0ED7099}" type="datetimeFigureOut">
              <a:rPr lang="en-US" smtClean="0"/>
              <a:pPr/>
              <a:t>6/26/23</a:t>
            </a:fld>
            <a:endParaRPr lang="en-US"/>
          </a:p>
        </p:txBody>
      </p:sp>
      <p:sp>
        <p:nvSpPr>
          <p:cNvPr id="3" name="Footer Placeholder 2"/>
          <p:cNvSpPr>
            <a:spLocks noGrp="1"/>
          </p:cNvSpPr>
          <p:nvPr>
            <p:ph type="ftr" sz="quarter" idx="11"/>
          </p:nvPr>
        </p:nvSpPr>
        <p:spPr>
          <a:xfrm>
            <a:off x="4443307" y="9040143"/>
            <a:ext cx="4118187" cy="519289"/>
          </a:xfrm>
          <a:prstGeom prst="rect">
            <a:avLst/>
          </a:prstGeom>
        </p:spPr>
        <p:txBody>
          <a:bodyPr lIns="130046" tIns="65023" rIns="130046" bIns="65023"/>
          <a:lstStyle/>
          <a:p>
            <a:endParaRPr lang="en-US"/>
          </a:p>
        </p:txBody>
      </p:sp>
      <p:sp>
        <p:nvSpPr>
          <p:cNvPr id="4" name="Slide Number Placeholder 3"/>
          <p:cNvSpPr>
            <a:spLocks noGrp="1"/>
          </p:cNvSpPr>
          <p:nvPr>
            <p:ph type="sldNum" sz="quarter" idx="12"/>
          </p:nvPr>
        </p:nvSpPr>
        <p:spPr>
          <a:xfrm>
            <a:off x="12003878" y="9200983"/>
            <a:ext cx="350682" cy="355652"/>
          </a:xfrm>
        </p:spPr>
        <p:txBody>
          <a:bodyPr/>
          <a:lstStyle/>
          <a:p>
            <a:fld id="{D40DDB34-C3D3-5B47-9DF9-147E51EAE026}" type="slidenum">
              <a:rPr lang="en-US" smtClean="0"/>
              <a:pPr/>
              <a:t>‹#›</a:t>
            </a:fld>
            <a:endParaRPr lang="en-US"/>
          </a:p>
        </p:txBody>
      </p:sp>
    </p:spTree>
    <p:extLst>
      <p:ext uri="{BB962C8B-B14F-4D97-AF65-F5344CB8AC3E}">
        <p14:creationId xmlns:p14="http://schemas.microsoft.com/office/powerpoint/2010/main" val="3707049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75360" y="866987"/>
            <a:ext cx="11054080" cy="1625600"/>
          </a:xfrm>
        </p:spPr>
        <p:txBody>
          <a:bodyPr/>
          <a:lstStyle/>
          <a:p>
            <a:r>
              <a:rPr lang="en-US"/>
              <a:t>Click to edit Master title style</a:t>
            </a:r>
          </a:p>
        </p:txBody>
      </p:sp>
      <p:sp>
        <p:nvSpPr>
          <p:cNvPr id="3" name="Text Placeholder 2"/>
          <p:cNvSpPr>
            <a:spLocks noGrp="1"/>
          </p:cNvSpPr>
          <p:nvPr>
            <p:ph type="body" sz="half" idx="1"/>
          </p:nvPr>
        </p:nvSpPr>
        <p:spPr>
          <a:xfrm>
            <a:off x="975360" y="2817707"/>
            <a:ext cx="5418667" cy="5852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610773" y="2817707"/>
            <a:ext cx="5418667" cy="5852160"/>
          </a:xfrm>
        </p:spPr>
        <p:txBody>
          <a:bodyPr/>
          <a:lstStyle/>
          <a:p>
            <a:endParaRPr lang="en-US"/>
          </a:p>
        </p:txBody>
      </p:sp>
      <p:sp>
        <p:nvSpPr>
          <p:cNvPr id="5" name="Date Placeholder 4"/>
          <p:cNvSpPr>
            <a:spLocks noGrp="1"/>
          </p:cNvSpPr>
          <p:nvPr>
            <p:ph type="dt" sz="half" idx="10"/>
          </p:nvPr>
        </p:nvSpPr>
        <p:spPr>
          <a:xfrm>
            <a:off x="975360" y="8886613"/>
            <a:ext cx="2709333" cy="650240"/>
          </a:xfrm>
          <a:prstGeom prst="rect">
            <a:avLst/>
          </a:prstGeom>
        </p:spPr>
        <p:txBody>
          <a:bodyPr lIns="130046" tIns="65023" rIns="130046" bIns="65023"/>
          <a:lstStyle>
            <a:lvl1pPr>
              <a:defRPr/>
            </a:lvl1pPr>
          </a:lstStyle>
          <a:p>
            <a:endParaRPr lang="en-US"/>
          </a:p>
        </p:txBody>
      </p:sp>
      <p:sp>
        <p:nvSpPr>
          <p:cNvPr id="6" name="Footer Placeholder 5"/>
          <p:cNvSpPr>
            <a:spLocks noGrp="1"/>
          </p:cNvSpPr>
          <p:nvPr>
            <p:ph type="ftr" sz="quarter" idx="11"/>
          </p:nvPr>
        </p:nvSpPr>
        <p:spPr>
          <a:xfrm>
            <a:off x="4443307" y="8886613"/>
            <a:ext cx="4118187" cy="650240"/>
          </a:xfrm>
          <a:prstGeom prst="rect">
            <a:avLst/>
          </a:prstGeom>
        </p:spPr>
        <p:txBody>
          <a:bodyPr lIns="130046" tIns="65023" rIns="130046" bIns="65023"/>
          <a:lstStyle>
            <a:lvl1pPr>
              <a:defRPr/>
            </a:lvl1pPr>
          </a:lstStyle>
          <a:p>
            <a:endParaRPr lang="en-US"/>
          </a:p>
        </p:txBody>
      </p:sp>
      <p:sp>
        <p:nvSpPr>
          <p:cNvPr id="7" name="Slide Number Placeholder 6"/>
          <p:cNvSpPr>
            <a:spLocks noGrp="1"/>
          </p:cNvSpPr>
          <p:nvPr>
            <p:ph type="sldNum" sz="quarter" idx="12"/>
          </p:nvPr>
        </p:nvSpPr>
        <p:spPr>
          <a:xfrm>
            <a:off x="11678758" y="9033907"/>
            <a:ext cx="350682" cy="355652"/>
          </a:xfrm>
        </p:spPr>
        <p:txBody>
          <a:bodyPr/>
          <a:lstStyle>
            <a:lvl1pPr>
              <a:defRPr/>
            </a:lvl1pPr>
          </a:lstStyle>
          <a:p>
            <a:fld id="{D16B54C9-9E1C-5042-B3ED-B64519421931}" type="slidenum">
              <a:rPr lang="en-US"/>
              <a:pPr/>
              <a:t>‹#›</a:t>
            </a:fld>
            <a:endParaRPr lang="en-US"/>
          </a:p>
        </p:txBody>
      </p:sp>
    </p:spTree>
    <p:extLst>
      <p:ext uri="{BB962C8B-B14F-4D97-AF65-F5344CB8AC3E}">
        <p14:creationId xmlns:p14="http://schemas.microsoft.com/office/powerpoint/2010/main" val="25551843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50239" y="390596"/>
            <a:ext cx="11704322" cy="1625601"/>
          </a:xfrm>
          <a:prstGeom prst="rect">
            <a:avLst/>
          </a:prstGeom>
          <a:ln w="12700">
            <a:round/>
          </a:ln>
          <a:extLst>
            <a:ext uri="{C572A759-6A51-4108-AA02-DFA0A04FC94B}">
              <ma14:wrappingTextBoxFlag xmlns:ma14="http://schemas.microsoft.com/office/mac/drawingml/2011/main" xmlns="" val="1"/>
            </a:ext>
          </a:extLst>
        </p:spPr>
        <p:txBody>
          <a:bodyPr lIns="54186" tIns="54186" rIns="54186" bIns="54186" anchor="ctr"/>
          <a:lstStyle/>
          <a:p>
            <a:pPr lvl="0">
              <a:defRPr sz="1800">
                <a:solidFill>
                  <a:srgbClr val="000000"/>
                </a:solidFill>
                <a:uFillTx/>
              </a:defRPr>
            </a:pPr>
            <a:r>
              <a:rPr sz="4500">
                <a:solidFill>
                  <a:srgbClr val="0224C0"/>
                </a:solidFill>
                <a:uFill>
                  <a:solidFill/>
                </a:uFill>
              </a:rPr>
              <a:t>Title Text</a:t>
            </a:r>
          </a:p>
        </p:txBody>
      </p:sp>
      <p:sp>
        <p:nvSpPr>
          <p:cNvPr id="3" name="Shape 3"/>
          <p:cNvSpPr>
            <a:spLocks noGrp="1"/>
          </p:cNvSpPr>
          <p:nvPr>
            <p:ph type="body" idx="1"/>
          </p:nvPr>
        </p:nvSpPr>
        <p:spPr>
          <a:xfrm>
            <a:off x="650239" y="2275839"/>
            <a:ext cx="11704322" cy="6436926"/>
          </a:xfrm>
          <a:prstGeom prst="rect">
            <a:avLst/>
          </a:prstGeom>
          <a:ln w="12700">
            <a:round/>
          </a:ln>
          <a:extLst>
            <a:ext uri="{C572A759-6A51-4108-AA02-DFA0A04FC94B}">
              <ma14:wrappingTextBoxFlag xmlns:ma14="http://schemas.microsoft.com/office/mac/drawingml/2011/main" xmlns="" val="1"/>
            </a:ext>
          </a:extLst>
        </p:spPr>
        <p:txBody>
          <a:bodyPr lIns="54186" tIns="54186" rIns="54186" bIns="54186"/>
          <a:lstStyle>
            <a:lvl2pPr marL="845003" indent="-387803">
              <a:spcBef>
                <a:spcPts val="600"/>
              </a:spcBef>
              <a:buChar char="–"/>
              <a:defRPr sz="2800"/>
            </a:lvl2pPr>
            <a:lvl3pPr>
              <a:spcBef>
                <a:spcPts val="500"/>
              </a:spcBef>
              <a:defRPr sz="2600"/>
            </a:lvl3pPr>
            <a:lvl4pPr marL="1691639" indent="-320039">
              <a:spcBef>
                <a:spcPts val="400"/>
              </a:spcBef>
              <a:buChar char="–"/>
              <a:defRPr sz="2400"/>
            </a:lvl4pPr>
            <a:lvl5pPr marL="2148839" indent="-320039">
              <a:spcBef>
                <a:spcPts val="400"/>
              </a:spcBef>
              <a:buChar char="»"/>
              <a:defRPr sz="2200"/>
            </a:lvl5pPr>
          </a:lstStyle>
          <a:p>
            <a:pPr lvl="0">
              <a:defRPr sz="1800">
                <a:uFillTx/>
              </a:defRPr>
            </a:pPr>
            <a:r>
              <a:rPr sz="3400">
                <a:uFill>
                  <a:solidFill/>
                </a:uFill>
              </a:rPr>
              <a:t>Body Level One</a:t>
            </a:r>
          </a:p>
          <a:p>
            <a:pPr lvl="1">
              <a:defRPr sz="1800">
                <a:uFillTx/>
              </a:defRPr>
            </a:pPr>
            <a:r>
              <a:rPr sz="2800">
                <a:uFill>
                  <a:solidFill/>
                </a:uFill>
              </a:rPr>
              <a:t>Body Level Two</a:t>
            </a:r>
          </a:p>
          <a:p>
            <a:pPr lvl="2">
              <a:defRPr sz="1800">
                <a:uFillTx/>
              </a:defRPr>
            </a:pPr>
            <a:r>
              <a:rPr sz="2600">
                <a:uFill>
                  <a:solidFill/>
                </a:uFill>
              </a:rPr>
              <a:t>Body Level Three</a:t>
            </a:r>
          </a:p>
          <a:p>
            <a:pPr lvl="3">
              <a:defRPr sz="1800">
                <a:uFillTx/>
              </a:defRPr>
            </a:pPr>
            <a:r>
              <a:rPr sz="2400">
                <a:uFill>
                  <a:solidFill/>
                </a:uFill>
              </a:rPr>
              <a:t>Body Level Four</a:t>
            </a:r>
          </a:p>
          <a:p>
            <a:pPr lvl="4">
              <a:defRPr sz="1800">
                <a:uFillTx/>
              </a:defRPr>
            </a:pPr>
            <a:r>
              <a:rPr sz="2200">
                <a:uFill>
                  <a:solidFill/>
                </a:uFill>
              </a:rPr>
              <a:t>Body Level Five</a:t>
            </a:r>
          </a:p>
        </p:txBody>
      </p:sp>
      <p:sp>
        <p:nvSpPr>
          <p:cNvPr id="4" name="Shape 4"/>
          <p:cNvSpPr>
            <a:spLocks noGrp="1"/>
          </p:cNvSpPr>
          <p:nvPr>
            <p:ph type="sldNum" sz="quarter" idx="2"/>
          </p:nvPr>
        </p:nvSpPr>
        <p:spPr>
          <a:xfrm>
            <a:off x="12027508" y="9203972"/>
            <a:ext cx="327052" cy="349674"/>
          </a:xfrm>
          <a:prstGeom prst="rect">
            <a:avLst/>
          </a:prstGeom>
          <a:ln w="12700">
            <a:round/>
          </a:ln>
        </p:spPr>
        <p:txBody>
          <a:bodyPr wrap="none" lIns="54186" tIns="54186" rIns="54186" bIns="54186" anchor="ctr">
            <a:spAutoFit/>
          </a:bodyPr>
          <a:lstStyle>
            <a:lvl1pPr algn="r">
              <a:buClrTx/>
              <a:defRPr sz="1600">
                <a:solidFill>
                  <a:srgbClr val="9A9A9A"/>
                </a:solidFill>
                <a:uFill>
                  <a:solidFill>
                    <a:srgbClr val="9A9A9A"/>
                  </a:solidFill>
                </a:uFill>
              </a:defRPr>
            </a:lvl1pPr>
          </a:lstStyle>
          <a:p>
            <a:pPr lvl="0"/>
            <a:fld id="{86CB4B4D-7CA3-9044-876B-883B54F8677D}" type="slidenum">
              <a:t>‹#›</a:t>
            </a:fld>
            <a:endParaRPr/>
          </a:p>
        </p:txBody>
      </p:sp>
      <p:sp>
        <p:nvSpPr>
          <p:cNvPr id="5" name="Shape 5"/>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xmlns=""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Lst>
  <p:transition spd="med"/>
  <p:txStyles>
    <p:titleStyle>
      <a:lvl1pPr algn="ctr" defTabSz="457200">
        <a:defRPr sz="4500">
          <a:solidFill>
            <a:srgbClr val="0224C0"/>
          </a:solidFill>
          <a:uFill>
            <a:solidFill/>
          </a:uFill>
          <a:latin typeface="Arial"/>
          <a:ea typeface="Arial"/>
          <a:cs typeface="Arial"/>
          <a:sym typeface="Arial"/>
        </a:defRPr>
      </a:lvl1pPr>
      <a:lvl2pPr indent="228600" algn="ctr" defTabSz="457200">
        <a:defRPr sz="4500">
          <a:solidFill>
            <a:srgbClr val="0224C0"/>
          </a:solidFill>
          <a:uFill>
            <a:solidFill/>
          </a:uFill>
          <a:latin typeface="Arial"/>
          <a:ea typeface="Arial"/>
          <a:cs typeface="Arial"/>
          <a:sym typeface="Arial"/>
        </a:defRPr>
      </a:lvl2pPr>
      <a:lvl3pPr indent="457200" algn="ctr" defTabSz="457200">
        <a:defRPr sz="4500">
          <a:solidFill>
            <a:srgbClr val="0224C0"/>
          </a:solidFill>
          <a:uFill>
            <a:solidFill/>
          </a:uFill>
          <a:latin typeface="Arial"/>
          <a:ea typeface="Arial"/>
          <a:cs typeface="Arial"/>
          <a:sym typeface="Arial"/>
        </a:defRPr>
      </a:lvl3pPr>
      <a:lvl4pPr indent="685800" algn="ctr" defTabSz="457200">
        <a:defRPr sz="4500">
          <a:solidFill>
            <a:srgbClr val="0224C0"/>
          </a:solidFill>
          <a:uFill>
            <a:solidFill/>
          </a:uFill>
          <a:latin typeface="Arial"/>
          <a:ea typeface="Arial"/>
          <a:cs typeface="Arial"/>
          <a:sym typeface="Arial"/>
        </a:defRPr>
      </a:lvl4pPr>
      <a:lvl5pPr indent="914400" algn="ctr" defTabSz="457200">
        <a:defRPr sz="4500">
          <a:solidFill>
            <a:srgbClr val="0224C0"/>
          </a:solidFill>
          <a:uFill>
            <a:solidFill/>
          </a:uFill>
          <a:latin typeface="Arial"/>
          <a:ea typeface="Arial"/>
          <a:cs typeface="Arial"/>
          <a:sym typeface="Arial"/>
        </a:defRPr>
      </a:lvl5pPr>
      <a:lvl6pPr indent="1143000" algn="ctr" defTabSz="457200">
        <a:defRPr sz="4500">
          <a:solidFill>
            <a:srgbClr val="0224C0"/>
          </a:solidFill>
          <a:uFill>
            <a:solidFill/>
          </a:uFill>
          <a:latin typeface="Arial"/>
          <a:ea typeface="Arial"/>
          <a:cs typeface="Arial"/>
          <a:sym typeface="Arial"/>
        </a:defRPr>
      </a:lvl6pPr>
      <a:lvl7pPr indent="1371600" algn="ctr" defTabSz="457200">
        <a:defRPr sz="4500">
          <a:solidFill>
            <a:srgbClr val="0224C0"/>
          </a:solidFill>
          <a:uFill>
            <a:solidFill/>
          </a:uFill>
          <a:latin typeface="Arial"/>
          <a:ea typeface="Arial"/>
          <a:cs typeface="Arial"/>
          <a:sym typeface="Arial"/>
        </a:defRPr>
      </a:lvl7pPr>
      <a:lvl8pPr indent="1600200" algn="ctr" defTabSz="457200">
        <a:defRPr sz="4500">
          <a:solidFill>
            <a:srgbClr val="0224C0"/>
          </a:solidFill>
          <a:uFill>
            <a:solidFill/>
          </a:uFill>
          <a:latin typeface="Arial"/>
          <a:ea typeface="Arial"/>
          <a:cs typeface="Arial"/>
          <a:sym typeface="Arial"/>
        </a:defRPr>
      </a:lvl8pPr>
      <a:lvl9pPr indent="1828800" algn="ctr" defTabSz="457200">
        <a:defRPr sz="4500">
          <a:solidFill>
            <a:srgbClr val="0224C0"/>
          </a:solidFill>
          <a:uFill>
            <a:solidFill/>
          </a:uFill>
          <a:latin typeface="Arial"/>
          <a:ea typeface="Arial"/>
          <a:cs typeface="Arial"/>
          <a:sym typeface="Arial"/>
        </a:defRPr>
      </a:lvl9pPr>
    </p:titleStyle>
    <p:bodyStyle>
      <a:lvl1pPr marL="471487" indent="-471487" defTabSz="457200">
        <a:spcBef>
          <a:spcPts val="700"/>
        </a:spcBef>
        <a:buClr>
          <a:srgbClr val="000000"/>
        </a:buClr>
        <a:buSzPct val="100000"/>
        <a:buFont typeface="Arial"/>
        <a:buChar char="•"/>
        <a:defRPr sz="3400">
          <a:uFill>
            <a:solidFill/>
          </a:uFill>
          <a:latin typeface="Arial"/>
          <a:ea typeface="Arial"/>
          <a:cs typeface="Arial"/>
          <a:sym typeface="Arial"/>
        </a:defRPr>
      </a:lvl1pPr>
      <a:lvl2pPr marL="804182" indent="-346982" defTabSz="457200">
        <a:spcBef>
          <a:spcPts val="700"/>
        </a:spcBef>
        <a:buClr>
          <a:srgbClr val="000000"/>
        </a:buClr>
        <a:buSzPct val="100000"/>
        <a:buFont typeface="Arial"/>
        <a:buChar char="•"/>
        <a:defRPr sz="3400">
          <a:uFill>
            <a:solidFill/>
          </a:uFill>
          <a:latin typeface="Arial"/>
          <a:ea typeface="Arial"/>
          <a:cs typeface="Arial"/>
          <a:sym typeface="Arial"/>
        </a:defRPr>
      </a:lvl2pPr>
      <a:lvl3pPr marL="1238250" indent="-323850" defTabSz="457200">
        <a:spcBef>
          <a:spcPts val="700"/>
        </a:spcBef>
        <a:buClr>
          <a:srgbClr val="000000"/>
        </a:buClr>
        <a:buSzPct val="100000"/>
        <a:buFont typeface="Arial"/>
        <a:buChar char="•"/>
        <a:defRPr sz="3400">
          <a:uFill>
            <a:solidFill/>
          </a:uFill>
          <a:latin typeface="Arial"/>
          <a:ea typeface="Arial"/>
          <a:cs typeface="Arial"/>
          <a:sym typeface="Arial"/>
        </a:defRPr>
      </a:lvl3pPr>
      <a:lvl4pPr marL="1760220" indent="-388620" defTabSz="457200">
        <a:spcBef>
          <a:spcPts val="700"/>
        </a:spcBef>
        <a:buClr>
          <a:srgbClr val="000000"/>
        </a:buClr>
        <a:buSzPct val="100000"/>
        <a:buFont typeface="Arial"/>
        <a:buChar char="•"/>
        <a:defRPr sz="3400">
          <a:uFill>
            <a:solidFill/>
          </a:uFill>
          <a:latin typeface="Arial"/>
          <a:ea typeface="Arial"/>
          <a:cs typeface="Arial"/>
          <a:sym typeface="Arial"/>
        </a:defRPr>
      </a:lvl4pPr>
      <a:lvl5pPr marL="2217420" indent="-388620" defTabSz="457200">
        <a:spcBef>
          <a:spcPts val="700"/>
        </a:spcBef>
        <a:buClr>
          <a:srgbClr val="000000"/>
        </a:buClr>
        <a:buSzPct val="100000"/>
        <a:buFont typeface="Arial"/>
        <a:buChar char="•"/>
        <a:defRPr sz="3400">
          <a:uFill>
            <a:solidFill/>
          </a:uFill>
          <a:latin typeface="Arial"/>
          <a:ea typeface="Arial"/>
          <a:cs typeface="Arial"/>
          <a:sym typeface="Arial"/>
        </a:defRPr>
      </a:lvl5pPr>
      <a:lvl6pPr marL="3422650" indent="-971550" defTabSz="457200">
        <a:spcBef>
          <a:spcPts val="700"/>
        </a:spcBef>
        <a:buClr>
          <a:srgbClr val="000000"/>
        </a:buClr>
        <a:buSzPct val="171000"/>
        <a:buFont typeface="Arial"/>
        <a:buChar char="•"/>
        <a:defRPr sz="3400">
          <a:uFill>
            <a:solidFill/>
          </a:uFill>
          <a:latin typeface="Arial"/>
          <a:ea typeface="Arial"/>
          <a:cs typeface="Arial"/>
          <a:sym typeface="Arial"/>
        </a:defRPr>
      </a:lvl6pPr>
      <a:lvl7pPr marL="3778250" indent="-971550" defTabSz="457200">
        <a:spcBef>
          <a:spcPts val="700"/>
        </a:spcBef>
        <a:buClr>
          <a:srgbClr val="000000"/>
        </a:buClr>
        <a:buSzPct val="171000"/>
        <a:buFont typeface="Arial"/>
        <a:buChar char="•"/>
        <a:defRPr sz="3400">
          <a:uFill>
            <a:solidFill/>
          </a:uFill>
          <a:latin typeface="Arial"/>
          <a:ea typeface="Arial"/>
          <a:cs typeface="Arial"/>
          <a:sym typeface="Arial"/>
        </a:defRPr>
      </a:lvl7pPr>
      <a:lvl8pPr marL="4133850" indent="-971550" defTabSz="457200">
        <a:spcBef>
          <a:spcPts val="700"/>
        </a:spcBef>
        <a:buClr>
          <a:srgbClr val="000000"/>
        </a:buClr>
        <a:buSzPct val="171000"/>
        <a:buFont typeface="Arial"/>
        <a:buChar char="•"/>
        <a:defRPr sz="3400">
          <a:uFill>
            <a:solidFill/>
          </a:uFill>
          <a:latin typeface="Arial"/>
          <a:ea typeface="Arial"/>
          <a:cs typeface="Arial"/>
          <a:sym typeface="Arial"/>
        </a:defRPr>
      </a:lvl8pPr>
      <a:lvl9pPr marL="4489450" indent="-971550" defTabSz="457200">
        <a:spcBef>
          <a:spcPts val="700"/>
        </a:spcBef>
        <a:buClr>
          <a:srgbClr val="000000"/>
        </a:buClr>
        <a:buSzPct val="171000"/>
        <a:buFont typeface="Arial"/>
        <a:buChar char="•"/>
        <a:defRPr sz="3400">
          <a:uFill>
            <a:solidFill/>
          </a:uFill>
          <a:latin typeface="Arial"/>
          <a:ea typeface="Arial"/>
          <a:cs typeface="Arial"/>
          <a:sym typeface="Arial"/>
        </a:defRPr>
      </a:lvl9pPr>
    </p:bodyStyle>
    <p:otherStyle>
      <a:lvl1pPr algn="r" defTabSz="457200">
        <a:defRPr sz="1600">
          <a:solidFill>
            <a:schemeClr val="tx1"/>
          </a:solidFill>
          <a:uFill>
            <a:solidFill>
              <a:srgbClr val="9A9A9A"/>
            </a:solidFill>
          </a:uFill>
          <a:latin typeface="+mn-lt"/>
          <a:ea typeface="+mn-ea"/>
          <a:cs typeface="+mn-cs"/>
          <a:sym typeface="Calibri"/>
        </a:defRPr>
      </a:lvl1pPr>
      <a:lvl2pPr algn="r" defTabSz="457200">
        <a:defRPr sz="1600">
          <a:solidFill>
            <a:schemeClr val="tx1"/>
          </a:solidFill>
          <a:uFill>
            <a:solidFill>
              <a:srgbClr val="9A9A9A"/>
            </a:solidFill>
          </a:uFill>
          <a:latin typeface="+mn-lt"/>
          <a:ea typeface="+mn-ea"/>
          <a:cs typeface="+mn-cs"/>
          <a:sym typeface="Calibri"/>
        </a:defRPr>
      </a:lvl2pPr>
      <a:lvl3pPr algn="r" defTabSz="457200">
        <a:defRPr sz="1600">
          <a:solidFill>
            <a:schemeClr val="tx1"/>
          </a:solidFill>
          <a:uFill>
            <a:solidFill>
              <a:srgbClr val="9A9A9A"/>
            </a:solidFill>
          </a:uFill>
          <a:latin typeface="+mn-lt"/>
          <a:ea typeface="+mn-ea"/>
          <a:cs typeface="+mn-cs"/>
          <a:sym typeface="Calibri"/>
        </a:defRPr>
      </a:lvl3pPr>
      <a:lvl4pPr algn="r" defTabSz="457200">
        <a:defRPr sz="1600">
          <a:solidFill>
            <a:schemeClr val="tx1"/>
          </a:solidFill>
          <a:uFill>
            <a:solidFill>
              <a:srgbClr val="9A9A9A"/>
            </a:solidFill>
          </a:uFill>
          <a:latin typeface="+mn-lt"/>
          <a:ea typeface="+mn-ea"/>
          <a:cs typeface="+mn-cs"/>
          <a:sym typeface="Calibri"/>
        </a:defRPr>
      </a:lvl4pPr>
      <a:lvl5pPr algn="r" defTabSz="457200">
        <a:defRPr sz="1600">
          <a:solidFill>
            <a:schemeClr val="tx1"/>
          </a:solidFill>
          <a:uFill>
            <a:solidFill>
              <a:srgbClr val="9A9A9A"/>
            </a:solidFill>
          </a:uFill>
          <a:latin typeface="+mn-lt"/>
          <a:ea typeface="+mn-ea"/>
          <a:cs typeface="+mn-cs"/>
          <a:sym typeface="Calibri"/>
        </a:defRPr>
      </a:lvl5pPr>
      <a:lvl6pPr algn="r" defTabSz="457200">
        <a:defRPr sz="1600">
          <a:solidFill>
            <a:schemeClr val="tx1"/>
          </a:solidFill>
          <a:uFill>
            <a:solidFill>
              <a:srgbClr val="9A9A9A"/>
            </a:solidFill>
          </a:uFill>
          <a:latin typeface="+mn-lt"/>
          <a:ea typeface="+mn-ea"/>
          <a:cs typeface="+mn-cs"/>
          <a:sym typeface="Calibri"/>
        </a:defRPr>
      </a:lvl6pPr>
      <a:lvl7pPr algn="r" defTabSz="457200">
        <a:defRPr sz="1600">
          <a:solidFill>
            <a:schemeClr val="tx1"/>
          </a:solidFill>
          <a:uFill>
            <a:solidFill>
              <a:srgbClr val="9A9A9A"/>
            </a:solidFill>
          </a:uFill>
          <a:latin typeface="+mn-lt"/>
          <a:ea typeface="+mn-ea"/>
          <a:cs typeface="+mn-cs"/>
          <a:sym typeface="Calibri"/>
        </a:defRPr>
      </a:lvl7pPr>
      <a:lvl8pPr algn="r" defTabSz="457200">
        <a:defRPr sz="1600">
          <a:solidFill>
            <a:schemeClr val="tx1"/>
          </a:solidFill>
          <a:uFill>
            <a:solidFill>
              <a:srgbClr val="9A9A9A"/>
            </a:solidFill>
          </a:uFill>
          <a:latin typeface="+mn-lt"/>
          <a:ea typeface="+mn-ea"/>
          <a:cs typeface="+mn-cs"/>
          <a:sym typeface="Calibri"/>
        </a:defRPr>
      </a:lvl8pPr>
      <a:lvl9pPr algn="r" defTabSz="457200">
        <a:defRPr sz="1600">
          <a:solidFill>
            <a:schemeClr val="tx1"/>
          </a:solidFill>
          <a:uFill>
            <a:solidFill>
              <a:srgbClr val="9A9A9A"/>
            </a:solidFill>
          </a:u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hyperlink" Target="http://darktarget.gsfc.nasa.gov" TargetMode="External"/><Relationship Id="rId3" Type="http://schemas.openxmlformats.org/officeDocument/2006/relationships/hyperlink" Target="http://modis-atmos.gsfc.nasa.gov/IMAGES/index.html" TargetMode="External"/><Relationship Id="rId7" Type="http://schemas.openxmlformats.org/officeDocument/2006/relationships/hyperlink" Target="http://ladsweb.nascom.nasa.gov/data/ftp_site.html" TargetMode="External"/><Relationship Id="rId2" Type="http://schemas.openxmlformats.org/officeDocument/2006/relationships/hyperlink" Target="http://modis-atmos.gsfc.nasa.gov" TargetMode="External"/><Relationship Id="rId1" Type="http://schemas.openxmlformats.org/officeDocument/2006/relationships/slideLayout" Target="../slideLayouts/slideLayout1.xml"/><Relationship Id="rId6" Type="http://schemas.openxmlformats.org/officeDocument/2006/relationships/hyperlink" Target="http://ladsweb.nascom.nasa.gov/data/" TargetMode="External"/><Relationship Id="rId5" Type="http://schemas.openxmlformats.org/officeDocument/2006/relationships/hyperlink" Target="http://modis-atmos.gsfc.nasa.gov/validation.html" TargetMode="External"/><Relationship Id="rId4" Type="http://schemas.openxmlformats.org/officeDocument/2006/relationships/hyperlink" Target="http://modis-atmos.gsfc.nasa.gov/products_C006update.htm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5.jpeg"/><Relationship Id="rId7"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oleObject" Target="../embeddings/oleObject1.bin"/><Relationship Id="rId11" Type="http://schemas.openxmlformats.org/officeDocument/2006/relationships/image" Target="../media/image10.emf"/><Relationship Id="rId5" Type="http://schemas.openxmlformats.org/officeDocument/2006/relationships/image" Target="../media/image7.jpeg"/><Relationship Id="rId10" Type="http://schemas.openxmlformats.org/officeDocument/2006/relationships/oleObject" Target="../embeddings/oleObject3.bin"/><Relationship Id="rId4" Type="http://schemas.openxmlformats.org/officeDocument/2006/relationships/image" Target="../media/image6.jpeg"/><Relationship Id="rId9" Type="http://schemas.openxmlformats.org/officeDocument/2006/relationships/image" Target="../media/image9.emf"/></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aerocenter.gsfc.nasa.gov/ext/registratio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3.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5.bin"/></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47.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wmf"/></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1.emf"/><Relationship Id="rId7" Type="http://schemas.openxmlformats.org/officeDocument/2006/relationships/image" Target="../media/image85.emf"/><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s>
</file>

<file path=ppt/slides/_rels/slide77.xml.rels><?xml version="1.0" encoding="UTF-8" standalone="yes"?>
<Relationships xmlns="http://schemas.openxmlformats.org/package/2006/relationships"><Relationship Id="rId3" Type="http://schemas.openxmlformats.org/officeDocument/2006/relationships/image" Target="../media/image81.emf"/><Relationship Id="rId7" Type="http://schemas.openxmlformats.org/officeDocument/2006/relationships/image" Target="../media/image85.emf"/><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15"/>
          <p:cNvSpPr>
            <a:spLocks noGrp="1"/>
          </p:cNvSpPr>
          <p:nvPr>
            <p:ph type="title"/>
          </p:nvPr>
        </p:nvSpPr>
        <p:spPr>
          <a:xfrm>
            <a:off x="650239" y="246994"/>
            <a:ext cx="11704322" cy="2626618"/>
          </a:xfrm>
          <a:prstGeom prst="rect">
            <a:avLst/>
          </a:prstGeom>
        </p:spPr>
        <p:txBody>
          <a:bodyPr/>
          <a:lstStyle/>
          <a:p>
            <a:pPr lvl="0">
              <a:spcBef>
                <a:spcPts val="1200"/>
              </a:spcBef>
              <a:defRPr sz="1800">
                <a:solidFill>
                  <a:srgbClr val="000000"/>
                </a:solidFill>
                <a:uFillTx/>
              </a:defRPr>
            </a:pPr>
            <a:r>
              <a:rPr sz="4200" dirty="0">
                <a:solidFill>
                  <a:srgbClr val="0224C0"/>
                </a:solidFill>
                <a:uFill>
                  <a:solidFill/>
                </a:uFill>
              </a:rPr>
              <a:t>MODIS Atmosphere Team Webinar Series #</a:t>
            </a:r>
            <a:r>
              <a:rPr lang="en-US" sz="4200" dirty="0">
                <a:solidFill>
                  <a:srgbClr val="0224C0"/>
                </a:solidFill>
                <a:uFill>
                  <a:solidFill/>
                </a:uFill>
              </a:rPr>
              <a:t>2</a:t>
            </a:r>
            <a:r>
              <a:rPr sz="4200" dirty="0">
                <a:solidFill>
                  <a:srgbClr val="0224C0"/>
                </a:solidFill>
                <a:uFill>
                  <a:solidFill/>
                </a:uFill>
              </a:rPr>
              <a:t>:</a:t>
            </a:r>
            <a:br>
              <a:rPr sz="4200" dirty="0">
                <a:solidFill>
                  <a:srgbClr val="0224C0"/>
                </a:solidFill>
                <a:uFill>
                  <a:solidFill/>
                </a:uFill>
              </a:rPr>
            </a:br>
            <a:r>
              <a:rPr sz="4200" dirty="0">
                <a:solidFill>
                  <a:srgbClr val="0224C0"/>
                </a:solidFill>
                <a:uFill>
                  <a:solidFill/>
                </a:uFill>
              </a:rPr>
              <a:t>Overview of Collection 6 </a:t>
            </a:r>
            <a:r>
              <a:rPr lang="en-US" sz="4200" dirty="0">
                <a:solidFill>
                  <a:srgbClr val="0224C0"/>
                </a:solidFill>
                <a:uFill>
                  <a:solidFill/>
                </a:uFill>
              </a:rPr>
              <a:t>Dark-Target aerosol product</a:t>
            </a:r>
            <a:endParaRPr sz="4200" dirty="0">
              <a:solidFill>
                <a:srgbClr val="0224C0"/>
              </a:solidFill>
              <a:uFill>
                <a:solidFill/>
              </a:uFill>
            </a:endParaRPr>
          </a:p>
        </p:txBody>
      </p:sp>
      <p:sp>
        <p:nvSpPr>
          <p:cNvPr id="16" name="Shape 16"/>
          <p:cNvSpPr>
            <a:spLocks noGrp="1"/>
          </p:cNvSpPr>
          <p:nvPr>
            <p:ph type="sldNum" sz="quarter" idx="2"/>
          </p:nvPr>
        </p:nvSpPr>
        <p:spPr>
          <a:xfrm>
            <a:off x="12008414" y="9198186"/>
            <a:ext cx="346146" cy="361246"/>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1</a:t>
            </a:fld>
            <a:endParaRPr sz="1600">
              <a:solidFill>
                <a:srgbClr val="9A9A9A"/>
              </a:solidFill>
              <a:uFill>
                <a:solidFill>
                  <a:srgbClr val="9A9A9A"/>
                </a:solidFill>
              </a:uFill>
            </a:endParaRPr>
          </a:p>
        </p:txBody>
      </p:sp>
      <p:grpSp>
        <p:nvGrpSpPr>
          <p:cNvPr id="20" name="Group 20"/>
          <p:cNvGrpSpPr/>
          <p:nvPr/>
        </p:nvGrpSpPr>
        <p:grpSpPr>
          <a:xfrm>
            <a:off x="650239" y="5547692"/>
            <a:ext cx="11358175" cy="3471550"/>
            <a:chOff x="-3355350" y="271065"/>
            <a:chExt cx="11358171" cy="3471549"/>
          </a:xfrm>
        </p:grpSpPr>
        <p:pic>
          <p:nvPicPr>
            <p:cNvPr id="18" name="image1.png"/>
            <p:cNvPicPr/>
            <p:nvPr/>
          </p:nvPicPr>
          <p:blipFill>
            <a:blip r:embed="rId3" cstate="screen">
              <a:extLst>
                <a:ext uri="{28A0092B-C50C-407E-A947-70E740481C1C}">
                  <a14:useLocalDpi xmlns:a14="http://schemas.microsoft.com/office/drawing/2010/main"/>
                </a:ext>
              </a:extLst>
            </a:blip>
            <a:stretch>
              <a:fillRect/>
            </a:stretch>
          </p:blipFill>
          <p:spPr>
            <a:xfrm>
              <a:off x="-3355350" y="271065"/>
              <a:ext cx="3603219" cy="3471549"/>
            </a:xfrm>
            <a:prstGeom prst="rect">
              <a:avLst/>
            </a:prstGeom>
            <a:ln w="9525" cap="flat">
              <a:noFill/>
              <a:round/>
            </a:ln>
            <a:effectLst/>
          </p:spPr>
        </p:pic>
        <p:pic>
          <p:nvPicPr>
            <p:cNvPr id="19" name="image2.jpg"/>
            <p:cNvPicPr/>
            <p:nvPr/>
          </p:nvPicPr>
          <p:blipFill>
            <a:blip r:embed="rId4"/>
            <a:stretch>
              <a:fillRect/>
            </a:stretch>
          </p:blipFill>
          <p:spPr>
            <a:xfrm>
              <a:off x="5817517" y="271065"/>
              <a:ext cx="2185304" cy="3108718"/>
            </a:xfrm>
            <a:prstGeom prst="rect">
              <a:avLst/>
            </a:prstGeom>
            <a:ln w="12700" cap="flat">
              <a:noFill/>
              <a:round/>
            </a:ln>
            <a:effectLst>
              <a:outerShdw blurRad="12700" dir="2700000" rotWithShape="0">
                <a:srgbClr val="000000">
                  <a:alpha val="43000"/>
                </a:srgbClr>
              </a:outerShdw>
            </a:effectLst>
          </p:spPr>
        </p:pic>
      </p:grpSp>
      <p:sp>
        <p:nvSpPr>
          <p:cNvPr id="21" name="Shape 21"/>
          <p:cNvSpPr/>
          <p:nvPr/>
        </p:nvSpPr>
        <p:spPr>
          <a:xfrm>
            <a:off x="1897023" y="2746762"/>
            <a:ext cx="8842324" cy="3433417"/>
          </a:xfrm>
          <a:prstGeom prst="rect">
            <a:avLst/>
          </a:prstGeom>
          <a:ln w="12700">
            <a:round/>
          </a:ln>
          <a:extLst>
            <a:ext uri="{C572A759-6A51-4108-AA02-DFA0A04FC94B}">
              <ma14:wrappingTextBoxFlag xmlns:ma14="http://schemas.microsoft.com/office/mac/drawingml/2011/main" xmlns="" val="1"/>
            </a:ext>
          </a:extLst>
        </p:spPr>
        <p:txBody>
          <a:bodyPr wrap="square" lIns="54186" tIns="54186" rIns="54186" bIns="54186">
            <a:spAutoFit/>
          </a:bodyPr>
          <a:lstStyle/>
          <a:p>
            <a:pPr lvl="0" algn="ctr">
              <a:spcBef>
                <a:spcPts val="600"/>
              </a:spcBef>
              <a:defRPr sz="1800">
                <a:uFillTx/>
              </a:defRPr>
            </a:pPr>
            <a:r>
              <a:rPr lang="en-US" sz="3400" dirty="0">
                <a:uFill>
                  <a:solidFill/>
                </a:uFill>
              </a:rPr>
              <a:t>Robert Levy (GSFC/613)</a:t>
            </a:r>
            <a:endParaRPr sz="3400" dirty="0">
              <a:uFill>
                <a:solidFill/>
              </a:uFill>
            </a:endParaRPr>
          </a:p>
          <a:p>
            <a:pPr lvl="0" algn="ctr">
              <a:defRPr sz="1800">
                <a:uFillTx/>
              </a:defRPr>
            </a:pPr>
            <a:r>
              <a:rPr sz="2600" dirty="0">
                <a:uFill>
                  <a:solidFill/>
                </a:uFill>
              </a:rPr>
              <a:t>NASA Goddard Space Flight Center, Greenbelt, MD</a:t>
            </a:r>
            <a:endParaRPr lang="en-US" sz="2600" dirty="0">
              <a:uFill>
                <a:solidFill/>
              </a:uFill>
            </a:endParaRPr>
          </a:p>
          <a:p>
            <a:pPr lvl="0" algn="ctr">
              <a:defRPr sz="1800">
                <a:uFillTx/>
              </a:defRPr>
            </a:pPr>
            <a:r>
              <a:rPr lang="en-US" sz="2600" dirty="0">
                <a:uFillTx/>
              </a:rPr>
              <a:t>and</a:t>
            </a:r>
          </a:p>
          <a:p>
            <a:pPr lvl="0" algn="ctr">
              <a:defRPr sz="1800">
                <a:uFillTx/>
              </a:defRPr>
            </a:pPr>
            <a:r>
              <a:rPr lang="en-US" sz="2600" dirty="0">
                <a:uFillTx/>
              </a:rPr>
              <a:t>Shana </a:t>
            </a:r>
            <a:r>
              <a:rPr lang="en-US" sz="2600" dirty="0" err="1">
                <a:uFillTx/>
              </a:rPr>
              <a:t>Mattoo</a:t>
            </a:r>
            <a:r>
              <a:rPr lang="en-US" sz="2600" dirty="0">
                <a:uFillTx/>
              </a:rPr>
              <a:t>, Leigh </a:t>
            </a:r>
            <a:r>
              <a:rPr lang="en-US" sz="2600" dirty="0" err="1">
                <a:uFillTx/>
              </a:rPr>
              <a:t>Munchak</a:t>
            </a:r>
            <a:r>
              <a:rPr lang="en-US" sz="2600" dirty="0">
                <a:uFillTx/>
              </a:rPr>
              <a:t> and Richard </a:t>
            </a:r>
            <a:r>
              <a:rPr lang="en-US" sz="2600" dirty="0" err="1">
                <a:uFillTx/>
              </a:rPr>
              <a:t>Kleidman</a:t>
            </a:r>
            <a:r>
              <a:rPr lang="en-US" sz="2600" dirty="0">
                <a:uFillTx/>
              </a:rPr>
              <a:t> (SSAI/613) , </a:t>
            </a:r>
            <a:r>
              <a:rPr lang="en-US" sz="2600" dirty="0" err="1">
                <a:uFillTx/>
              </a:rPr>
              <a:t>Falguni</a:t>
            </a:r>
            <a:r>
              <a:rPr lang="en-US" sz="2600" dirty="0">
                <a:uFillTx/>
              </a:rPr>
              <a:t> </a:t>
            </a:r>
            <a:r>
              <a:rPr lang="en-US" sz="2600" dirty="0" err="1">
                <a:uFillTx/>
              </a:rPr>
              <a:t>Patadia</a:t>
            </a:r>
            <a:r>
              <a:rPr lang="en-US" sz="2600" dirty="0">
                <a:uFillTx/>
              </a:rPr>
              <a:t> (MSU/613), </a:t>
            </a:r>
            <a:r>
              <a:rPr lang="en-US" sz="2600" dirty="0" err="1">
                <a:uFillTx/>
              </a:rPr>
              <a:t>Pawan</a:t>
            </a:r>
            <a:r>
              <a:rPr lang="en-US" sz="2600">
                <a:uFillTx/>
              </a:rPr>
              <a:t> Gupta (USRA/614)</a:t>
            </a:r>
            <a:br>
              <a:rPr sz="2600" dirty="0">
                <a:uFill>
                  <a:solidFill/>
                </a:uFill>
              </a:rPr>
            </a:br>
            <a:endParaRPr lang="en-US" sz="2600" dirty="0">
              <a:uFill>
                <a:solidFill/>
              </a:uFill>
            </a:endParaRPr>
          </a:p>
          <a:p>
            <a:pPr lvl="0" algn="ctr">
              <a:defRPr sz="1800">
                <a:uFillTx/>
              </a:defRPr>
            </a:pPr>
            <a:r>
              <a:rPr lang="en-US" sz="2600" dirty="0">
                <a:uFill>
                  <a:solidFill/>
                </a:uFill>
              </a:rPr>
              <a:t>2 July </a:t>
            </a:r>
            <a:r>
              <a:rPr sz="2600" dirty="0">
                <a:uFill>
                  <a:solidFill/>
                </a:uFill>
              </a:rPr>
              <a:t>2014</a:t>
            </a:r>
            <a:br>
              <a:rPr sz="2600" dirty="0">
                <a:uFill>
                  <a:solidFill/>
                </a:uFill>
              </a:rPr>
            </a:br>
            <a:endParaRPr sz="2600" dirty="0">
              <a:uFill>
                <a:solidFill/>
              </a:u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p:cNvSpPr>
          <p:nvPr>
            <p:ph type="title"/>
          </p:nvPr>
        </p:nvSpPr>
        <p:spPr>
          <a:xfrm>
            <a:off x="650239" y="111283"/>
            <a:ext cx="11704322" cy="1625601"/>
          </a:xfrm>
          <a:prstGeom prst="rect">
            <a:avLst/>
          </a:prstGeom>
        </p:spPr>
        <p:txBody>
          <a:bodyPr/>
          <a:lstStyle/>
          <a:p>
            <a:pPr lvl="0">
              <a:defRPr sz="1800">
                <a:solidFill>
                  <a:srgbClr val="000000"/>
                </a:solidFill>
                <a:uFillTx/>
              </a:defRPr>
            </a:pPr>
            <a:r>
              <a:rPr sz="4500">
                <a:solidFill>
                  <a:srgbClr val="0224C0"/>
                </a:solidFill>
                <a:uFill>
                  <a:solidFill/>
                </a:uFill>
              </a:rPr>
              <a:t>Useful Links</a:t>
            </a:r>
          </a:p>
        </p:txBody>
      </p:sp>
      <p:sp>
        <p:nvSpPr>
          <p:cNvPr id="265" name="Shape 265"/>
          <p:cNvSpPr>
            <a:spLocks noGrp="1"/>
          </p:cNvSpPr>
          <p:nvPr>
            <p:ph type="body" idx="1"/>
          </p:nvPr>
        </p:nvSpPr>
        <p:spPr>
          <a:xfrm>
            <a:off x="650239" y="1747269"/>
            <a:ext cx="11704322" cy="7649842"/>
          </a:xfrm>
          <a:prstGeom prst="rect">
            <a:avLst/>
          </a:prstGeom>
        </p:spPr>
        <p:txBody>
          <a:bodyPr/>
          <a:lstStyle/>
          <a:p>
            <a:pPr lvl="0">
              <a:defRPr sz="1800">
                <a:uFillTx/>
              </a:defRPr>
            </a:pPr>
            <a:r>
              <a:rPr sz="2400" dirty="0">
                <a:uFill>
                  <a:solidFill/>
                </a:uFill>
              </a:rPr>
              <a:t>Atmosphere Team Web Site</a:t>
            </a:r>
          </a:p>
          <a:p>
            <a:pPr lvl="1">
              <a:defRPr sz="1800">
                <a:uFillTx/>
              </a:defRPr>
            </a:pPr>
            <a:r>
              <a:rPr sz="2400" dirty="0">
                <a:uFill>
                  <a:solidFill/>
                </a:uFill>
              </a:rPr>
              <a:t>Home page, news, etc.: </a:t>
            </a:r>
            <a:r>
              <a:rPr sz="2400" dirty="0">
                <a:solidFill>
                  <a:srgbClr val="008F00"/>
                </a:solidFill>
                <a:uFill>
                  <a:solidFill/>
                </a:uFill>
                <a:hlinkClick r:id="rId2"/>
              </a:rPr>
              <a:t>modis-atmos.gsfc.nasa.gov</a:t>
            </a:r>
            <a:endParaRPr sz="2400" dirty="0">
              <a:solidFill>
                <a:srgbClr val="008F00"/>
              </a:solidFill>
              <a:uFill>
                <a:solidFill/>
              </a:uFill>
            </a:endParaRPr>
          </a:p>
          <a:p>
            <a:pPr lvl="1">
              <a:defRPr sz="1800">
                <a:uFillTx/>
              </a:defRPr>
            </a:pPr>
            <a:r>
              <a:rPr sz="2400" dirty="0">
                <a:uFill>
                  <a:solidFill/>
                </a:uFill>
              </a:rPr>
              <a:t>L2 Global Browse imagery: </a:t>
            </a:r>
            <a:r>
              <a:rPr sz="2400" dirty="0">
                <a:solidFill>
                  <a:srgbClr val="008F00"/>
                </a:solidFill>
                <a:uFill>
                  <a:solidFill/>
                </a:uFill>
                <a:hlinkClick r:id="rId3"/>
              </a:rPr>
              <a:t>http://modis-atmos.gsfc.nasa.gov/IMAGES/index.html</a:t>
            </a:r>
            <a:r>
              <a:rPr sz="2400" dirty="0">
                <a:uFill>
                  <a:solidFill/>
                </a:uFill>
              </a:rPr>
              <a:t>. Selected products, resolution, longitude.</a:t>
            </a:r>
          </a:p>
          <a:p>
            <a:pPr lvl="1">
              <a:defRPr sz="1800">
                <a:uFillTx/>
              </a:defRPr>
            </a:pPr>
            <a:r>
              <a:rPr sz="2400" dirty="0">
                <a:uFill>
                  <a:solidFill/>
                </a:uFill>
              </a:rPr>
              <a:t>L3 Aqua MODIS Browse: TBD</a:t>
            </a:r>
          </a:p>
          <a:p>
            <a:pPr lvl="1">
              <a:defRPr sz="1800">
                <a:uFillTx/>
              </a:defRPr>
            </a:pPr>
            <a:r>
              <a:rPr sz="2400" dirty="0">
                <a:uFill>
                  <a:solidFill/>
                </a:uFill>
              </a:rPr>
              <a:t>C6 Algorithm and Product Documents: </a:t>
            </a:r>
            <a:r>
              <a:rPr sz="2400" dirty="0">
                <a:solidFill>
                  <a:srgbClr val="008F00"/>
                </a:solidFill>
                <a:uFill>
                  <a:solidFill/>
                </a:uFill>
                <a:hlinkClick r:id="rId4"/>
              </a:rPr>
              <a:t>modis-atmos.gsfc.nasa.gov/products_C006update.html</a:t>
            </a:r>
            <a:endParaRPr sz="2400" dirty="0">
              <a:uFill>
                <a:solidFill/>
              </a:uFill>
            </a:endParaRPr>
          </a:p>
          <a:p>
            <a:pPr lvl="1">
              <a:defRPr sz="1800">
                <a:uFillTx/>
              </a:defRPr>
            </a:pPr>
            <a:r>
              <a:rPr sz="2400" dirty="0">
                <a:uFill>
                  <a:solidFill/>
                </a:uFill>
              </a:rPr>
              <a:t>Known problems page: </a:t>
            </a:r>
            <a:r>
              <a:rPr sz="2400" dirty="0">
                <a:solidFill>
                  <a:srgbClr val="008F00"/>
                </a:solidFill>
                <a:uFill>
                  <a:solidFill/>
                </a:uFill>
                <a:hlinkClick r:id="rId5"/>
              </a:rPr>
              <a:t>modis-atmos.gsfc.nasa.gov/validation.html</a:t>
            </a:r>
            <a:endParaRPr sz="2400" dirty="0">
              <a:uFill>
                <a:solidFill/>
              </a:uFill>
            </a:endParaRPr>
          </a:p>
          <a:p>
            <a:pPr lvl="0">
              <a:defRPr sz="1800">
                <a:uFillTx/>
              </a:defRPr>
            </a:pPr>
            <a:r>
              <a:rPr sz="2400" dirty="0">
                <a:uFill>
                  <a:solidFill/>
                </a:uFill>
              </a:rPr>
              <a:t>Product Distribution (LAADS)</a:t>
            </a:r>
          </a:p>
          <a:p>
            <a:pPr lvl="1">
              <a:defRPr sz="1800">
                <a:uFillTx/>
              </a:defRPr>
            </a:pPr>
            <a:r>
              <a:rPr sz="2400" dirty="0">
                <a:uFill>
                  <a:solidFill/>
                </a:uFill>
              </a:rPr>
              <a:t>Home page: </a:t>
            </a:r>
            <a:r>
              <a:rPr sz="2400" dirty="0">
                <a:solidFill>
                  <a:srgbClr val="008F00"/>
                </a:solidFill>
                <a:uFill>
                  <a:solidFill/>
                </a:uFill>
                <a:hlinkClick r:id="rId6"/>
              </a:rPr>
              <a:t>ladsweb.nascom.nasa.gov/data/</a:t>
            </a:r>
            <a:r>
              <a:rPr sz="2400" dirty="0">
                <a:uFill>
                  <a:solidFill/>
                </a:uFill>
              </a:rPr>
              <a:t> (search, status, etc.)</a:t>
            </a:r>
          </a:p>
          <a:p>
            <a:pPr lvl="1">
              <a:defRPr sz="1800">
                <a:uFillTx/>
              </a:defRPr>
            </a:pPr>
            <a:r>
              <a:rPr sz="2400" dirty="0">
                <a:uFill>
                  <a:solidFill/>
                </a:uFill>
              </a:rPr>
              <a:t>ftp: </a:t>
            </a:r>
            <a:r>
              <a:rPr sz="2400" u="sng" dirty="0">
                <a:solidFill>
                  <a:srgbClr val="008F00"/>
                </a:solidFill>
                <a:uFill>
                  <a:solidFill/>
                </a:uFill>
                <a:hlinkClick r:id="rId7"/>
              </a:rPr>
              <a:t>ladsweb.nascom.nasa.gov/data/ftp_site.html</a:t>
            </a:r>
            <a:endParaRPr sz="2400" dirty="0">
              <a:solidFill>
                <a:srgbClr val="008F00"/>
              </a:solidFill>
              <a:uFill>
                <a:solidFill/>
              </a:uFill>
            </a:endParaRPr>
          </a:p>
          <a:p>
            <a:pPr marL="0" lvl="2" indent="457200">
              <a:spcBef>
                <a:spcPts val="600"/>
              </a:spcBef>
              <a:buClrTx/>
              <a:buSzTx/>
              <a:buFontTx/>
              <a:buNone/>
              <a:defRPr sz="1800">
                <a:uFillTx/>
              </a:defRPr>
            </a:pPr>
            <a:r>
              <a:rPr sz="2400" dirty="0">
                <a:uFill>
                  <a:solidFill/>
                </a:uFill>
              </a:rPr>
              <a:t>		e.g., allData/6/MYD04_L2/2014/001/&lt;</a:t>
            </a:r>
            <a:r>
              <a:rPr sz="2400" i="1" dirty="0">
                <a:uFill>
                  <a:solidFill/>
                </a:uFill>
              </a:rPr>
              <a:t>filename</a:t>
            </a:r>
            <a:r>
              <a:rPr sz="2400" dirty="0">
                <a:uFill>
                  <a:solidFill/>
                </a:uFill>
              </a:rPr>
              <a:t>&gt;</a:t>
            </a:r>
            <a:endParaRPr lang="en-US" sz="2400" dirty="0">
              <a:uFill>
                <a:solidFill/>
              </a:uFill>
            </a:endParaRPr>
          </a:p>
          <a:p>
            <a:pPr lvl="0">
              <a:defRPr sz="1800">
                <a:uFillTx/>
              </a:defRPr>
            </a:pPr>
            <a:r>
              <a:rPr lang="en-US" sz="2400" dirty="0"/>
              <a:t>Dark-target algorithm web page (in development)</a:t>
            </a:r>
          </a:p>
          <a:p>
            <a:pPr lvl="1">
              <a:defRPr sz="1800">
                <a:uFillTx/>
              </a:defRPr>
            </a:pPr>
            <a:r>
              <a:rPr lang="en-US" sz="2400" dirty="0"/>
              <a:t>Algorithm specific (history, lookup tables, specifics to aerosol retrieval)</a:t>
            </a:r>
          </a:p>
          <a:p>
            <a:pPr lvl="1">
              <a:defRPr sz="1800">
                <a:uFillTx/>
              </a:defRPr>
            </a:pPr>
            <a:r>
              <a:rPr lang="en-US" sz="2400" dirty="0">
                <a:hlinkClick r:id="rId8"/>
              </a:rPr>
              <a:t>http://darktarget.gsfc.nasa.gov</a:t>
            </a:r>
            <a:endParaRPr lang="en-US" sz="2400" dirty="0"/>
          </a:p>
          <a:p>
            <a:pPr lvl="1">
              <a:defRPr sz="1800">
                <a:uFillTx/>
              </a:defRPr>
            </a:pPr>
            <a:endParaRPr lang="en-US" sz="1800" dirty="0"/>
          </a:p>
        </p:txBody>
      </p:sp>
      <p:sp>
        <p:nvSpPr>
          <p:cNvPr id="266" name="Shape 266"/>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10</a:t>
            </a:fld>
            <a:endParaRPr sz="1600">
              <a:solidFill>
                <a:srgbClr val="9A9A9A"/>
              </a:solidFill>
              <a:uFill>
                <a:solidFill>
                  <a:srgbClr val="9A9A9A"/>
                </a:solidFill>
              </a:uFill>
            </a:endParaRPr>
          </a:p>
        </p:txBody>
      </p:sp>
      <p:sp>
        <p:nvSpPr>
          <p:cNvPr id="267" name="Shape 267"/>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xmlns=""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p:cNvSpPr>
          <p:nvPr>
            <p:ph type="title"/>
          </p:nvPr>
        </p:nvSpPr>
        <p:spPr>
          <a:xfrm>
            <a:off x="650239" y="3083170"/>
            <a:ext cx="11704322" cy="1625601"/>
          </a:xfrm>
          <a:prstGeom prst="rect">
            <a:avLst/>
          </a:prstGeom>
        </p:spPr>
        <p:txBody>
          <a:bodyPr/>
          <a:lstStyle/>
          <a:p>
            <a:pPr lvl="0">
              <a:defRPr sz="1800">
                <a:solidFill>
                  <a:srgbClr val="000000"/>
                </a:solidFill>
                <a:uFillTx/>
              </a:defRPr>
            </a:pPr>
            <a:r>
              <a:rPr sz="4500" dirty="0">
                <a:solidFill>
                  <a:srgbClr val="0224C0"/>
                </a:solidFill>
                <a:uFill>
                  <a:solidFill/>
                </a:uFill>
              </a:rPr>
              <a:t>2. </a:t>
            </a:r>
            <a:r>
              <a:rPr lang="en-US" sz="4500" dirty="0">
                <a:solidFill>
                  <a:srgbClr val="0224C0"/>
                </a:solidFill>
                <a:uFill>
                  <a:solidFill/>
                </a:uFill>
              </a:rPr>
              <a:t>Quick overview of aerosol algorithms</a:t>
            </a:r>
            <a:endParaRPr sz="4500" dirty="0">
              <a:solidFill>
                <a:srgbClr val="0224C0"/>
              </a:solidFill>
              <a:uFill>
                <a:solidFill/>
              </a:uFill>
            </a:endParaRPr>
          </a:p>
        </p:txBody>
      </p:sp>
      <p:sp>
        <p:nvSpPr>
          <p:cNvPr id="275" name="Shape 27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11</a:t>
            </a:fld>
            <a:endParaRPr sz="1600">
              <a:solidFill>
                <a:srgbClr val="9A9A9A"/>
              </a:solidFill>
              <a:uFill>
                <a:solidFill>
                  <a:srgbClr val="9A9A9A"/>
                </a:solidFill>
              </a:uFill>
            </a:endParaRPr>
          </a:p>
        </p:txBody>
      </p:sp>
      <p:sp>
        <p:nvSpPr>
          <p:cNvPr id="276" name="Shape 276"/>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xmlns=""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spTree>
    <p:extLst>
      <p:ext uri="{BB962C8B-B14F-4D97-AF65-F5344CB8AC3E}">
        <p14:creationId xmlns:p14="http://schemas.microsoft.com/office/powerpoint/2010/main" val="69554473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866987" y="216747"/>
            <a:ext cx="11054080" cy="975360"/>
          </a:xfrm>
        </p:spPr>
        <p:txBody>
          <a:bodyPr/>
          <a:lstStyle/>
          <a:p>
            <a:r>
              <a:rPr lang="en-US" sz="4600" b="1" dirty="0">
                <a:latin typeface="Myriad Pro" charset="0"/>
                <a:ea typeface="ＭＳ Ｐゴシック" charset="0"/>
                <a:cs typeface="ＭＳ Ｐゴシック" charset="0"/>
              </a:rPr>
              <a:t>What is Aerosol Optical Depth (AOD?)</a:t>
            </a:r>
          </a:p>
        </p:txBody>
      </p:sp>
      <p:sp>
        <p:nvSpPr>
          <p:cNvPr id="20483" name="Rectangle 5"/>
          <p:cNvSpPr>
            <a:spLocks noChangeArrowheads="1"/>
          </p:cNvSpPr>
          <p:nvPr/>
        </p:nvSpPr>
        <p:spPr bwMode="auto">
          <a:xfrm>
            <a:off x="6258413" y="1480265"/>
            <a:ext cx="6068907" cy="610900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1125" tIns="45141" rIns="130046" bIns="22570" anchor="ctr">
            <a:spAutoFit/>
          </a:bodyPr>
          <a:lstStyle/>
          <a:p>
            <a:r>
              <a:rPr lang="en-US" sz="3400" b="1" dirty="0">
                <a:solidFill>
                  <a:srgbClr val="000000"/>
                </a:solidFill>
                <a:latin typeface="+mj-lt"/>
                <a:cs typeface="Times New Roman" charset="0"/>
              </a:rPr>
              <a:t>The optical </a:t>
            </a:r>
            <a:r>
              <a:rPr lang="en-US" sz="3400" b="1">
                <a:solidFill>
                  <a:srgbClr val="000000"/>
                </a:solidFill>
                <a:latin typeface="+mj-lt"/>
                <a:cs typeface="Times New Roman" charset="0"/>
              </a:rPr>
              <a:t>depth expresses </a:t>
            </a:r>
            <a:r>
              <a:rPr lang="en-US" sz="3400" b="1" dirty="0">
                <a:solidFill>
                  <a:srgbClr val="000000"/>
                </a:solidFill>
                <a:latin typeface="+mj-lt"/>
                <a:cs typeface="Times New Roman" charset="0"/>
              </a:rPr>
              <a:t>the quantity of light removed from a beam by </a:t>
            </a:r>
            <a:r>
              <a:rPr lang="en-US" sz="3400" b="1" dirty="0">
                <a:solidFill>
                  <a:srgbClr val="000099"/>
                </a:solidFill>
                <a:latin typeface="+mj-lt"/>
                <a:cs typeface="Times New Roman" charset="0"/>
              </a:rPr>
              <a:t>scattering</a:t>
            </a:r>
            <a:r>
              <a:rPr lang="en-US" sz="3400" b="1" dirty="0">
                <a:solidFill>
                  <a:srgbClr val="000000"/>
                </a:solidFill>
                <a:latin typeface="+mj-lt"/>
                <a:cs typeface="Times New Roman" charset="0"/>
              </a:rPr>
              <a:t> or </a:t>
            </a:r>
            <a:r>
              <a:rPr lang="en-US" sz="3400" b="1" dirty="0">
                <a:solidFill>
                  <a:srgbClr val="000099"/>
                </a:solidFill>
                <a:latin typeface="+mj-lt"/>
                <a:cs typeface="Times New Roman" charset="0"/>
              </a:rPr>
              <a:t>absorption</a:t>
            </a:r>
            <a:r>
              <a:rPr lang="en-US" sz="3400" b="1" dirty="0">
                <a:solidFill>
                  <a:srgbClr val="000000"/>
                </a:solidFill>
                <a:latin typeface="+mj-lt"/>
                <a:cs typeface="Times New Roman" charset="0"/>
              </a:rPr>
              <a:t> during its path through a </a:t>
            </a:r>
            <a:r>
              <a:rPr lang="en-US" sz="3400" b="1" dirty="0">
                <a:solidFill>
                  <a:srgbClr val="000099"/>
                </a:solidFill>
                <a:latin typeface="+mj-lt"/>
                <a:cs typeface="Times New Roman" charset="0"/>
              </a:rPr>
              <a:t>medium</a:t>
            </a:r>
            <a:r>
              <a:rPr lang="en-US" sz="3400" b="1" dirty="0">
                <a:solidFill>
                  <a:srgbClr val="000000"/>
                </a:solidFill>
                <a:latin typeface="+mj-lt"/>
                <a:cs typeface="Times New Roman" charset="0"/>
              </a:rPr>
              <a:t>. </a:t>
            </a:r>
          </a:p>
          <a:p>
            <a:endParaRPr lang="en-US" sz="3400" b="1" dirty="0">
              <a:solidFill>
                <a:srgbClr val="000000"/>
              </a:solidFill>
              <a:latin typeface="+mj-lt"/>
              <a:cs typeface="Times New Roman" charset="0"/>
            </a:endParaRPr>
          </a:p>
          <a:p>
            <a:r>
              <a:rPr lang="en-US" sz="3400" b="1" dirty="0">
                <a:solidFill>
                  <a:srgbClr val="000000"/>
                </a:solidFill>
                <a:latin typeface="+mj-lt"/>
                <a:cs typeface="Times New Roman" charset="0"/>
              </a:rPr>
              <a:t>Vertical path optical depth (</a:t>
            </a:r>
            <a:r>
              <a:rPr lang="en-US" sz="3400" b="1" dirty="0" err="1">
                <a:solidFill>
                  <a:srgbClr val="000000"/>
                </a:solidFill>
                <a:latin typeface="+mj-lt"/>
                <a:cs typeface="Times New Roman" charset="0"/>
              </a:rPr>
              <a:t>τ</a:t>
            </a:r>
            <a:r>
              <a:rPr lang="en-US" sz="3400" b="1" dirty="0">
                <a:solidFill>
                  <a:srgbClr val="000000"/>
                </a:solidFill>
                <a:latin typeface="+mj-lt"/>
                <a:cs typeface="Times New Roman" charset="0"/>
              </a:rPr>
              <a:t>) </a:t>
            </a:r>
            <a:endParaRPr lang="en-US" sz="3400" b="1" dirty="0">
              <a:solidFill>
                <a:srgbClr val="000000"/>
              </a:solidFill>
              <a:latin typeface="Times New Roman" charset="0"/>
              <a:cs typeface="Times New Roman" charset="0"/>
            </a:endParaRPr>
          </a:p>
          <a:p>
            <a:pPr eaLnBrk="0" hangingPunct="0"/>
            <a:endParaRPr lang="en-US" b="1" dirty="0">
              <a:solidFill>
                <a:srgbClr val="000000"/>
              </a:solidFill>
              <a:latin typeface="Times New Roman" charset="0"/>
              <a:cs typeface="Times New Roman" charset="0"/>
            </a:endParaRPr>
          </a:p>
          <a:p>
            <a:pPr eaLnBrk="0" hangingPunct="0"/>
            <a:endParaRPr lang="en-US" b="1" dirty="0">
              <a:solidFill>
                <a:srgbClr val="000000"/>
              </a:solidFill>
              <a:latin typeface="+mj-lt"/>
              <a:cs typeface="Times New Roman" charset="0"/>
            </a:endParaRPr>
          </a:p>
          <a:p>
            <a:pPr eaLnBrk="0" hangingPunct="0"/>
            <a:endParaRPr lang="en-US" b="1" dirty="0">
              <a:solidFill>
                <a:srgbClr val="000000"/>
              </a:solidFill>
              <a:latin typeface="+mj-lt"/>
              <a:cs typeface="Times New Roman" charset="0"/>
            </a:endParaRPr>
          </a:p>
          <a:p>
            <a:pPr eaLnBrk="0" hangingPunct="0"/>
            <a:endParaRPr lang="en-US" b="1" dirty="0">
              <a:solidFill>
                <a:srgbClr val="000000"/>
              </a:solidFill>
              <a:latin typeface="+mj-lt"/>
              <a:cs typeface="Times New Roman" charset="0"/>
            </a:endParaRPr>
          </a:p>
          <a:p>
            <a:pPr eaLnBrk="0" hangingPunct="0"/>
            <a:r>
              <a:rPr lang="en-US" b="1" dirty="0">
                <a:solidFill>
                  <a:srgbClr val="000000"/>
                </a:solidFill>
                <a:latin typeface="+mj-lt"/>
                <a:cs typeface="Times New Roman" charset="0"/>
              </a:rPr>
              <a:t>Where M represents slant angle: </a:t>
            </a:r>
          </a:p>
          <a:p>
            <a:pPr eaLnBrk="0" hangingPunct="0"/>
            <a:endParaRPr lang="en-US" b="1" dirty="0">
              <a:solidFill>
                <a:srgbClr val="000000"/>
              </a:solidFill>
              <a:latin typeface="+mj-lt"/>
              <a:cs typeface="Times New Roman" charset="0"/>
            </a:endParaRPr>
          </a:p>
        </p:txBody>
      </p:sp>
      <p:sp>
        <p:nvSpPr>
          <p:cNvPr id="20485" name="Rectangle 11"/>
          <p:cNvSpPr>
            <a:spLocks noChangeArrowheads="1"/>
          </p:cNvSpPr>
          <p:nvPr/>
        </p:nvSpPr>
        <p:spPr bwMode="auto">
          <a:xfrm>
            <a:off x="433493" y="2735296"/>
            <a:ext cx="5418667" cy="5310293"/>
          </a:xfrm>
          <a:prstGeom prst="rect">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lIns="130046" tIns="65023" rIns="130046" bIns="65023"/>
          <a:lstStyle/>
          <a:p>
            <a:pPr eaLnBrk="0" hangingPunct="0"/>
            <a:endParaRPr lang="en-US"/>
          </a:p>
        </p:txBody>
      </p:sp>
      <p:pic>
        <p:nvPicPr>
          <p:cNvPr id="20486" name="Picture 3" descr="cimel_gsfc04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3493" y="6419990"/>
            <a:ext cx="2167467" cy="15759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7" name="Line 4"/>
          <p:cNvSpPr>
            <a:spLocks noChangeShapeType="1"/>
          </p:cNvSpPr>
          <p:nvPr/>
        </p:nvSpPr>
        <p:spPr bwMode="auto">
          <a:xfrm flipH="1">
            <a:off x="1950720" y="2735296"/>
            <a:ext cx="2600960" cy="4118187"/>
          </a:xfrm>
          <a:prstGeom prst="line">
            <a:avLst/>
          </a:prstGeom>
          <a:noFill/>
          <a:ln w="28575">
            <a:solidFill>
              <a:schemeClr val="tx2"/>
            </a:solidFill>
            <a:round/>
            <a:headEnd/>
            <a:tailEnd/>
          </a:ln>
          <a:extLst>
            <a:ext uri="{909E8E84-426E-40dd-AFC4-6F175D3DCCD1}">
              <a14:hiddenFill xmlns:a14="http://schemas.microsoft.com/office/drawing/2010/main" xmlns="">
                <a:noFill/>
              </a14:hiddenFill>
            </a:ext>
          </a:extLst>
        </p:spPr>
        <p:txBody>
          <a:bodyPr wrap="none" lIns="130046" tIns="65023" rIns="130046" bIns="65023" anchor="ctr"/>
          <a:lstStyle/>
          <a:p>
            <a:endParaRPr lang="en-US"/>
          </a:p>
        </p:txBody>
      </p:sp>
      <p:sp>
        <p:nvSpPr>
          <p:cNvPr id="20488" name="Oval 5"/>
          <p:cNvSpPr>
            <a:spLocks noChangeArrowheads="1"/>
          </p:cNvSpPr>
          <p:nvPr/>
        </p:nvSpPr>
        <p:spPr bwMode="auto">
          <a:xfrm>
            <a:off x="4443307" y="1868309"/>
            <a:ext cx="866987" cy="866987"/>
          </a:xfrm>
          <a:prstGeom prst="ellipse">
            <a:avLst/>
          </a:prstGeom>
          <a:solidFill>
            <a:srgbClr val="FFC000"/>
          </a:solidFill>
          <a:ln w="9525">
            <a:solidFill>
              <a:srgbClr val="FFC000"/>
            </a:solidFill>
            <a:round/>
            <a:headEnd/>
            <a:tailEnd/>
          </a:ln>
        </p:spPr>
        <p:txBody>
          <a:bodyPr wrap="none" lIns="130046" tIns="65023" rIns="130046" bIns="65023" anchor="ctr"/>
          <a:lstStyle/>
          <a:p>
            <a:pPr algn="ctr" eaLnBrk="0" hangingPunct="0"/>
            <a:endParaRPr lang="en-US">
              <a:solidFill>
                <a:srgbClr val="FFFC98"/>
              </a:solidFill>
            </a:endParaRPr>
          </a:p>
        </p:txBody>
      </p:sp>
      <p:sp>
        <p:nvSpPr>
          <p:cNvPr id="20489" name="Line 10"/>
          <p:cNvSpPr>
            <a:spLocks noChangeShapeType="1"/>
          </p:cNvSpPr>
          <p:nvPr/>
        </p:nvSpPr>
        <p:spPr bwMode="auto">
          <a:xfrm flipH="1">
            <a:off x="4334933" y="3060416"/>
            <a:ext cx="325120" cy="541867"/>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130046" tIns="65023" rIns="130046" bIns="65023" anchor="ctr"/>
          <a:lstStyle/>
          <a:p>
            <a:endParaRPr lang="en-US"/>
          </a:p>
        </p:txBody>
      </p:sp>
      <p:sp>
        <p:nvSpPr>
          <p:cNvPr id="20490" name="Text Box 12"/>
          <p:cNvSpPr txBox="1">
            <a:spLocks noChangeArrowheads="1"/>
          </p:cNvSpPr>
          <p:nvPr/>
        </p:nvSpPr>
        <p:spPr bwMode="auto">
          <a:xfrm>
            <a:off x="4551680" y="3277163"/>
            <a:ext cx="650240" cy="500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0046" tIns="65023" rIns="130046" bIns="65023">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a:t>I</a:t>
            </a:r>
            <a:r>
              <a:rPr lang="en-US" b="1" baseline="-25000"/>
              <a:t>0</a:t>
            </a:r>
            <a:endParaRPr lang="en-US" b="1"/>
          </a:p>
        </p:txBody>
      </p:sp>
      <p:sp>
        <p:nvSpPr>
          <p:cNvPr id="20491" name="Text Box 13"/>
          <p:cNvSpPr txBox="1">
            <a:spLocks noChangeArrowheads="1"/>
          </p:cNvSpPr>
          <p:nvPr/>
        </p:nvSpPr>
        <p:spPr bwMode="auto">
          <a:xfrm>
            <a:off x="2709333" y="6853484"/>
            <a:ext cx="541867" cy="500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0046" tIns="65023" rIns="130046" bIns="65023">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a:t>I</a:t>
            </a:r>
          </a:p>
        </p:txBody>
      </p:sp>
      <p:cxnSp>
        <p:nvCxnSpPr>
          <p:cNvPr id="20492" name="Straight Connector 22"/>
          <p:cNvCxnSpPr>
            <a:cxnSpLocks noChangeShapeType="1"/>
          </p:cNvCxnSpPr>
          <p:nvPr/>
        </p:nvCxnSpPr>
        <p:spPr bwMode="auto">
          <a:xfrm>
            <a:off x="433493" y="8079457"/>
            <a:ext cx="5527040" cy="0"/>
          </a:xfrm>
          <a:prstGeom prst="line">
            <a:avLst/>
          </a:prstGeom>
          <a:noFill/>
          <a:ln w="76200" cmpd="dbl">
            <a:solidFill>
              <a:srgbClr val="008000"/>
            </a:solidFill>
            <a:round/>
            <a:headEnd/>
            <a:tailEnd/>
          </a:ln>
          <a:extLst>
            <a:ext uri="{909E8E84-426E-40dd-AFC4-6F175D3DCCD1}">
              <a14:hiddenFill xmlns:a14="http://schemas.microsoft.com/office/drawing/2010/main" xmlns="">
                <a:noFill/>
              </a14:hiddenFill>
            </a:ext>
          </a:extLst>
        </p:spPr>
      </p:cxnSp>
      <p:sp>
        <p:nvSpPr>
          <p:cNvPr id="20493" name="TextBox 23"/>
          <p:cNvSpPr txBox="1">
            <a:spLocks noChangeArrowheads="1"/>
          </p:cNvSpPr>
          <p:nvPr/>
        </p:nvSpPr>
        <p:spPr bwMode="auto">
          <a:xfrm>
            <a:off x="2914792" y="7332131"/>
            <a:ext cx="1391697" cy="500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30046" tIns="65023" rIns="130046" bIns="65023">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t>Surface</a:t>
            </a:r>
          </a:p>
        </p:txBody>
      </p:sp>
      <p:sp>
        <p:nvSpPr>
          <p:cNvPr id="20494" name="TextBox 24"/>
          <p:cNvSpPr txBox="1">
            <a:spLocks noChangeArrowheads="1"/>
          </p:cNvSpPr>
          <p:nvPr/>
        </p:nvSpPr>
        <p:spPr bwMode="auto">
          <a:xfrm>
            <a:off x="4294294" y="1868310"/>
            <a:ext cx="843921" cy="500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30046" tIns="65023" rIns="130046" bIns="65023">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t>Sun</a:t>
            </a:r>
          </a:p>
        </p:txBody>
      </p:sp>
      <p:sp>
        <p:nvSpPr>
          <p:cNvPr id="20495" name="TextBox 25"/>
          <p:cNvSpPr txBox="1">
            <a:spLocks noChangeArrowheads="1"/>
          </p:cNvSpPr>
          <p:nvPr/>
        </p:nvSpPr>
        <p:spPr bwMode="auto">
          <a:xfrm>
            <a:off x="541867" y="2843670"/>
            <a:ext cx="2058346" cy="500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30046" tIns="65023" rIns="130046" bIns="65023">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b="1"/>
              <a:t>Atmosphere</a:t>
            </a:r>
          </a:p>
        </p:txBody>
      </p:sp>
      <p:pic>
        <p:nvPicPr>
          <p:cNvPr id="20496" name="Picture 10" descr="http://www.nerc.ac.uk/images/photos/lp-clouds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3733" y="4144150"/>
            <a:ext cx="1517227" cy="6728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97" name="Picture 12" descr="http://images.brisbanetimes.com.au/2011/09/08/2612469/clouds_729-420x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59573" y="4360896"/>
            <a:ext cx="1679787" cy="1083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98" name="Flowchart: Connector 33"/>
          <p:cNvSpPr>
            <a:spLocks noChangeArrowheads="1"/>
          </p:cNvSpPr>
          <p:nvPr/>
        </p:nvSpPr>
        <p:spPr bwMode="auto">
          <a:xfrm>
            <a:off x="2535486" y="5661376"/>
            <a:ext cx="65475" cy="65476"/>
          </a:xfrm>
          <a:prstGeom prst="flowChartConnector">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499" name="Oval 34"/>
          <p:cNvSpPr>
            <a:spLocks noChangeArrowheads="1"/>
          </p:cNvSpPr>
          <p:nvPr/>
        </p:nvSpPr>
        <p:spPr bwMode="auto">
          <a:xfrm>
            <a:off x="2318739" y="5769750"/>
            <a:ext cx="65475" cy="108373"/>
          </a:xfrm>
          <a:prstGeom prst="ellipse">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00" name="Oval 35"/>
          <p:cNvSpPr>
            <a:spLocks noChangeArrowheads="1"/>
          </p:cNvSpPr>
          <p:nvPr/>
        </p:nvSpPr>
        <p:spPr bwMode="auto">
          <a:xfrm>
            <a:off x="2709333" y="5878123"/>
            <a:ext cx="65476" cy="108373"/>
          </a:xfrm>
          <a:prstGeom prst="ellipse">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01" name="Oval 36"/>
          <p:cNvSpPr>
            <a:spLocks noChangeArrowheads="1"/>
          </p:cNvSpPr>
          <p:nvPr/>
        </p:nvSpPr>
        <p:spPr bwMode="auto">
          <a:xfrm>
            <a:off x="2384214" y="5162408"/>
            <a:ext cx="108373" cy="65475"/>
          </a:xfrm>
          <a:prstGeom prst="ellipse">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02" name="Oval 37"/>
          <p:cNvSpPr>
            <a:spLocks noChangeArrowheads="1"/>
          </p:cNvSpPr>
          <p:nvPr/>
        </p:nvSpPr>
        <p:spPr bwMode="auto">
          <a:xfrm>
            <a:off x="2600960" y="5379155"/>
            <a:ext cx="108373" cy="65475"/>
          </a:xfrm>
          <a:prstGeom prst="ellipse">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03" name="Oval 38"/>
          <p:cNvSpPr>
            <a:spLocks noChangeArrowheads="1"/>
          </p:cNvSpPr>
          <p:nvPr/>
        </p:nvSpPr>
        <p:spPr bwMode="auto">
          <a:xfrm>
            <a:off x="2817707" y="5595902"/>
            <a:ext cx="108373" cy="65475"/>
          </a:xfrm>
          <a:prstGeom prst="ellipse">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04" name="Oval 39"/>
          <p:cNvSpPr>
            <a:spLocks noChangeArrowheads="1"/>
          </p:cNvSpPr>
          <p:nvPr/>
        </p:nvSpPr>
        <p:spPr bwMode="auto">
          <a:xfrm>
            <a:off x="3034454" y="5812648"/>
            <a:ext cx="108373" cy="65475"/>
          </a:xfrm>
          <a:prstGeom prst="ellipse">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05" name="Flowchart: Connector 40"/>
          <p:cNvSpPr>
            <a:spLocks noChangeArrowheads="1"/>
          </p:cNvSpPr>
          <p:nvPr/>
        </p:nvSpPr>
        <p:spPr bwMode="auto">
          <a:xfrm>
            <a:off x="2275840" y="5444629"/>
            <a:ext cx="65476" cy="65476"/>
          </a:xfrm>
          <a:prstGeom prst="flowChartConnector">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06" name="Flowchart: Connector 41"/>
          <p:cNvSpPr>
            <a:spLocks noChangeArrowheads="1"/>
          </p:cNvSpPr>
          <p:nvPr/>
        </p:nvSpPr>
        <p:spPr bwMode="auto">
          <a:xfrm>
            <a:off x="2535486" y="6029395"/>
            <a:ext cx="65475" cy="65475"/>
          </a:xfrm>
          <a:prstGeom prst="flowChartConnector">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07" name="Flowchart: Connector 42"/>
          <p:cNvSpPr>
            <a:spLocks noChangeArrowheads="1"/>
          </p:cNvSpPr>
          <p:nvPr/>
        </p:nvSpPr>
        <p:spPr bwMode="auto">
          <a:xfrm>
            <a:off x="2752232" y="5119509"/>
            <a:ext cx="65475" cy="65476"/>
          </a:xfrm>
          <a:prstGeom prst="flowChartConnector">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08" name="Flowchart: Connector 43"/>
          <p:cNvSpPr>
            <a:spLocks noChangeArrowheads="1"/>
          </p:cNvSpPr>
          <p:nvPr/>
        </p:nvSpPr>
        <p:spPr bwMode="auto">
          <a:xfrm>
            <a:off x="3077352" y="5444629"/>
            <a:ext cx="65475" cy="65476"/>
          </a:xfrm>
          <a:prstGeom prst="flowChartConnector">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09" name="Flowchart: Connector 44"/>
          <p:cNvSpPr>
            <a:spLocks noChangeArrowheads="1"/>
          </p:cNvSpPr>
          <p:nvPr/>
        </p:nvSpPr>
        <p:spPr bwMode="auto">
          <a:xfrm>
            <a:off x="2752232" y="4902763"/>
            <a:ext cx="65475" cy="65476"/>
          </a:xfrm>
          <a:prstGeom prst="flowChartConnector">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10" name="Flowchart: Connector 45"/>
          <p:cNvSpPr>
            <a:spLocks noChangeArrowheads="1"/>
          </p:cNvSpPr>
          <p:nvPr/>
        </p:nvSpPr>
        <p:spPr bwMode="auto">
          <a:xfrm>
            <a:off x="3294099" y="5769749"/>
            <a:ext cx="65475" cy="65476"/>
          </a:xfrm>
          <a:prstGeom prst="flowChartConnector">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11" name="Flowchart: Connector 46"/>
          <p:cNvSpPr>
            <a:spLocks noChangeArrowheads="1"/>
          </p:cNvSpPr>
          <p:nvPr/>
        </p:nvSpPr>
        <p:spPr bwMode="auto">
          <a:xfrm>
            <a:off x="3077352" y="6137768"/>
            <a:ext cx="65475" cy="65475"/>
          </a:xfrm>
          <a:prstGeom prst="flowChartConnector">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12" name="Flowchart: Connector 47"/>
          <p:cNvSpPr>
            <a:spLocks noChangeArrowheads="1"/>
          </p:cNvSpPr>
          <p:nvPr/>
        </p:nvSpPr>
        <p:spPr bwMode="auto">
          <a:xfrm>
            <a:off x="2968979" y="4035776"/>
            <a:ext cx="65475" cy="65476"/>
          </a:xfrm>
          <a:prstGeom prst="flowChartConnector">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13" name="Flowchart: Connector 48"/>
          <p:cNvSpPr>
            <a:spLocks noChangeArrowheads="1"/>
          </p:cNvSpPr>
          <p:nvPr/>
        </p:nvSpPr>
        <p:spPr bwMode="auto">
          <a:xfrm>
            <a:off x="2752232" y="3819029"/>
            <a:ext cx="65475" cy="65476"/>
          </a:xfrm>
          <a:prstGeom prst="flowChartConnector">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14" name="Flowchart: Connector 49"/>
          <p:cNvSpPr>
            <a:spLocks noChangeArrowheads="1"/>
          </p:cNvSpPr>
          <p:nvPr/>
        </p:nvSpPr>
        <p:spPr bwMode="auto">
          <a:xfrm>
            <a:off x="975360" y="5769749"/>
            <a:ext cx="65476" cy="65476"/>
          </a:xfrm>
          <a:prstGeom prst="flowChartConnector">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sp>
        <p:nvSpPr>
          <p:cNvPr id="20515" name="Flowchart: Connector 50"/>
          <p:cNvSpPr>
            <a:spLocks noChangeArrowheads="1"/>
          </p:cNvSpPr>
          <p:nvPr/>
        </p:nvSpPr>
        <p:spPr bwMode="auto">
          <a:xfrm>
            <a:off x="2752232" y="5921022"/>
            <a:ext cx="65475" cy="65475"/>
          </a:xfrm>
          <a:prstGeom prst="flowChartConnector">
            <a:avLst/>
          </a:prstGeom>
          <a:solidFill>
            <a:srgbClr val="C00000"/>
          </a:solidFill>
          <a:ln w="9525">
            <a:solidFill>
              <a:schemeClr val="tx1"/>
            </a:solidFill>
            <a:round/>
            <a:headEnd/>
            <a:tailEnd/>
          </a:ln>
        </p:spPr>
        <p:txBody>
          <a:bodyPr lIns="130046" tIns="65023" rIns="130046" bIns="65023"/>
          <a:lstStyle/>
          <a:p>
            <a:pPr eaLnBrk="0" hangingPunct="0"/>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392044925"/>
              </p:ext>
            </p:extLst>
          </p:nvPr>
        </p:nvGraphicFramePr>
        <p:xfrm>
          <a:off x="7206826" y="5651215"/>
          <a:ext cx="2687423" cy="1202268"/>
        </p:xfrm>
        <a:graphic>
          <a:graphicData uri="http://schemas.openxmlformats.org/presentationml/2006/ole">
            <mc:AlternateContent xmlns:mc="http://schemas.openxmlformats.org/markup-compatibility/2006">
              <mc:Choice xmlns:v="urn:schemas-microsoft-com:vml" Requires="v">
                <p:oleObj name="Equation" r:id="rId6" imgW="965200" imgH="431800" progId="Equation.3">
                  <p:embed/>
                </p:oleObj>
              </mc:Choice>
              <mc:Fallback>
                <p:oleObj name="Equation" r:id="rId6" imgW="965200" imgH="431800" progId="Equation.3">
                  <p:embed/>
                  <p:pic>
                    <p:nvPicPr>
                      <p:cNvPr id="0" name=""/>
                      <p:cNvPicPr/>
                      <p:nvPr/>
                    </p:nvPicPr>
                    <p:blipFill>
                      <a:blip r:embed="rId7"/>
                      <a:stretch>
                        <a:fillRect/>
                      </a:stretch>
                    </p:blipFill>
                    <p:spPr>
                      <a:xfrm>
                        <a:off x="7206826" y="5651215"/>
                        <a:ext cx="2687423" cy="1202268"/>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184446154"/>
              </p:ext>
            </p:extLst>
          </p:nvPr>
        </p:nvGraphicFramePr>
        <p:xfrm>
          <a:off x="1747516" y="7989145"/>
          <a:ext cx="8931776" cy="873761"/>
        </p:xfrm>
        <a:graphic>
          <a:graphicData uri="http://schemas.openxmlformats.org/presentationml/2006/ole">
            <mc:AlternateContent xmlns:mc="http://schemas.openxmlformats.org/markup-compatibility/2006">
              <mc:Choice xmlns:v="urn:schemas-microsoft-com:vml" Requires="v">
                <p:oleObj name="Equation" r:id="rId8" imgW="2336800" imgH="228600" progId="Equation.3">
                  <p:embed/>
                </p:oleObj>
              </mc:Choice>
              <mc:Fallback>
                <p:oleObj name="Equation" r:id="rId8" imgW="2336800" imgH="228600" progId="Equation.3">
                  <p:embed/>
                  <p:pic>
                    <p:nvPicPr>
                      <p:cNvPr id="0" name=""/>
                      <p:cNvPicPr/>
                      <p:nvPr/>
                    </p:nvPicPr>
                    <p:blipFill>
                      <a:blip r:embed="rId9"/>
                      <a:stretch>
                        <a:fillRect/>
                      </a:stretch>
                    </p:blipFill>
                    <p:spPr>
                      <a:xfrm>
                        <a:off x="1747516" y="7989145"/>
                        <a:ext cx="8931776" cy="873761"/>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646930221"/>
              </p:ext>
            </p:extLst>
          </p:nvPr>
        </p:nvGraphicFramePr>
        <p:xfrm>
          <a:off x="4660053" y="8931769"/>
          <a:ext cx="2662116" cy="655883"/>
        </p:xfrm>
        <a:graphic>
          <a:graphicData uri="http://schemas.openxmlformats.org/presentationml/2006/ole">
            <mc:AlternateContent xmlns:mc="http://schemas.openxmlformats.org/markup-compatibility/2006">
              <mc:Choice xmlns:v="urn:schemas-microsoft-com:vml" Requires="v">
                <p:oleObj name="Equation" r:id="rId10" imgW="876300" imgH="215900" progId="Equation.3">
                  <p:embed/>
                </p:oleObj>
              </mc:Choice>
              <mc:Fallback>
                <p:oleObj name="Equation" r:id="rId10" imgW="876300" imgH="215900" progId="Equation.3">
                  <p:embed/>
                  <p:pic>
                    <p:nvPicPr>
                      <p:cNvPr id="0" name=""/>
                      <p:cNvPicPr/>
                      <p:nvPr/>
                    </p:nvPicPr>
                    <p:blipFill>
                      <a:blip r:embed="rId11"/>
                      <a:stretch>
                        <a:fillRect/>
                      </a:stretch>
                    </p:blipFill>
                    <p:spPr>
                      <a:xfrm>
                        <a:off x="4660053" y="8931769"/>
                        <a:ext cx="2662116" cy="655883"/>
                      </a:xfrm>
                      <a:prstGeom prst="rect">
                        <a:avLst/>
                      </a:prstGeom>
                      <a:ln>
                        <a:solidFill>
                          <a:srgbClr val="FF6600"/>
                        </a:solidFill>
                      </a:ln>
                    </p:spPr>
                  </p:pic>
                </p:oleObj>
              </mc:Fallback>
            </mc:AlternateContent>
          </a:graphicData>
        </a:graphic>
      </p:graphicFrame>
    </p:spTree>
    <p:extLst>
      <p:ext uri="{BB962C8B-B14F-4D97-AF65-F5344CB8AC3E}">
        <p14:creationId xmlns:p14="http://schemas.microsoft.com/office/powerpoint/2010/main" val="3892170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4"/>
          <p:cNvSpPr txBox="1">
            <a:spLocks noChangeArrowheads="1"/>
          </p:cNvSpPr>
          <p:nvPr/>
        </p:nvSpPr>
        <p:spPr bwMode="auto">
          <a:xfrm>
            <a:off x="1083733" y="758613"/>
            <a:ext cx="6177280" cy="912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5100" dirty="0">
                <a:solidFill>
                  <a:schemeClr val="accent2"/>
                </a:solidFill>
                <a:latin typeface="Trebuchet MS" charset="0"/>
                <a:cs typeface="Trebuchet MS" charset="0"/>
              </a:rPr>
              <a:t>AOD</a:t>
            </a:r>
            <a:endParaRPr lang="en-US" dirty="0">
              <a:solidFill>
                <a:srgbClr val="FF0000"/>
              </a:solidFill>
              <a:latin typeface="Trebuchet MS" charset="0"/>
              <a:cs typeface="Trebuchet MS" charset="0"/>
            </a:endParaRPr>
          </a:p>
        </p:txBody>
      </p:sp>
      <p:sp>
        <p:nvSpPr>
          <p:cNvPr id="1030" name="Text Box 6"/>
          <p:cNvSpPr txBox="1">
            <a:spLocks noChangeArrowheads="1"/>
          </p:cNvSpPr>
          <p:nvPr/>
        </p:nvSpPr>
        <p:spPr bwMode="auto">
          <a:xfrm>
            <a:off x="639697" y="1998966"/>
            <a:ext cx="5354020" cy="3455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latin typeface="Trebuchet MS" charset="0"/>
                <a:cs typeface="Trebuchet MS" charset="0"/>
              </a:rPr>
              <a:t>AOD is a </a:t>
            </a:r>
            <a:r>
              <a:rPr lang="en-US" dirty="0" err="1">
                <a:latin typeface="Trebuchet MS" charset="0"/>
                <a:cs typeface="Trebuchet MS" charset="0"/>
              </a:rPr>
              <a:t>unitless</a:t>
            </a:r>
            <a:r>
              <a:rPr lang="en-US" dirty="0">
                <a:latin typeface="Trebuchet MS" charset="0"/>
                <a:cs typeface="Trebuchet MS" charset="0"/>
              </a:rPr>
              <a:t> value.</a:t>
            </a:r>
          </a:p>
          <a:p>
            <a:endParaRPr lang="en-US" dirty="0">
              <a:latin typeface="Trebuchet MS" charset="0"/>
              <a:cs typeface="Trebuchet MS" charset="0"/>
            </a:endParaRPr>
          </a:p>
          <a:p>
            <a:r>
              <a:rPr lang="en-US" dirty="0">
                <a:latin typeface="Trebuchet MS" charset="0"/>
                <a:cs typeface="Trebuchet MS" charset="0"/>
              </a:rPr>
              <a:t>Sample AOD values:</a:t>
            </a:r>
          </a:p>
          <a:p>
            <a:r>
              <a:rPr lang="en-US" dirty="0">
                <a:latin typeface="Trebuchet MS" charset="0"/>
                <a:cs typeface="Trebuchet MS" charset="0"/>
              </a:rPr>
              <a:t>0.02 - very clean isolated areas.</a:t>
            </a:r>
          </a:p>
          <a:p>
            <a:r>
              <a:rPr lang="en-US" dirty="0">
                <a:latin typeface="Trebuchet MS" charset="0"/>
                <a:cs typeface="Trebuchet MS" charset="0"/>
              </a:rPr>
              <a:t>0.08 – background over ocean</a:t>
            </a:r>
          </a:p>
          <a:p>
            <a:r>
              <a:rPr lang="en-US" dirty="0">
                <a:latin typeface="Trebuchet MS" charset="0"/>
                <a:cs typeface="Trebuchet MS" charset="0"/>
              </a:rPr>
              <a:t>0.2 – fairly clean</a:t>
            </a:r>
          </a:p>
          <a:p>
            <a:r>
              <a:rPr lang="en-US" dirty="0">
                <a:latin typeface="Trebuchet MS" charset="0"/>
                <a:cs typeface="Trebuchet MS" charset="0"/>
              </a:rPr>
              <a:t>0.6 –polluted (Texas in the summer?)</a:t>
            </a:r>
          </a:p>
          <a:p>
            <a:r>
              <a:rPr lang="en-US" dirty="0">
                <a:latin typeface="Trebuchet MS" charset="0"/>
                <a:cs typeface="Trebuchet MS" charset="0"/>
              </a:rPr>
              <a:t>1.5 – heavy smoke/dust event</a:t>
            </a:r>
          </a:p>
          <a:p>
            <a:r>
              <a:rPr lang="en-US" dirty="0">
                <a:latin typeface="Trebuchet MS" charset="0"/>
                <a:cs typeface="Trebuchet MS" charset="0"/>
              </a:rPr>
              <a:t>&gt;3.0 – Sun’s disk obscured!</a:t>
            </a:r>
          </a:p>
        </p:txBody>
      </p:sp>
      <p:pic>
        <p:nvPicPr>
          <p:cNvPr id="5" name="Picture 3" descr="IMG_474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24715" y="1490021"/>
            <a:ext cx="3883378" cy="2912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IMG_523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24716" y="5172683"/>
            <a:ext cx="3750538" cy="2813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8188524" y="1498318"/>
            <a:ext cx="2162040" cy="500648"/>
          </a:xfrm>
          <a:prstGeom prst="rect">
            <a:avLst/>
          </a:prstGeom>
        </p:spPr>
        <p:txBody>
          <a:bodyPr wrap="none" lIns="130046" tIns="65023" rIns="130046" bIns="65023">
            <a:spAutoFit/>
          </a:bodyPr>
          <a:lstStyle/>
          <a:p>
            <a:r>
              <a:rPr lang="en-US" dirty="0">
                <a:latin typeface="Trebuchet MS" charset="0"/>
                <a:cs typeface="Trebuchet MS" charset="0"/>
              </a:rPr>
              <a:t>0.4 over India</a:t>
            </a:r>
          </a:p>
        </p:txBody>
      </p:sp>
      <p:sp>
        <p:nvSpPr>
          <p:cNvPr id="8" name="Rectangle 7"/>
          <p:cNvSpPr/>
          <p:nvPr/>
        </p:nvSpPr>
        <p:spPr>
          <a:xfrm>
            <a:off x="8224715" y="5172683"/>
            <a:ext cx="2081339" cy="500648"/>
          </a:xfrm>
          <a:prstGeom prst="rect">
            <a:avLst/>
          </a:prstGeom>
        </p:spPr>
        <p:txBody>
          <a:bodyPr wrap="none" lIns="130046" tIns="65023" rIns="130046" bIns="65023">
            <a:spAutoFit/>
          </a:bodyPr>
          <a:lstStyle/>
          <a:p>
            <a:r>
              <a:rPr lang="en-US" dirty="0">
                <a:solidFill>
                  <a:schemeClr val="bg1"/>
                </a:solidFill>
                <a:latin typeface="Trebuchet MS" charset="0"/>
                <a:cs typeface="Trebuchet MS" charset="0"/>
              </a:rPr>
              <a:t>&gt;2.0 in Brazil</a:t>
            </a:r>
          </a:p>
        </p:txBody>
      </p:sp>
      <p:sp>
        <p:nvSpPr>
          <p:cNvPr id="9" name="Text Box 6"/>
          <p:cNvSpPr txBox="1">
            <a:spLocks noChangeArrowheads="1"/>
          </p:cNvSpPr>
          <p:nvPr/>
        </p:nvSpPr>
        <p:spPr bwMode="auto">
          <a:xfrm>
            <a:off x="639697" y="6304710"/>
            <a:ext cx="6883435" cy="197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latin typeface="Trebuchet MS" charset="0"/>
                <a:cs typeface="Trebuchet MS" charset="0"/>
              </a:rPr>
              <a:t>AOD is “spectral”: varies with wavelength</a:t>
            </a:r>
          </a:p>
          <a:p>
            <a:endParaRPr lang="en-US" dirty="0">
              <a:latin typeface="Trebuchet MS" charset="0"/>
              <a:cs typeface="Trebuchet MS" charset="0"/>
            </a:endParaRPr>
          </a:p>
          <a:p>
            <a:r>
              <a:rPr lang="en-US" dirty="0">
                <a:latin typeface="Trebuchet MS" charset="0"/>
                <a:cs typeface="Trebuchet MS" charset="0"/>
              </a:rPr>
              <a:t>Angstrom Exponent (AE: slope of AOD in visible)</a:t>
            </a:r>
          </a:p>
          <a:p>
            <a:r>
              <a:rPr lang="en-US" dirty="0">
                <a:latin typeface="Trebuchet MS" charset="0"/>
                <a:cs typeface="Trebuchet MS" charset="0"/>
              </a:rPr>
              <a:t>&lt;1.0 = “coarse” sized aerosol</a:t>
            </a:r>
          </a:p>
          <a:p>
            <a:r>
              <a:rPr lang="en-US" dirty="0">
                <a:latin typeface="Trebuchet MS" charset="0"/>
                <a:cs typeface="Trebuchet MS" charset="0"/>
              </a:rPr>
              <a:t>&gt;2.0 = “fine” sized aerosol. </a:t>
            </a:r>
          </a:p>
        </p:txBody>
      </p:sp>
    </p:spTree>
    <p:extLst>
      <p:ext uri="{BB962C8B-B14F-4D97-AF65-F5344CB8AC3E}">
        <p14:creationId xmlns:p14="http://schemas.microsoft.com/office/powerpoint/2010/main" val="3537663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descr="India_haze_2001338_lrg"/>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1257583"/>
            <a:ext cx="6935893" cy="6296942"/>
          </a:xfrm>
          <a:ln/>
        </p:spPr>
      </p:pic>
      <p:sp>
        <p:nvSpPr>
          <p:cNvPr id="413699" name="Text Box 3"/>
          <p:cNvSpPr txBox="1">
            <a:spLocks noChangeArrowheads="1"/>
          </p:cNvSpPr>
          <p:nvPr/>
        </p:nvSpPr>
        <p:spPr bwMode="auto">
          <a:xfrm>
            <a:off x="781191" y="7753209"/>
            <a:ext cx="5743787" cy="975360"/>
          </a:xfrm>
          <a:prstGeom prst="rect">
            <a:avLst/>
          </a:prstGeom>
          <a:noFill/>
          <a:ln w="9525">
            <a:noFill/>
            <a:miter lim="800000"/>
            <a:headEnd/>
            <a:tailEnd/>
          </a:ln>
          <a:effectLst/>
        </p:spPr>
        <p:txBody>
          <a:bodyPr lIns="130046" tIns="65023" rIns="130046" bIns="65023" anchor="ctr">
            <a:prstTxWarp prst="textNoShape">
              <a:avLst/>
            </a:prstTxWarp>
          </a:bodyPr>
          <a:lstStyle/>
          <a:p>
            <a:pPr algn="ctr" eaLnBrk="1" hangingPunct="1"/>
            <a:r>
              <a:rPr lang="en-US" sz="4600">
                <a:solidFill>
                  <a:schemeClr val="tx1"/>
                </a:solidFill>
                <a:latin typeface="Times" pitchFamily="-110" charset="0"/>
              </a:rPr>
              <a:t>Haze</a:t>
            </a:r>
            <a:r>
              <a:rPr lang="en-US" sz="3400">
                <a:solidFill>
                  <a:schemeClr val="tx1"/>
                </a:solidFill>
                <a:latin typeface="Times" pitchFamily="-110" charset="0"/>
              </a:rPr>
              <a:t> over the Ganges/Bay of Bengal (4 December 2001)</a:t>
            </a:r>
          </a:p>
        </p:txBody>
      </p:sp>
      <p:sp>
        <p:nvSpPr>
          <p:cNvPr id="413700" name="Text Box 4"/>
          <p:cNvSpPr txBox="1">
            <a:spLocks noChangeArrowheads="1"/>
          </p:cNvSpPr>
          <p:nvPr/>
        </p:nvSpPr>
        <p:spPr bwMode="auto">
          <a:xfrm>
            <a:off x="3467948" y="9103360"/>
            <a:ext cx="5967307" cy="650240"/>
          </a:xfrm>
          <a:prstGeom prst="rect">
            <a:avLst/>
          </a:prstGeom>
          <a:noFill/>
          <a:ln w="9525">
            <a:noFill/>
            <a:miter lim="800000"/>
            <a:headEnd/>
            <a:tailEnd/>
          </a:ln>
          <a:effectLst/>
        </p:spPr>
        <p:txBody>
          <a:bodyPr wrap="none" lIns="130046" tIns="65023" rIns="130046" bIns="65023">
            <a:prstTxWarp prst="textNoShape">
              <a:avLst/>
            </a:prstTxWarp>
            <a:spAutoFit/>
          </a:bodyPr>
          <a:lstStyle/>
          <a:p>
            <a:pPr eaLnBrk="1" hangingPunct="1"/>
            <a:r>
              <a:rPr lang="en-US" sz="3400">
                <a:solidFill>
                  <a:schemeClr val="bg1"/>
                </a:solidFill>
                <a:latin typeface="Times" pitchFamily="-110" charset="0"/>
              </a:rPr>
              <a:t>http://earthobservatory.nasa.gov/</a:t>
            </a:r>
          </a:p>
        </p:txBody>
      </p:sp>
      <p:pic>
        <p:nvPicPr>
          <p:cNvPr id="413701" name="Picture 5" descr="Canada"/>
          <p:cNvPicPr>
            <a:picLocks noGrp="1" noChangeAspect="1" noChangeArrowheads="1"/>
          </p:cNvPicPr>
          <p:nvPr>
            <p:ph sz="quarter" idx="3"/>
          </p:nvPr>
        </p:nvPicPr>
        <p:blipFill>
          <a:blip r:embed="rId4"/>
          <a:srcRect/>
          <a:stretch>
            <a:fillRect/>
          </a:stretch>
        </p:blipFill>
        <p:spPr>
          <a:xfrm>
            <a:off x="7005886" y="1214685"/>
            <a:ext cx="5998915" cy="6346614"/>
          </a:xfrm>
          <a:ln/>
        </p:spPr>
      </p:pic>
      <p:sp>
        <p:nvSpPr>
          <p:cNvPr id="413702" name="Rectangle 6"/>
          <p:cNvSpPr>
            <a:spLocks noGrp="1" noChangeArrowheads="1"/>
          </p:cNvSpPr>
          <p:nvPr>
            <p:ph type="title"/>
          </p:nvPr>
        </p:nvSpPr>
        <p:spPr>
          <a:xfrm>
            <a:off x="975360" y="1"/>
            <a:ext cx="11054080" cy="1352410"/>
          </a:xfrm>
        </p:spPr>
        <p:txBody>
          <a:bodyPr/>
          <a:lstStyle/>
          <a:p>
            <a:r>
              <a:rPr lang="en-US" dirty="0">
                <a:solidFill>
                  <a:schemeClr val="tx1"/>
                </a:solidFill>
              </a:rPr>
              <a:t>Haze and Smoke from space</a:t>
            </a:r>
          </a:p>
        </p:txBody>
      </p:sp>
      <p:sp>
        <p:nvSpPr>
          <p:cNvPr id="413703" name="Text Box 7"/>
          <p:cNvSpPr txBox="1">
            <a:spLocks noChangeArrowheads="1"/>
          </p:cNvSpPr>
          <p:nvPr/>
        </p:nvSpPr>
        <p:spPr bwMode="auto">
          <a:xfrm>
            <a:off x="6502400" y="7802880"/>
            <a:ext cx="6394027" cy="975360"/>
          </a:xfrm>
          <a:prstGeom prst="rect">
            <a:avLst/>
          </a:prstGeom>
          <a:noFill/>
          <a:ln w="9525">
            <a:noFill/>
            <a:miter lim="800000"/>
            <a:headEnd/>
            <a:tailEnd/>
          </a:ln>
          <a:effectLst/>
        </p:spPr>
        <p:txBody>
          <a:bodyPr lIns="130046" tIns="65023" rIns="130046" bIns="65023" anchor="ctr">
            <a:prstTxWarp prst="textNoShape">
              <a:avLst/>
            </a:prstTxWarp>
          </a:bodyPr>
          <a:lstStyle/>
          <a:p>
            <a:pPr algn="ctr" eaLnBrk="1" hangingPunct="1"/>
            <a:r>
              <a:rPr lang="en-US" sz="4600" dirty="0">
                <a:solidFill>
                  <a:schemeClr val="tx1"/>
                </a:solidFill>
                <a:latin typeface="Times" pitchFamily="-110" charset="0"/>
              </a:rPr>
              <a:t>Smoke</a:t>
            </a:r>
            <a:r>
              <a:rPr lang="en-US" sz="3400" dirty="0">
                <a:solidFill>
                  <a:schemeClr val="tx1"/>
                </a:solidFill>
                <a:latin typeface="Times" pitchFamily="-110" charset="0"/>
              </a:rPr>
              <a:t> transported over Eastern Canada/USA (8 July 2002)</a:t>
            </a:r>
          </a:p>
        </p:txBody>
      </p:sp>
    </p:spTree>
    <p:extLst>
      <p:ext uri="{BB962C8B-B14F-4D97-AF65-F5344CB8AC3E}">
        <p14:creationId xmlns:p14="http://schemas.microsoft.com/office/powerpoint/2010/main" val="1181330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871" y="129789"/>
            <a:ext cx="11704320" cy="1279064"/>
          </a:xfrm>
          <a:solidFill>
            <a:srgbClr val="EEECE1"/>
          </a:solidFill>
        </p:spPr>
        <p:txBody>
          <a:bodyPr>
            <a:normAutofit/>
          </a:bodyPr>
          <a:lstStyle/>
          <a:p>
            <a:r>
              <a:rPr lang="en-US" sz="4600" dirty="0"/>
              <a:t>Aerosol retrieval from MODIS</a:t>
            </a:r>
          </a:p>
        </p:txBody>
      </p:sp>
      <p:grpSp>
        <p:nvGrpSpPr>
          <p:cNvPr id="3" name="Group 32"/>
          <p:cNvGrpSpPr/>
          <p:nvPr/>
        </p:nvGrpSpPr>
        <p:grpSpPr>
          <a:xfrm>
            <a:off x="7511893" y="2161694"/>
            <a:ext cx="5111199" cy="4700814"/>
            <a:chOff x="457200" y="617375"/>
            <a:chExt cx="3242650" cy="3513359"/>
          </a:xfrm>
        </p:grpSpPr>
        <p:pic>
          <p:nvPicPr>
            <p:cNvPr id="5" name="Picture 3"/>
            <p:cNvPicPr>
              <a:picLocks noChangeAspect="1" noChangeArrowheads="1"/>
            </p:cNvPicPr>
            <p:nvPr/>
          </p:nvPicPr>
          <p:blipFill>
            <a:blip r:embed="rId3"/>
            <a:srcRect/>
            <a:stretch>
              <a:fillRect/>
            </a:stretch>
          </p:blipFill>
          <p:spPr bwMode="auto">
            <a:xfrm>
              <a:off x="462688" y="914847"/>
              <a:ext cx="3200612" cy="3200399"/>
            </a:xfrm>
            <a:prstGeom prst="rect">
              <a:avLst/>
            </a:prstGeom>
            <a:noFill/>
            <a:ln w="9525">
              <a:noFill/>
              <a:miter lim="800000"/>
              <a:headEnd/>
              <a:tailEnd/>
            </a:ln>
          </p:spPr>
        </p:pic>
        <p:sp>
          <p:nvSpPr>
            <p:cNvPr id="6" name="Text Box 9"/>
            <p:cNvSpPr txBox="1">
              <a:spLocks noChangeArrowheads="1"/>
            </p:cNvSpPr>
            <p:nvPr/>
          </p:nvSpPr>
          <p:spPr bwMode="auto">
            <a:xfrm>
              <a:off x="1452959" y="2529205"/>
              <a:ext cx="1186359" cy="930832"/>
            </a:xfrm>
            <a:prstGeom prst="rect">
              <a:avLst/>
            </a:prstGeom>
            <a:noFill/>
            <a:ln w="9525">
              <a:noFill/>
              <a:miter lim="800000"/>
              <a:headEnd/>
              <a:tailEnd/>
            </a:ln>
          </p:spPr>
          <p:txBody>
            <a:bodyPr wrap="square">
              <a:prstTxWarp prst="textNoShape">
                <a:avLst/>
              </a:prstTxWarp>
              <a:spAutoFit/>
            </a:bodyPr>
            <a:lstStyle/>
            <a:p>
              <a:r>
                <a:rPr lang="en-US" b="1" dirty="0">
                  <a:solidFill>
                    <a:schemeClr val="bg1"/>
                  </a:solidFill>
                  <a:latin typeface="Calibri" pitchFamily="-107" charset="0"/>
                </a:rPr>
                <a:t>OCEAN </a:t>
              </a:r>
            </a:p>
            <a:p>
              <a:pPr algn="ctr"/>
              <a:endParaRPr lang="en-US" b="1" dirty="0">
                <a:solidFill>
                  <a:schemeClr val="bg1"/>
                </a:solidFill>
                <a:latin typeface="Calibri" pitchFamily="-107" charset="0"/>
              </a:endParaRPr>
            </a:p>
            <a:p>
              <a:pPr algn="ctr"/>
              <a:r>
                <a:rPr lang="en-US" b="1" dirty="0">
                  <a:solidFill>
                    <a:schemeClr val="bg1"/>
                  </a:solidFill>
                  <a:latin typeface="Calibri" pitchFamily="-107" charset="0"/>
                </a:rPr>
                <a:t>GLINT</a:t>
              </a:r>
            </a:p>
          </p:txBody>
        </p:sp>
        <p:sp>
          <p:nvSpPr>
            <p:cNvPr id="7" name="Text Box 9"/>
            <p:cNvSpPr txBox="1">
              <a:spLocks noChangeArrowheads="1"/>
            </p:cNvSpPr>
            <p:nvPr/>
          </p:nvSpPr>
          <p:spPr bwMode="auto">
            <a:xfrm>
              <a:off x="462688" y="2611797"/>
              <a:ext cx="796714" cy="345046"/>
            </a:xfrm>
            <a:prstGeom prst="rect">
              <a:avLst/>
            </a:prstGeom>
            <a:noFill/>
            <a:ln w="9525">
              <a:noFill/>
              <a:miter lim="800000"/>
              <a:headEnd/>
              <a:tailEnd/>
            </a:ln>
          </p:spPr>
          <p:txBody>
            <a:bodyPr wrap="square">
              <a:prstTxWarp prst="textNoShape">
                <a:avLst/>
              </a:prstTxWarp>
              <a:spAutoFit/>
            </a:bodyPr>
            <a:lstStyle/>
            <a:p>
              <a:r>
                <a:rPr lang="en-US" b="1" dirty="0">
                  <a:solidFill>
                    <a:schemeClr val="bg1"/>
                  </a:solidFill>
                  <a:latin typeface="Calibri" pitchFamily="-107" charset="0"/>
                </a:rPr>
                <a:t>LAND</a:t>
              </a:r>
            </a:p>
          </p:txBody>
        </p:sp>
        <p:sp>
          <p:nvSpPr>
            <p:cNvPr id="8" name="Text Box 5"/>
            <p:cNvSpPr txBox="1">
              <a:spLocks noChangeArrowheads="1"/>
            </p:cNvSpPr>
            <p:nvPr/>
          </p:nvSpPr>
          <p:spPr bwMode="auto">
            <a:xfrm>
              <a:off x="457200" y="617375"/>
              <a:ext cx="3206100" cy="707886"/>
            </a:xfrm>
            <a:prstGeom prst="rect">
              <a:avLst/>
            </a:prstGeom>
            <a:solidFill>
              <a:schemeClr val="tx1"/>
            </a:solidFill>
            <a:ln w="9525">
              <a:noFill/>
              <a:miter lim="800000"/>
              <a:headEnd/>
              <a:tailEnd/>
            </a:ln>
          </p:spPr>
          <p:txBody>
            <a:bodyPr wrap="square">
              <a:prstTxWarp prst="textNoShape">
                <a:avLst/>
              </a:prstTxWarp>
              <a:spAutoFit/>
            </a:bodyPr>
            <a:lstStyle/>
            <a:p>
              <a:pPr algn="ctr"/>
              <a:r>
                <a:rPr lang="en-US" sz="2800" b="1" dirty="0">
                  <a:solidFill>
                    <a:schemeClr val="bg1"/>
                  </a:solidFill>
                  <a:latin typeface="Calibri" pitchFamily="-107" charset="0"/>
                </a:rPr>
                <a:t>May 4, 2001; 13:25 UTC</a:t>
              </a:r>
            </a:p>
            <a:p>
              <a:pPr algn="ctr"/>
              <a:r>
                <a:rPr lang="en-US" sz="2800" b="1" dirty="0">
                  <a:solidFill>
                    <a:schemeClr val="bg1"/>
                  </a:solidFill>
                  <a:latin typeface="Calibri" pitchFamily="-107" charset="0"/>
                </a:rPr>
                <a:t>Level 2 “product”</a:t>
              </a:r>
            </a:p>
          </p:txBody>
        </p:sp>
        <p:sp>
          <p:nvSpPr>
            <p:cNvPr id="9" name="Text Box 9"/>
            <p:cNvSpPr txBox="1">
              <a:spLocks noChangeArrowheads="1"/>
            </p:cNvSpPr>
            <p:nvPr/>
          </p:nvSpPr>
          <p:spPr bwMode="auto">
            <a:xfrm>
              <a:off x="3073344" y="2653405"/>
              <a:ext cx="626506" cy="1477329"/>
            </a:xfrm>
            <a:prstGeom prst="rect">
              <a:avLst/>
            </a:prstGeom>
            <a:noFill/>
            <a:ln w="9525">
              <a:noFill/>
              <a:miter lim="800000"/>
              <a:headEnd/>
              <a:tailEnd/>
            </a:ln>
          </p:spPr>
          <p:txBody>
            <a:bodyPr wrap="square">
              <a:prstTxWarp prst="textNoShape">
                <a:avLst/>
              </a:prstTxWarp>
              <a:spAutoFit/>
            </a:bodyPr>
            <a:lstStyle/>
            <a:p>
              <a:pPr algn="r"/>
              <a:r>
                <a:rPr lang="en-US" b="1" dirty="0">
                  <a:solidFill>
                    <a:schemeClr val="bg1"/>
                  </a:solidFill>
                  <a:latin typeface="Calibri" pitchFamily="-107" charset="0"/>
                </a:rPr>
                <a:t>AOD</a:t>
              </a:r>
            </a:p>
            <a:p>
              <a:pPr algn="r"/>
              <a:r>
                <a:rPr lang="en-US" b="1" dirty="0">
                  <a:solidFill>
                    <a:schemeClr val="bg1"/>
                  </a:solidFill>
                  <a:latin typeface="Calibri" pitchFamily="-107" charset="0"/>
                </a:rPr>
                <a:t>1.0</a:t>
              </a:r>
            </a:p>
            <a:p>
              <a:pPr algn="r"/>
              <a:endParaRPr lang="en-US" b="1" dirty="0">
                <a:solidFill>
                  <a:schemeClr val="bg1"/>
                </a:solidFill>
                <a:latin typeface="Calibri" pitchFamily="-107" charset="0"/>
              </a:endParaRPr>
            </a:p>
            <a:p>
              <a:pPr algn="r"/>
              <a:endParaRPr lang="en-US" b="1" dirty="0">
                <a:solidFill>
                  <a:schemeClr val="bg1"/>
                </a:solidFill>
                <a:latin typeface="Calibri" pitchFamily="-107" charset="0"/>
              </a:endParaRPr>
            </a:p>
            <a:p>
              <a:pPr algn="r"/>
              <a:r>
                <a:rPr lang="en-US" b="1" dirty="0">
                  <a:solidFill>
                    <a:schemeClr val="bg1"/>
                  </a:solidFill>
                  <a:latin typeface="Calibri" pitchFamily="-107" charset="0"/>
                </a:rPr>
                <a:t>0.0</a:t>
              </a:r>
            </a:p>
          </p:txBody>
        </p:sp>
      </p:grpSp>
      <p:pic>
        <p:nvPicPr>
          <p:cNvPr id="10" name="Picture 9"/>
          <p:cNvPicPr>
            <a:picLocks noChangeAspect="1"/>
          </p:cNvPicPr>
          <p:nvPr/>
        </p:nvPicPr>
        <p:blipFill>
          <a:blip r:embed="rId4"/>
          <a:stretch>
            <a:fillRect/>
          </a:stretch>
        </p:blipFill>
        <p:spPr>
          <a:xfrm>
            <a:off x="407606" y="3026596"/>
            <a:ext cx="5045195" cy="3890095"/>
          </a:xfrm>
          <a:prstGeom prst="rect">
            <a:avLst/>
          </a:prstGeom>
        </p:spPr>
      </p:pic>
      <p:sp>
        <p:nvSpPr>
          <p:cNvPr id="11" name="Text Box 5"/>
          <p:cNvSpPr txBox="1">
            <a:spLocks noChangeArrowheads="1"/>
          </p:cNvSpPr>
          <p:nvPr/>
        </p:nvSpPr>
        <p:spPr bwMode="auto">
          <a:xfrm>
            <a:off x="460618" y="2019823"/>
            <a:ext cx="4992182" cy="1006771"/>
          </a:xfrm>
          <a:prstGeom prst="rect">
            <a:avLst/>
          </a:prstGeom>
          <a:solidFill>
            <a:schemeClr val="tx1"/>
          </a:solidFill>
          <a:ln w="9525">
            <a:noFill/>
            <a:miter lim="800000"/>
            <a:headEnd/>
            <a:tailEnd/>
          </a:ln>
        </p:spPr>
        <p:txBody>
          <a:bodyPr wrap="square" lIns="130046" tIns="65023" rIns="130046" bIns="65023">
            <a:prstTxWarp prst="textNoShape">
              <a:avLst/>
            </a:prstTxWarp>
            <a:spAutoFit/>
          </a:bodyPr>
          <a:lstStyle/>
          <a:p>
            <a:pPr algn="ctr"/>
            <a:r>
              <a:rPr lang="en-US" sz="2800" b="1" dirty="0">
                <a:solidFill>
                  <a:schemeClr val="bg1"/>
                </a:solidFill>
                <a:latin typeface="Calibri" pitchFamily="-107" charset="0"/>
              </a:rPr>
              <a:t>May 4, 2001; 13:25 UTC</a:t>
            </a:r>
          </a:p>
          <a:p>
            <a:pPr algn="ctr"/>
            <a:r>
              <a:rPr lang="en-US" sz="2800" b="1" dirty="0">
                <a:solidFill>
                  <a:schemeClr val="bg1"/>
                </a:solidFill>
                <a:latin typeface="Calibri" pitchFamily="-107" charset="0"/>
              </a:rPr>
              <a:t>Level 1 “reflectance”</a:t>
            </a:r>
          </a:p>
        </p:txBody>
      </p:sp>
      <p:cxnSp>
        <p:nvCxnSpPr>
          <p:cNvPr id="14" name="Straight Connector 13"/>
          <p:cNvCxnSpPr/>
          <p:nvPr/>
        </p:nvCxnSpPr>
        <p:spPr>
          <a:xfrm flipV="1">
            <a:off x="5651484" y="4399323"/>
            <a:ext cx="1724561" cy="20136"/>
          </a:xfrm>
          <a:prstGeom prst="line">
            <a:avLst/>
          </a:prstGeom>
          <a:ln>
            <a:solidFill>
              <a:schemeClr val="tx1"/>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31026" y="1347800"/>
            <a:ext cx="4270143" cy="656590"/>
          </a:xfrm>
          <a:prstGeom prst="rect">
            <a:avLst/>
          </a:prstGeom>
          <a:noFill/>
        </p:spPr>
        <p:txBody>
          <a:bodyPr wrap="none" lIns="130046" tIns="65023" rIns="130046" bIns="65023" rtlCol="0">
            <a:spAutoFit/>
          </a:bodyPr>
          <a:lstStyle/>
          <a:p>
            <a:r>
              <a:rPr lang="en-US" sz="3400" dirty="0"/>
              <a:t>What MODIS observes</a:t>
            </a:r>
          </a:p>
        </p:txBody>
      </p:sp>
      <p:sp>
        <p:nvSpPr>
          <p:cNvPr id="20" name="TextBox 19"/>
          <p:cNvSpPr txBox="1"/>
          <p:nvPr/>
        </p:nvSpPr>
        <p:spPr>
          <a:xfrm>
            <a:off x="7486411" y="1478206"/>
            <a:ext cx="5166542" cy="656590"/>
          </a:xfrm>
          <a:prstGeom prst="rect">
            <a:avLst/>
          </a:prstGeom>
          <a:noFill/>
        </p:spPr>
        <p:txBody>
          <a:bodyPr wrap="none" lIns="130046" tIns="65023" rIns="130046" bIns="65023" rtlCol="0">
            <a:spAutoFit/>
          </a:bodyPr>
          <a:lstStyle/>
          <a:p>
            <a:r>
              <a:rPr lang="en-US" sz="3400" dirty="0"/>
              <a:t>Attributed to aerosol (AOD)</a:t>
            </a:r>
          </a:p>
        </p:txBody>
      </p:sp>
      <p:sp>
        <p:nvSpPr>
          <p:cNvPr id="4" name="TextBox 3"/>
          <p:cNvSpPr txBox="1"/>
          <p:nvPr/>
        </p:nvSpPr>
        <p:spPr>
          <a:xfrm>
            <a:off x="735844" y="6864605"/>
            <a:ext cx="11227172" cy="2716639"/>
          </a:xfrm>
          <a:prstGeom prst="rect">
            <a:avLst/>
          </a:prstGeom>
          <a:noFill/>
        </p:spPr>
        <p:txBody>
          <a:bodyPr wrap="none" lIns="130046" tIns="65023" rIns="130046" bIns="65023" rtlCol="0">
            <a:spAutoFit/>
          </a:bodyPr>
          <a:lstStyle/>
          <a:p>
            <a:r>
              <a:rPr lang="en-US" dirty="0"/>
              <a:t>There are many different “algorithms” to retrieve aerosol from MODIS</a:t>
            </a:r>
          </a:p>
          <a:p>
            <a:pPr marL="487672" indent="-487672">
              <a:buAutoNum type="arabicPeriod"/>
            </a:pPr>
            <a:r>
              <a:rPr lang="en-US" dirty="0">
                <a:solidFill>
                  <a:srgbClr val="FF0000"/>
                </a:solidFill>
              </a:rPr>
              <a:t>Dark Target (“DT” ocean and land; Levy, </a:t>
            </a:r>
            <a:r>
              <a:rPr lang="en-US" dirty="0" err="1">
                <a:solidFill>
                  <a:srgbClr val="FF0000"/>
                </a:solidFill>
              </a:rPr>
              <a:t>Mattoo</a:t>
            </a:r>
            <a:r>
              <a:rPr lang="en-US" dirty="0">
                <a:solidFill>
                  <a:srgbClr val="FF0000"/>
                </a:solidFill>
              </a:rPr>
              <a:t>, </a:t>
            </a:r>
            <a:r>
              <a:rPr lang="en-US" dirty="0" err="1">
                <a:solidFill>
                  <a:srgbClr val="FF0000"/>
                </a:solidFill>
              </a:rPr>
              <a:t>Munchak</a:t>
            </a:r>
            <a:r>
              <a:rPr lang="en-US" dirty="0">
                <a:solidFill>
                  <a:srgbClr val="FF0000"/>
                </a:solidFill>
              </a:rPr>
              <a:t>, Remer, </a:t>
            </a:r>
            <a:r>
              <a:rPr lang="en-US" dirty="0" err="1">
                <a:solidFill>
                  <a:srgbClr val="FF0000"/>
                </a:solidFill>
              </a:rPr>
              <a:t>Tanré</a:t>
            </a:r>
            <a:r>
              <a:rPr lang="en-US" dirty="0">
                <a:solidFill>
                  <a:srgbClr val="FF0000"/>
                </a:solidFill>
              </a:rPr>
              <a:t>, Kaufman)</a:t>
            </a:r>
          </a:p>
          <a:p>
            <a:pPr marL="487672" indent="-487672">
              <a:buAutoNum type="arabicPeriod"/>
            </a:pPr>
            <a:r>
              <a:rPr lang="en-US" dirty="0">
                <a:solidFill>
                  <a:srgbClr val="3366FF"/>
                </a:solidFill>
              </a:rPr>
              <a:t>Deep Blue (“DB” desert and beyond; Hsu, </a:t>
            </a:r>
            <a:r>
              <a:rPr lang="en-US" dirty="0" err="1">
                <a:solidFill>
                  <a:srgbClr val="3366FF"/>
                </a:solidFill>
              </a:rPr>
              <a:t>Bettenhousen</a:t>
            </a:r>
            <a:r>
              <a:rPr lang="en-US" dirty="0">
                <a:solidFill>
                  <a:srgbClr val="3366FF"/>
                </a:solidFill>
              </a:rPr>
              <a:t>, </a:t>
            </a:r>
            <a:r>
              <a:rPr lang="en-US" dirty="0" err="1">
                <a:solidFill>
                  <a:srgbClr val="3366FF"/>
                </a:solidFill>
              </a:rPr>
              <a:t>Sayer</a:t>
            </a:r>
            <a:r>
              <a:rPr lang="en-US" dirty="0">
                <a:solidFill>
                  <a:srgbClr val="3366FF"/>
                </a:solidFill>
              </a:rPr>
              <a:t>,.. )</a:t>
            </a:r>
          </a:p>
          <a:p>
            <a:pPr marL="487672" indent="-487672">
              <a:buAutoNum type="arabicPeriod"/>
            </a:pPr>
            <a:r>
              <a:rPr lang="en-US" dirty="0"/>
              <a:t>MAIAC (coupled with land surface everywhere; </a:t>
            </a:r>
            <a:r>
              <a:rPr lang="en-US" dirty="0" err="1"/>
              <a:t>Lyapustin</a:t>
            </a:r>
            <a:r>
              <a:rPr lang="en-US" dirty="0"/>
              <a:t>, Wang, </a:t>
            </a:r>
            <a:r>
              <a:rPr lang="en-US" dirty="0" err="1"/>
              <a:t>Korkin</a:t>
            </a:r>
            <a:r>
              <a:rPr lang="en-US" dirty="0"/>
              <a:t>,…)</a:t>
            </a:r>
          </a:p>
          <a:p>
            <a:pPr marL="487672" indent="-487672">
              <a:buAutoNum type="arabicPeriod"/>
            </a:pPr>
            <a:r>
              <a:rPr lang="en-US" dirty="0"/>
              <a:t>Ocean color/atmospheric correction (McClain, Ahmad, …)</a:t>
            </a:r>
          </a:p>
          <a:p>
            <a:pPr marL="487672" indent="-487672">
              <a:buAutoNum type="arabicPeriod" startAt="5"/>
            </a:pPr>
            <a:r>
              <a:rPr lang="en-US" dirty="0" err="1"/>
              <a:t>Etc</a:t>
            </a:r>
            <a:r>
              <a:rPr lang="en-US" dirty="0"/>
              <a:t> (neural net, model assimilation, statistical, … )</a:t>
            </a:r>
          </a:p>
          <a:p>
            <a:pPr marL="487672" indent="-487672">
              <a:buAutoNum type="arabicPeriod" startAt="5"/>
            </a:pPr>
            <a:r>
              <a:rPr lang="en-US" dirty="0"/>
              <a:t>Your own algorithm (many groups around the world)</a:t>
            </a:r>
          </a:p>
        </p:txBody>
      </p:sp>
      <p:sp>
        <p:nvSpPr>
          <p:cNvPr id="12" name="Slide Number Placeholder 11"/>
          <p:cNvSpPr>
            <a:spLocks noGrp="1"/>
          </p:cNvSpPr>
          <p:nvPr>
            <p:ph type="sldNum" sz="quarter" idx="12"/>
          </p:nvPr>
        </p:nvSpPr>
        <p:spPr>
          <a:xfrm>
            <a:off x="12037140" y="9200983"/>
            <a:ext cx="317420" cy="355652"/>
          </a:xfrm>
        </p:spPr>
        <p:txBody>
          <a:bodyPr/>
          <a:lstStyle/>
          <a:p>
            <a:fld id="{D40DDB34-C3D3-5B47-9DF9-147E51EAE026}" type="slidenum">
              <a:rPr lang="en-US" smtClean="0"/>
              <a:pPr/>
              <a:t>15</a:t>
            </a:fld>
            <a:endParaRPr lang="en-US"/>
          </a:p>
        </p:txBody>
      </p:sp>
    </p:spTree>
    <p:extLst>
      <p:ext uri="{BB962C8B-B14F-4D97-AF65-F5344CB8AC3E}">
        <p14:creationId xmlns:p14="http://schemas.microsoft.com/office/powerpoint/2010/main" val="4080035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1026"/>
          <p:cNvSpPr>
            <a:spLocks noGrp="1" noChangeArrowheads="1"/>
          </p:cNvSpPr>
          <p:nvPr>
            <p:ph type="title"/>
          </p:nvPr>
        </p:nvSpPr>
        <p:spPr>
          <a:xfrm>
            <a:off x="537351" y="18062"/>
            <a:ext cx="11930098" cy="1300480"/>
          </a:xfrm>
        </p:spPr>
        <p:txBody>
          <a:bodyPr>
            <a:normAutofit/>
          </a:bodyPr>
          <a:lstStyle/>
          <a:p>
            <a:r>
              <a:rPr lang="en-US" sz="3200" dirty="0"/>
              <a:t>AOD is “spectrally” (wavelength) dependent </a:t>
            </a:r>
            <a:br>
              <a:rPr lang="en-US" sz="3200" dirty="0"/>
            </a:br>
            <a:r>
              <a:rPr lang="en-US" sz="3200" dirty="0"/>
              <a:t>(which is primarily dependent on aerosol size)</a:t>
            </a:r>
          </a:p>
        </p:txBody>
      </p:sp>
      <p:pic>
        <p:nvPicPr>
          <p:cNvPr id="418819" name="Picture 1027"/>
          <p:cNvPicPr>
            <a:picLocks noChangeAspect="1" noChangeArrowheads="1"/>
          </p:cNvPicPr>
          <p:nvPr/>
        </p:nvPicPr>
        <p:blipFill>
          <a:blip r:embed="rId3"/>
          <a:srcRect/>
          <a:stretch>
            <a:fillRect/>
          </a:stretch>
        </p:blipFill>
        <p:spPr bwMode="auto">
          <a:xfrm>
            <a:off x="5960534" y="1715912"/>
            <a:ext cx="6610773" cy="6319521"/>
          </a:xfrm>
          <a:prstGeom prst="rect">
            <a:avLst/>
          </a:prstGeom>
          <a:noFill/>
        </p:spPr>
      </p:pic>
      <p:pic>
        <p:nvPicPr>
          <p:cNvPr id="418820" name="Picture 1028"/>
          <p:cNvPicPr>
            <a:picLocks noChangeAspect="1" noChangeArrowheads="1"/>
          </p:cNvPicPr>
          <p:nvPr/>
        </p:nvPicPr>
        <p:blipFill>
          <a:blip r:embed="rId4" cstate="screen">
            <a:extLst>
              <a:ext uri="{28A0092B-C50C-407E-A947-70E740481C1C}">
                <a14:useLocalDpi xmlns:a14="http://schemas.microsoft.com/office/drawing/2010/main"/>
              </a:ext>
            </a:extLst>
          </a:blip>
          <a:srcRect l="10001" t="13335" r="20003" b="6668"/>
          <a:stretch>
            <a:fillRect/>
          </a:stretch>
        </p:blipFill>
        <p:spPr bwMode="auto">
          <a:xfrm>
            <a:off x="0" y="1583520"/>
            <a:ext cx="5743787" cy="5831841"/>
          </a:xfrm>
          <a:prstGeom prst="rect">
            <a:avLst/>
          </a:prstGeom>
          <a:noFill/>
        </p:spPr>
      </p:pic>
      <p:sp>
        <p:nvSpPr>
          <p:cNvPr id="418821" name="AutoShape 1029"/>
          <p:cNvSpPr>
            <a:spLocks noChangeAspect="1" noChangeArrowheads="1"/>
          </p:cNvSpPr>
          <p:nvPr/>
        </p:nvSpPr>
        <p:spPr bwMode="auto">
          <a:xfrm>
            <a:off x="1230490" y="7365690"/>
            <a:ext cx="442524" cy="1049866"/>
          </a:xfrm>
          <a:prstGeom prst="upArrow">
            <a:avLst>
              <a:gd name="adj1" fmla="val 50000"/>
              <a:gd name="adj2" fmla="val 59311"/>
            </a:avLst>
          </a:prstGeom>
          <a:solidFill>
            <a:srgbClr val="66CCFF"/>
          </a:solidFill>
          <a:ln w="9525">
            <a:solidFill>
              <a:schemeClr val="tx1"/>
            </a:solidFill>
            <a:miter lim="800000"/>
            <a:headEnd/>
            <a:tailEnd/>
          </a:ln>
          <a:effectLst/>
        </p:spPr>
        <p:txBody>
          <a:bodyPr wrap="none" lIns="130046" tIns="65023" rIns="130046" bIns="65023" anchor="ctr">
            <a:prstTxWarp prst="textNoShape">
              <a:avLst/>
            </a:prstTxWarp>
          </a:bodyPr>
          <a:lstStyle/>
          <a:p>
            <a:endParaRPr lang="en-US" sz="2000" dirty="0"/>
          </a:p>
        </p:txBody>
      </p:sp>
      <p:sp>
        <p:nvSpPr>
          <p:cNvPr id="418822" name="AutoShape 1030"/>
          <p:cNvSpPr>
            <a:spLocks noChangeAspect="1" noChangeArrowheads="1"/>
          </p:cNvSpPr>
          <p:nvPr/>
        </p:nvSpPr>
        <p:spPr bwMode="auto">
          <a:xfrm>
            <a:off x="1641405" y="7365690"/>
            <a:ext cx="440266" cy="1049866"/>
          </a:xfrm>
          <a:prstGeom prst="upArrow">
            <a:avLst>
              <a:gd name="adj1" fmla="val 50000"/>
              <a:gd name="adj2" fmla="val 59615"/>
            </a:avLst>
          </a:prstGeom>
          <a:solidFill>
            <a:srgbClr val="00FF00"/>
          </a:solidFill>
          <a:ln w="9525">
            <a:solidFill>
              <a:schemeClr val="tx1"/>
            </a:solidFill>
            <a:miter lim="800000"/>
            <a:headEnd/>
            <a:tailEnd/>
          </a:ln>
          <a:effectLst/>
        </p:spPr>
        <p:txBody>
          <a:bodyPr wrap="none" lIns="130046" tIns="65023" rIns="130046" bIns="65023" anchor="ctr">
            <a:prstTxWarp prst="textNoShape">
              <a:avLst/>
            </a:prstTxWarp>
          </a:bodyPr>
          <a:lstStyle/>
          <a:p>
            <a:endParaRPr lang="en-US"/>
          </a:p>
        </p:txBody>
      </p:sp>
      <p:sp>
        <p:nvSpPr>
          <p:cNvPr id="418823" name="AutoShape 1031"/>
          <p:cNvSpPr>
            <a:spLocks noChangeAspect="1" noChangeArrowheads="1"/>
          </p:cNvSpPr>
          <p:nvPr/>
        </p:nvSpPr>
        <p:spPr bwMode="auto">
          <a:xfrm>
            <a:off x="1914596" y="7365690"/>
            <a:ext cx="442524" cy="1049866"/>
          </a:xfrm>
          <a:prstGeom prst="upArrow">
            <a:avLst>
              <a:gd name="adj1" fmla="val 50000"/>
              <a:gd name="adj2" fmla="val 59311"/>
            </a:avLst>
          </a:prstGeom>
          <a:solidFill>
            <a:srgbClr val="FF0000"/>
          </a:solidFill>
          <a:ln w="9525">
            <a:solidFill>
              <a:schemeClr val="tx1"/>
            </a:solidFill>
            <a:miter lim="800000"/>
            <a:headEnd/>
            <a:tailEnd/>
          </a:ln>
          <a:effectLst/>
        </p:spPr>
        <p:txBody>
          <a:bodyPr wrap="none" lIns="130046" tIns="65023" rIns="130046" bIns="65023" anchor="ctr">
            <a:prstTxWarp prst="textNoShape">
              <a:avLst/>
            </a:prstTxWarp>
          </a:bodyPr>
          <a:lstStyle/>
          <a:p>
            <a:endParaRPr lang="en-US"/>
          </a:p>
        </p:txBody>
      </p:sp>
      <p:sp>
        <p:nvSpPr>
          <p:cNvPr id="418824" name="AutoShape 1032"/>
          <p:cNvSpPr>
            <a:spLocks noChangeAspect="1" noChangeArrowheads="1"/>
          </p:cNvSpPr>
          <p:nvPr/>
        </p:nvSpPr>
        <p:spPr bwMode="auto">
          <a:xfrm>
            <a:off x="3145085" y="7365690"/>
            <a:ext cx="442524" cy="1049866"/>
          </a:xfrm>
          <a:prstGeom prst="upArrow">
            <a:avLst>
              <a:gd name="adj1" fmla="val 50000"/>
              <a:gd name="adj2" fmla="val 59311"/>
            </a:avLst>
          </a:prstGeom>
          <a:solidFill>
            <a:schemeClr val="accent2"/>
          </a:solidFill>
          <a:ln w="9525">
            <a:solidFill>
              <a:schemeClr val="tx1"/>
            </a:solidFill>
            <a:miter lim="800000"/>
            <a:headEnd/>
            <a:tailEnd/>
          </a:ln>
          <a:effectLst/>
        </p:spPr>
        <p:txBody>
          <a:bodyPr wrap="none" lIns="130046" tIns="65023" rIns="130046" bIns="65023" anchor="ctr">
            <a:prstTxWarp prst="textNoShape">
              <a:avLst/>
            </a:prstTxWarp>
          </a:bodyPr>
          <a:lstStyle/>
          <a:p>
            <a:endParaRPr lang="en-US"/>
          </a:p>
        </p:txBody>
      </p:sp>
      <p:sp>
        <p:nvSpPr>
          <p:cNvPr id="418825" name="AutoShape 1033"/>
          <p:cNvSpPr>
            <a:spLocks noChangeAspect="1" noChangeArrowheads="1"/>
          </p:cNvSpPr>
          <p:nvPr/>
        </p:nvSpPr>
        <p:spPr bwMode="auto">
          <a:xfrm>
            <a:off x="2460978" y="7365690"/>
            <a:ext cx="442524" cy="1049866"/>
          </a:xfrm>
          <a:prstGeom prst="upArrow">
            <a:avLst>
              <a:gd name="adj1" fmla="val 50000"/>
              <a:gd name="adj2" fmla="val 59311"/>
            </a:avLst>
          </a:prstGeom>
          <a:solidFill>
            <a:schemeClr val="bg2"/>
          </a:solidFill>
          <a:ln w="9525">
            <a:solidFill>
              <a:schemeClr val="tx1"/>
            </a:solidFill>
            <a:miter lim="800000"/>
            <a:headEnd/>
            <a:tailEnd/>
          </a:ln>
          <a:effectLst/>
        </p:spPr>
        <p:txBody>
          <a:bodyPr wrap="none" lIns="130046" tIns="65023" rIns="130046" bIns="65023" anchor="ctr">
            <a:prstTxWarp prst="textNoShape">
              <a:avLst/>
            </a:prstTxWarp>
          </a:bodyPr>
          <a:lstStyle/>
          <a:p>
            <a:endParaRPr lang="en-US"/>
          </a:p>
        </p:txBody>
      </p:sp>
      <p:sp>
        <p:nvSpPr>
          <p:cNvPr id="418826" name="AutoShape 1034"/>
          <p:cNvSpPr>
            <a:spLocks noChangeAspect="1" noChangeArrowheads="1"/>
          </p:cNvSpPr>
          <p:nvPr/>
        </p:nvSpPr>
        <p:spPr bwMode="auto">
          <a:xfrm>
            <a:off x="4240108" y="7365690"/>
            <a:ext cx="440267" cy="1049866"/>
          </a:xfrm>
          <a:prstGeom prst="upArrow">
            <a:avLst>
              <a:gd name="adj1" fmla="val 50000"/>
              <a:gd name="adj2" fmla="val 59615"/>
            </a:avLst>
          </a:prstGeom>
          <a:solidFill>
            <a:schemeClr val="tx1"/>
          </a:solidFill>
          <a:ln w="9525">
            <a:solidFill>
              <a:schemeClr val="tx1"/>
            </a:solidFill>
            <a:miter lim="800000"/>
            <a:headEnd/>
            <a:tailEnd/>
          </a:ln>
          <a:effectLst/>
        </p:spPr>
        <p:txBody>
          <a:bodyPr wrap="none" lIns="130046" tIns="65023" rIns="130046" bIns="65023" anchor="ctr">
            <a:prstTxWarp prst="textNoShape">
              <a:avLst/>
            </a:prstTxWarp>
          </a:bodyPr>
          <a:lstStyle/>
          <a:p>
            <a:endParaRPr lang="en-US"/>
          </a:p>
        </p:txBody>
      </p:sp>
      <p:sp>
        <p:nvSpPr>
          <p:cNvPr id="418827" name="AutoShape 1035"/>
          <p:cNvSpPr>
            <a:spLocks noChangeAspect="1" noChangeArrowheads="1"/>
          </p:cNvSpPr>
          <p:nvPr/>
        </p:nvSpPr>
        <p:spPr bwMode="auto">
          <a:xfrm>
            <a:off x="3691468" y="7365690"/>
            <a:ext cx="442524" cy="1049866"/>
          </a:xfrm>
          <a:prstGeom prst="upArrow">
            <a:avLst>
              <a:gd name="adj1" fmla="val 50000"/>
              <a:gd name="adj2" fmla="val 59311"/>
            </a:avLst>
          </a:prstGeom>
          <a:solidFill>
            <a:srgbClr val="996633"/>
          </a:solidFill>
          <a:ln w="9525">
            <a:solidFill>
              <a:schemeClr val="tx1"/>
            </a:solidFill>
            <a:miter lim="800000"/>
            <a:headEnd/>
            <a:tailEnd/>
          </a:ln>
          <a:effectLst/>
        </p:spPr>
        <p:txBody>
          <a:bodyPr wrap="none" lIns="130046" tIns="65023" rIns="130046" bIns="65023" anchor="ctr">
            <a:prstTxWarp prst="textNoShape">
              <a:avLst/>
            </a:prstTxWarp>
          </a:bodyPr>
          <a:lstStyle/>
          <a:p>
            <a:endParaRPr lang="en-US"/>
          </a:p>
        </p:txBody>
      </p:sp>
      <p:sp>
        <p:nvSpPr>
          <p:cNvPr id="418829" name="Text Box 1037"/>
          <p:cNvSpPr txBox="1">
            <a:spLocks noChangeArrowheads="1"/>
          </p:cNvSpPr>
          <p:nvPr/>
        </p:nvSpPr>
        <p:spPr bwMode="auto">
          <a:xfrm>
            <a:off x="8561494" y="2275840"/>
            <a:ext cx="1225974" cy="650240"/>
          </a:xfrm>
          <a:prstGeom prst="rect">
            <a:avLst/>
          </a:prstGeom>
          <a:solidFill>
            <a:schemeClr val="bg1"/>
          </a:solidFill>
          <a:ln w="9525">
            <a:noFill/>
            <a:miter lim="800000"/>
            <a:headEnd/>
            <a:tailEnd/>
          </a:ln>
          <a:effectLst/>
        </p:spPr>
        <p:txBody>
          <a:bodyPr wrap="none" lIns="130046" tIns="65023" rIns="130046" bIns="65023">
            <a:prstTxWarp prst="textNoShape">
              <a:avLst/>
            </a:prstTxWarp>
            <a:spAutoFit/>
          </a:bodyPr>
          <a:lstStyle/>
          <a:p>
            <a:r>
              <a:rPr lang="en-US" sz="3400" b="1" dirty="0">
                <a:solidFill>
                  <a:srgbClr val="FF6600"/>
                </a:solidFill>
                <a:latin typeface="Helvetica" pitchFamily="-110" charset="0"/>
              </a:rPr>
              <a:t>Dust</a:t>
            </a:r>
          </a:p>
        </p:txBody>
      </p:sp>
      <p:sp>
        <p:nvSpPr>
          <p:cNvPr id="418830" name="Text Box 1038"/>
          <p:cNvSpPr txBox="1">
            <a:spLocks noChangeArrowheads="1"/>
          </p:cNvSpPr>
          <p:nvPr/>
        </p:nvSpPr>
        <p:spPr bwMode="auto">
          <a:xfrm>
            <a:off x="8453121" y="5418667"/>
            <a:ext cx="1684302" cy="650240"/>
          </a:xfrm>
          <a:prstGeom prst="rect">
            <a:avLst/>
          </a:prstGeom>
          <a:solidFill>
            <a:schemeClr val="bg1"/>
          </a:solidFill>
          <a:ln w="9525">
            <a:noFill/>
            <a:miter lim="800000"/>
            <a:headEnd/>
            <a:tailEnd/>
          </a:ln>
          <a:effectLst/>
        </p:spPr>
        <p:txBody>
          <a:bodyPr wrap="none" lIns="130046" tIns="65023" rIns="130046" bIns="65023">
            <a:prstTxWarp prst="textNoShape">
              <a:avLst/>
            </a:prstTxWarp>
            <a:spAutoFit/>
          </a:bodyPr>
          <a:lstStyle/>
          <a:p>
            <a:r>
              <a:rPr lang="en-US" sz="3400" b="1" dirty="0">
                <a:solidFill>
                  <a:srgbClr val="0000FF"/>
                </a:solidFill>
                <a:latin typeface="Helvetica" pitchFamily="-110" charset="0"/>
              </a:rPr>
              <a:t>Smoke</a:t>
            </a:r>
          </a:p>
        </p:txBody>
      </p:sp>
      <p:sp>
        <p:nvSpPr>
          <p:cNvPr id="418831" name="Text Box 1039"/>
          <p:cNvSpPr txBox="1">
            <a:spLocks noChangeArrowheads="1"/>
          </p:cNvSpPr>
          <p:nvPr/>
        </p:nvSpPr>
        <p:spPr bwMode="auto">
          <a:xfrm>
            <a:off x="2435014" y="2210121"/>
            <a:ext cx="2512907" cy="869980"/>
          </a:xfrm>
          <a:prstGeom prst="rect">
            <a:avLst/>
          </a:prstGeom>
          <a:noFill/>
          <a:ln w="9525">
            <a:noFill/>
            <a:miter lim="800000"/>
            <a:headEnd/>
            <a:tailEnd/>
          </a:ln>
          <a:effectLst/>
        </p:spPr>
        <p:txBody>
          <a:bodyPr wrap="square" lIns="130046" tIns="65023" rIns="130046" bIns="65023">
            <a:prstTxWarp prst="textNoShape">
              <a:avLst/>
            </a:prstTxWarp>
            <a:spAutoFit/>
          </a:bodyPr>
          <a:lstStyle/>
          <a:p>
            <a:pPr algn="ctr"/>
            <a:r>
              <a:rPr lang="en-US" b="1" dirty="0">
                <a:solidFill>
                  <a:srgbClr val="FF6600"/>
                </a:solidFill>
                <a:latin typeface="Helvetica" pitchFamily="-110" charset="0"/>
              </a:rPr>
              <a:t>Coarse </a:t>
            </a:r>
          </a:p>
          <a:p>
            <a:pPr algn="ctr"/>
            <a:r>
              <a:rPr lang="en-US" b="1" dirty="0">
                <a:solidFill>
                  <a:srgbClr val="FF6600"/>
                </a:solidFill>
                <a:latin typeface="Helvetica" pitchFamily="-110" charset="0"/>
              </a:rPr>
              <a:t>(Dust/Sea salt)</a:t>
            </a:r>
          </a:p>
        </p:txBody>
      </p:sp>
      <p:sp>
        <p:nvSpPr>
          <p:cNvPr id="418832" name="Text Box 1040"/>
          <p:cNvSpPr txBox="1">
            <a:spLocks noChangeArrowheads="1"/>
          </p:cNvSpPr>
          <p:nvPr/>
        </p:nvSpPr>
        <p:spPr bwMode="auto">
          <a:xfrm>
            <a:off x="3145085" y="4136756"/>
            <a:ext cx="2384213" cy="869980"/>
          </a:xfrm>
          <a:prstGeom prst="rect">
            <a:avLst/>
          </a:prstGeom>
          <a:noFill/>
          <a:ln w="9525">
            <a:noFill/>
            <a:miter lim="800000"/>
            <a:headEnd/>
            <a:tailEnd/>
          </a:ln>
          <a:effectLst/>
        </p:spPr>
        <p:txBody>
          <a:bodyPr wrap="square" lIns="130046" tIns="65023" rIns="130046" bIns="65023">
            <a:prstTxWarp prst="textNoShape">
              <a:avLst/>
            </a:prstTxWarp>
            <a:spAutoFit/>
          </a:bodyPr>
          <a:lstStyle/>
          <a:p>
            <a:pPr algn="ctr"/>
            <a:r>
              <a:rPr lang="en-US" b="1" dirty="0">
                <a:solidFill>
                  <a:srgbClr val="0000FF"/>
                </a:solidFill>
                <a:latin typeface="Helvetica" pitchFamily="-110" charset="0"/>
              </a:rPr>
              <a:t>Fine </a:t>
            </a:r>
          </a:p>
          <a:p>
            <a:pPr algn="ctr"/>
            <a:r>
              <a:rPr lang="en-US" b="1" dirty="0">
                <a:solidFill>
                  <a:srgbClr val="0000FF"/>
                </a:solidFill>
                <a:latin typeface="Helvetica" pitchFamily="-110" charset="0"/>
              </a:rPr>
              <a:t>(combustion)</a:t>
            </a:r>
          </a:p>
        </p:txBody>
      </p:sp>
      <p:sp>
        <p:nvSpPr>
          <p:cNvPr id="418833" name="Text Box 1041"/>
          <p:cNvSpPr txBox="1">
            <a:spLocks noChangeArrowheads="1"/>
          </p:cNvSpPr>
          <p:nvPr/>
        </p:nvSpPr>
        <p:spPr bwMode="auto">
          <a:xfrm>
            <a:off x="8268239" y="9103361"/>
            <a:ext cx="3971117" cy="654536"/>
          </a:xfrm>
          <a:prstGeom prst="rect">
            <a:avLst/>
          </a:prstGeom>
          <a:noFill/>
          <a:ln w="9525">
            <a:solidFill>
              <a:schemeClr val="tx1"/>
            </a:solidFill>
            <a:miter lim="800000"/>
            <a:headEnd/>
            <a:tailEnd/>
          </a:ln>
        </p:spPr>
        <p:txBody>
          <a:bodyPr wrap="none" lIns="130046" tIns="65023" rIns="130046" bIns="65023">
            <a:prstTxWarp prst="textNoShape">
              <a:avLst/>
            </a:prstTxWarp>
            <a:spAutoFit/>
          </a:bodyPr>
          <a:lstStyle/>
          <a:p>
            <a:r>
              <a:rPr lang="en-US" sz="3400" dirty="0"/>
              <a:t>Y. Kaufman, D. </a:t>
            </a:r>
            <a:r>
              <a:rPr lang="en-US" sz="3400" dirty="0" err="1"/>
              <a:t>Tanré</a:t>
            </a:r>
            <a:endParaRPr lang="en-US" sz="3400" dirty="0"/>
          </a:p>
        </p:txBody>
      </p:sp>
      <p:sp>
        <p:nvSpPr>
          <p:cNvPr id="418834" name="Text Box 1042"/>
          <p:cNvSpPr txBox="1">
            <a:spLocks noChangeArrowheads="1"/>
          </p:cNvSpPr>
          <p:nvPr/>
        </p:nvSpPr>
        <p:spPr bwMode="auto">
          <a:xfrm>
            <a:off x="992548" y="8514897"/>
            <a:ext cx="4164003" cy="1177756"/>
          </a:xfrm>
          <a:prstGeom prst="rect">
            <a:avLst/>
          </a:prstGeom>
          <a:noFill/>
          <a:ln w="9525">
            <a:noFill/>
            <a:miter lim="800000"/>
            <a:headEnd/>
            <a:tailEnd/>
          </a:ln>
          <a:effectLst/>
        </p:spPr>
        <p:txBody>
          <a:bodyPr wrap="none" lIns="130046" tIns="65023" rIns="130046" bIns="65023">
            <a:prstTxWarp prst="textNoShape">
              <a:avLst/>
            </a:prstTxWarp>
            <a:spAutoFit/>
          </a:bodyPr>
          <a:lstStyle/>
          <a:p>
            <a:r>
              <a:rPr lang="en-US" sz="3400" dirty="0">
                <a:latin typeface="Helvetica" pitchFamily="-110" charset="0"/>
              </a:rPr>
              <a:t>MODIS “Channels”</a:t>
            </a:r>
          </a:p>
          <a:p>
            <a:r>
              <a:rPr lang="en-US" sz="3400" dirty="0">
                <a:latin typeface="Helvetica" pitchFamily="-110" charset="0"/>
              </a:rPr>
              <a:t>Used for DT aerosol</a:t>
            </a:r>
          </a:p>
        </p:txBody>
      </p:sp>
      <p:sp>
        <p:nvSpPr>
          <p:cNvPr id="418835" name="Text Box 1043"/>
          <p:cNvSpPr txBox="1">
            <a:spLocks noChangeArrowheads="1"/>
          </p:cNvSpPr>
          <p:nvPr/>
        </p:nvSpPr>
        <p:spPr bwMode="auto">
          <a:xfrm>
            <a:off x="5229013" y="8019627"/>
            <a:ext cx="7775787" cy="1083733"/>
          </a:xfrm>
          <a:prstGeom prst="rect">
            <a:avLst/>
          </a:prstGeom>
          <a:noFill/>
          <a:ln w="9525">
            <a:noFill/>
            <a:miter lim="800000"/>
            <a:headEnd/>
            <a:tailEnd/>
          </a:ln>
          <a:effectLst/>
        </p:spPr>
        <p:txBody>
          <a:bodyPr lIns="130046" tIns="65023" rIns="130046" bIns="65023">
            <a:prstTxWarp prst="textNoShape">
              <a:avLst/>
            </a:prstTxWarp>
            <a:spAutoFit/>
          </a:bodyPr>
          <a:lstStyle/>
          <a:p>
            <a:pPr>
              <a:spcBef>
                <a:spcPct val="50000"/>
              </a:spcBef>
            </a:pPr>
            <a:r>
              <a:rPr lang="en-US" sz="3100" dirty="0">
                <a:latin typeface="Helvetica" pitchFamily="-110" charset="0"/>
              </a:rPr>
              <a:t>“Big” particles (e.g. Dust) reflect in IR “Small” particles (smoke/pollution) do not. </a:t>
            </a:r>
          </a:p>
        </p:txBody>
      </p:sp>
      <p:sp>
        <p:nvSpPr>
          <p:cNvPr id="2" name="TextBox 1"/>
          <p:cNvSpPr txBox="1"/>
          <p:nvPr/>
        </p:nvSpPr>
        <p:spPr>
          <a:xfrm rot="5400000">
            <a:off x="1121481" y="7777813"/>
            <a:ext cx="691579" cy="5152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2400" b="0" i="0" u="none" strike="noStrike" cap="none" spc="0" normalizeH="0" baseline="0" dirty="0">
                <a:ln>
                  <a:noFill/>
                </a:ln>
                <a:solidFill>
                  <a:schemeClr val="tx1"/>
                </a:solidFill>
                <a:effectLst/>
                <a:uFill>
                  <a:solidFill>
                    <a:srgbClr val="000000"/>
                  </a:solidFill>
                </a:uFill>
                <a:latin typeface="+mn-lt"/>
                <a:ea typeface="+mn-ea"/>
                <a:cs typeface="+mn-cs"/>
                <a:sym typeface="Calibri"/>
              </a:rPr>
              <a:t>0.47</a:t>
            </a:r>
          </a:p>
        </p:txBody>
      </p:sp>
      <p:sp>
        <p:nvSpPr>
          <p:cNvPr id="20" name="TextBox 19"/>
          <p:cNvSpPr txBox="1"/>
          <p:nvPr/>
        </p:nvSpPr>
        <p:spPr>
          <a:xfrm rot="5400000">
            <a:off x="1525296" y="7762007"/>
            <a:ext cx="691579" cy="5152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2400" b="0" i="0" u="none" strike="noStrike" cap="none" spc="0" normalizeH="0" baseline="0" dirty="0">
                <a:ln>
                  <a:noFill/>
                </a:ln>
                <a:solidFill>
                  <a:schemeClr val="tx1"/>
                </a:solidFill>
                <a:effectLst/>
                <a:uFill>
                  <a:solidFill>
                    <a:srgbClr val="000000"/>
                  </a:solidFill>
                </a:uFill>
                <a:latin typeface="+mn-lt"/>
                <a:ea typeface="+mn-ea"/>
                <a:cs typeface="+mn-cs"/>
                <a:sym typeface="Calibri"/>
              </a:rPr>
              <a:t>0.55</a:t>
            </a:r>
          </a:p>
        </p:txBody>
      </p:sp>
      <p:sp>
        <p:nvSpPr>
          <p:cNvPr id="21" name="TextBox 20"/>
          <p:cNvSpPr txBox="1"/>
          <p:nvPr/>
        </p:nvSpPr>
        <p:spPr>
          <a:xfrm rot="5400000">
            <a:off x="1800745" y="7779773"/>
            <a:ext cx="691579" cy="5152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2400" b="0" i="0" u="none" strike="noStrike" cap="none" spc="0" normalizeH="0" baseline="0" dirty="0">
                <a:ln>
                  <a:noFill/>
                </a:ln>
                <a:solidFill>
                  <a:schemeClr val="tx1"/>
                </a:solidFill>
                <a:effectLst/>
                <a:uFill>
                  <a:solidFill>
                    <a:srgbClr val="000000"/>
                  </a:solidFill>
                </a:uFill>
                <a:latin typeface="+mn-lt"/>
                <a:ea typeface="+mn-ea"/>
                <a:cs typeface="+mn-cs"/>
                <a:sym typeface="Calibri"/>
              </a:rPr>
              <a:t>0.65</a:t>
            </a:r>
          </a:p>
        </p:txBody>
      </p:sp>
      <p:sp>
        <p:nvSpPr>
          <p:cNvPr id="22" name="TextBox 21"/>
          <p:cNvSpPr txBox="1"/>
          <p:nvPr/>
        </p:nvSpPr>
        <p:spPr>
          <a:xfrm rot="5400000">
            <a:off x="2362522" y="7762007"/>
            <a:ext cx="691579" cy="5152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2400" b="0" i="0" u="none" strike="noStrike" cap="none" spc="0" normalizeH="0" baseline="0" dirty="0">
                <a:ln>
                  <a:noFill/>
                </a:ln>
                <a:solidFill>
                  <a:schemeClr val="tx1"/>
                </a:solidFill>
                <a:effectLst/>
                <a:uFill>
                  <a:solidFill>
                    <a:srgbClr val="000000"/>
                  </a:solidFill>
                </a:uFill>
                <a:latin typeface="+mn-lt"/>
                <a:ea typeface="+mn-ea"/>
                <a:cs typeface="+mn-cs"/>
                <a:sym typeface="Calibri"/>
              </a:rPr>
              <a:t>0.86</a:t>
            </a:r>
          </a:p>
        </p:txBody>
      </p:sp>
      <p:sp>
        <p:nvSpPr>
          <p:cNvPr id="23" name="TextBox 22"/>
          <p:cNvSpPr txBox="1"/>
          <p:nvPr/>
        </p:nvSpPr>
        <p:spPr>
          <a:xfrm rot="5400000">
            <a:off x="3048651" y="7827823"/>
            <a:ext cx="691579" cy="5152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lang="en-US" dirty="0">
                <a:solidFill>
                  <a:schemeClr val="bg1"/>
                </a:solidFill>
                <a:uFill>
                  <a:solidFill>
                    <a:srgbClr val="000000"/>
                  </a:solidFill>
                </a:uFill>
              </a:rPr>
              <a:t>1.24</a:t>
            </a:r>
            <a:endParaRPr kumimoji="0" lang="en-US" sz="2400" b="0" i="0" u="none" strike="noStrike" cap="none" spc="0" normalizeH="0" baseline="0" dirty="0">
              <a:ln>
                <a:noFill/>
              </a:ln>
              <a:solidFill>
                <a:schemeClr val="bg1"/>
              </a:solidFill>
              <a:effectLst/>
              <a:uFill>
                <a:solidFill>
                  <a:srgbClr val="000000"/>
                </a:solidFill>
              </a:uFill>
              <a:sym typeface="Calibri"/>
            </a:endParaRPr>
          </a:p>
        </p:txBody>
      </p:sp>
      <p:sp>
        <p:nvSpPr>
          <p:cNvPr id="24" name="TextBox 23"/>
          <p:cNvSpPr txBox="1"/>
          <p:nvPr/>
        </p:nvSpPr>
        <p:spPr>
          <a:xfrm rot="5400000">
            <a:off x="3586734" y="7802549"/>
            <a:ext cx="691579" cy="5152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lang="en-US" dirty="0">
                <a:solidFill>
                  <a:schemeClr val="bg1"/>
                </a:solidFill>
                <a:uFill>
                  <a:solidFill>
                    <a:srgbClr val="000000"/>
                  </a:solidFill>
                </a:uFill>
              </a:rPr>
              <a:t>1.63</a:t>
            </a:r>
            <a:endParaRPr kumimoji="0" lang="en-US" sz="2400" b="0" i="0" u="none" strike="noStrike" cap="none" spc="0" normalizeH="0" baseline="0" dirty="0">
              <a:ln>
                <a:noFill/>
              </a:ln>
              <a:solidFill>
                <a:schemeClr val="bg1"/>
              </a:solidFill>
              <a:effectLst/>
              <a:uFill>
                <a:solidFill>
                  <a:srgbClr val="000000"/>
                </a:solidFill>
              </a:uFill>
              <a:sym typeface="Calibri"/>
            </a:endParaRPr>
          </a:p>
        </p:txBody>
      </p:sp>
      <p:sp>
        <p:nvSpPr>
          <p:cNvPr id="25" name="TextBox 24"/>
          <p:cNvSpPr txBox="1"/>
          <p:nvPr/>
        </p:nvSpPr>
        <p:spPr>
          <a:xfrm rot="5400000">
            <a:off x="4143341" y="7762007"/>
            <a:ext cx="691579" cy="5152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lang="en-US" dirty="0">
                <a:solidFill>
                  <a:schemeClr val="bg1"/>
                </a:solidFill>
                <a:uFill>
                  <a:solidFill>
                    <a:srgbClr val="000000"/>
                  </a:solidFill>
                </a:uFill>
              </a:rPr>
              <a:t>2.11</a:t>
            </a:r>
            <a:endParaRPr kumimoji="0" lang="en-US" sz="2400" b="0" i="0" u="none" strike="noStrike" cap="none" spc="0" normalizeH="0" baseline="0" dirty="0">
              <a:ln>
                <a:noFill/>
              </a:ln>
              <a:solidFill>
                <a:schemeClr val="bg1"/>
              </a:solidFill>
              <a:effectLst/>
              <a:uFill>
                <a:solidFill>
                  <a:srgbClr val="000000"/>
                </a:solidFill>
              </a:uFill>
              <a:sym typeface="Calibri"/>
            </a:endParaRPr>
          </a:p>
        </p:txBody>
      </p:sp>
    </p:spTree>
    <p:extLst>
      <p:ext uri="{BB962C8B-B14F-4D97-AF65-F5344CB8AC3E}">
        <p14:creationId xmlns:p14="http://schemas.microsoft.com/office/powerpoint/2010/main" val="2867931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939236" y="476393"/>
            <a:ext cx="11577884" cy="790222"/>
          </a:xfrm>
        </p:spPr>
        <p:txBody>
          <a:bodyPr>
            <a:normAutofit fontScale="90000"/>
          </a:bodyPr>
          <a:lstStyle/>
          <a:p>
            <a:r>
              <a:rPr lang="en-US" sz="5100" dirty="0">
                <a:solidFill>
                  <a:schemeClr val="bg1"/>
                </a:solidFill>
              </a:rPr>
              <a:t>Complicated </a:t>
            </a:r>
            <a:r>
              <a:rPr lang="ja-JP" altLang="en-US" sz="5100" dirty="0">
                <a:solidFill>
                  <a:schemeClr val="bg1"/>
                </a:solidFill>
              </a:rPr>
              <a:t>“</a:t>
            </a:r>
            <a:r>
              <a:rPr lang="en-US" sz="5100" dirty="0">
                <a:solidFill>
                  <a:schemeClr val="bg1"/>
                </a:solidFill>
              </a:rPr>
              <a:t>Clear sky</a:t>
            </a:r>
            <a:r>
              <a:rPr lang="ja-JP" altLang="en-US" sz="5100" dirty="0">
                <a:solidFill>
                  <a:schemeClr val="bg1"/>
                </a:solidFill>
              </a:rPr>
              <a:t>”</a:t>
            </a:r>
            <a:r>
              <a:rPr lang="en-US" sz="5100" dirty="0">
                <a:solidFill>
                  <a:schemeClr val="bg1"/>
                </a:solidFill>
              </a:rPr>
              <a:t> TOA Signal</a:t>
            </a:r>
            <a:endParaRPr lang="en-US" dirty="0">
              <a:solidFill>
                <a:schemeClr val="bg1"/>
              </a:solidFill>
            </a:endParaRPr>
          </a:p>
        </p:txBody>
      </p:sp>
      <p:grpSp>
        <p:nvGrpSpPr>
          <p:cNvPr id="135171" name="Group 3"/>
          <p:cNvGrpSpPr>
            <a:grpSpLocks/>
          </p:cNvGrpSpPr>
          <p:nvPr/>
        </p:nvGrpSpPr>
        <p:grpSpPr bwMode="auto">
          <a:xfrm>
            <a:off x="1" y="1923627"/>
            <a:ext cx="8204764" cy="7279076"/>
            <a:chOff x="152" y="720"/>
            <a:chExt cx="3634" cy="3224"/>
          </a:xfrm>
        </p:grpSpPr>
        <p:sp>
          <p:nvSpPr>
            <p:cNvPr id="135172" name="Text Box 4"/>
            <p:cNvSpPr txBox="1">
              <a:spLocks noChangeArrowheads="1"/>
            </p:cNvSpPr>
            <p:nvPr/>
          </p:nvSpPr>
          <p:spPr bwMode="auto">
            <a:xfrm>
              <a:off x="1491" y="3740"/>
              <a:ext cx="82" cy="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endParaRPr lang="en-US">
                <a:solidFill>
                  <a:schemeClr val="bg1"/>
                </a:solidFill>
              </a:endParaRPr>
            </a:p>
          </p:txBody>
        </p:sp>
        <p:sp>
          <p:nvSpPr>
            <p:cNvPr id="135173" name="AutoShape 5"/>
            <p:cNvSpPr>
              <a:spLocks noChangeArrowheads="1"/>
            </p:cNvSpPr>
            <p:nvPr/>
          </p:nvSpPr>
          <p:spPr bwMode="auto">
            <a:xfrm>
              <a:off x="288" y="721"/>
              <a:ext cx="959" cy="900"/>
            </a:xfrm>
            <a:prstGeom prst="sun">
              <a:avLst>
                <a:gd name="adj"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35174" name="Picture 6" descr="remote_terra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79" y="720"/>
              <a:ext cx="1024" cy="784"/>
            </a:xfrm>
            <a:prstGeom prst="rect">
              <a:avLst/>
            </a:prstGeom>
            <a:noFill/>
            <a:extLst>
              <a:ext uri="{909E8E84-426E-40dd-AFC4-6F175D3DCCD1}">
                <a14:hiddenFill xmlns:a14="http://schemas.microsoft.com/office/drawing/2010/main" xmlns="">
                  <a:solidFill>
                    <a:srgbClr val="FFFFFF"/>
                  </a:solidFill>
                </a14:hiddenFill>
              </a:ext>
            </a:extLst>
          </p:spPr>
        </p:pic>
        <p:sp>
          <p:nvSpPr>
            <p:cNvPr id="135175" name="AutoShape 7"/>
            <p:cNvSpPr>
              <a:spLocks noChangeArrowheads="1"/>
            </p:cNvSpPr>
            <p:nvPr/>
          </p:nvSpPr>
          <p:spPr bwMode="auto">
            <a:xfrm>
              <a:off x="1205" y="3537"/>
              <a:ext cx="1478" cy="216"/>
            </a:xfrm>
            <a:prstGeom prst="parallelogram">
              <a:avLst>
                <a:gd name="adj" fmla="val 171065"/>
              </a:avLst>
            </a:prstGeom>
            <a:solidFill>
              <a:srgbClr val="339966"/>
            </a:solidFill>
            <a:ln w="9525">
              <a:solidFill>
                <a:schemeClr val="tx1"/>
              </a:solidFill>
              <a:miter lim="800000"/>
              <a:headEnd/>
              <a:tailEnd/>
            </a:ln>
          </p:spPr>
          <p:txBody>
            <a:bodyPr wrap="none" anchor="ctr"/>
            <a:lstStyle/>
            <a:p>
              <a:endParaRPr lang="en-US"/>
            </a:p>
          </p:txBody>
        </p:sp>
        <p:grpSp>
          <p:nvGrpSpPr>
            <p:cNvPr id="135176" name="Group 8"/>
            <p:cNvGrpSpPr>
              <a:grpSpLocks noChangeAspect="1"/>
            </p:cNvGrpSpPr>
            <p:nvPr/>
          </p:nvGrpSpPr>
          <p:grpSpPr bwMode="auto">
            <a:xfrm>
              <a:off x="2817" y="2337"/>
              <a:ext cx="236" cy="143"/>
              <a:chOff x="3601" y="2530"/>
              <a:chExt cx="471" cy="286"/>
            </a:xfrm>
          </p:grpSpPr>
          <p:sp>
            <p:nvSpPr>
              <p:cNvPr id="135177" name="Oval 9"/>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78" name="Oval 10"/>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79" name="Oval 11"/>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80" name="Oval 12"/>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81" name="Oval 13"/>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82" name="Oval 14"/>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83" name="Oval 15"/>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184" name="Oval 16"/>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185" name="AutoShape 17"/>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186" name="AutoShape 18"/>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187" name="Group 19"/>
            <p:cNvGrpSpPr>
              <a:grpSpLocks noChangeAspect="1"/>
            </p:cNvGrpSpPr>
            <p:nvPr/>
          </p:nvGrpSpPr>
          <p:grpSpPr bwMode="auto">
            <a:xfrm>
              <a:off x="1657" y="2291"/>
              <a:ext cx="236" cy="143"/>
              <a:chOff x="3601" y="2530"/>
              <a:chExt cx="471" cy="286"/>
            </a:xfrm>
          </p:grpSpPr>
          <p:sp>
            <p:nvSpPr>
              <p:cNvPr id="135188" name="Oval 20"/>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89" name="Oval 21"/>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90" name="Oval 22"/>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91" name="Oval 23"/>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92" name="Oval 24"/>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93" name="Oval 25"/>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94" name="Oval 26"/>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195" name="Oval 27"/>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196" name="AutoShape 28"/>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197" name="AutoShape 29"/>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198" name="Group 30"/>
            <p:cNvGrpSpPr>
              <a:grpSpLocks noChangeAspect="1"/>
            </p:cNvGrpSpPr>
            <p:nvPr/>
          </p:nvGrpSpPr>
          <p:grpSpPr bwMode="auto">
            <a:xfrm>
              <a:off x="3015" y="2487"/>
              <a:ext cx="236" cy="143"/>
              <a:chOff x="3601" y="2530"/>
              <a:chExt cx="471" cy="286"/>
            </a:xfrm>
          </p:grpSpPr>
          <p:sp>
            <p:nvSpPr>
              <p:cNvPr id="135199" name="Oval 31"/>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00" name="Oval 32"/>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01" name="Oval 33"/>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02" name="Oval 34"/>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03" name="Oval 35"/>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04" name="Oval 36"/>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05" name="Oval 37"/>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06" name="Oval 38"/>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07" name="AutoShape 39"/>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08" name="AutoShape 40"/>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09" name="Group 41"/>
            <p:cNvGrpSpPr>
              <a:grpSpLocks noChangeAspect="1"/>
            </p:cNvGrpSpPr>
            <p:nvPr/>
          </p:nvGrpSpPr>
          <p:grpSpPr bwMode="auto">
            <a:xfrm>
              <a:off x="2398" y="2273"/>
              <a:ext cx="236" cy="143"/>
              <a:chOff x="3601" y="2530"/>
              <a:chExt cx="471" cy="286"/>
            </a:xfrm>
          </p:grpSpPr>
          <p:sp>
            <p:nvSpPr>
              <p:cNvPr id="135210" name="Oval 42"/>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11" name="Oval 43"/>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12" name="Oval 44"/>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13" name="Oval 45"/>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14" name="Oval 46"/>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15" name="Oval 47"/>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16" name="Oval 48"/>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17" name="Oval 49"/>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18" name="AutoShape 50"/>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19" name="AutoShape 51"/>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20" name="Group 52"/>
            <p:cNvGrpSpPr>
              <a:grpSpLocks noChangeAspect="1"/>
            </p:cNvGrpSpPr>
            <p:nvPr/>
          </p:nvGrpSpPr>
          <p:grpSpPr bwMode="auto">
            <a:xfrm>
              <a:off x="1955" y="2328"/>
              <a:ext cx="236" cy="143"/>
              <a:chOff x="3601" y="2530"/>
              <a:chExt cx="471" cy="286"/>
            </a:xfrm>
          </p:grpSpPr>
          <p:sp>
            <p:nvSpPr>
              <p:cNvPr id="135221" name="Oval 53"/>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22" name="Oval 54"/>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23" name="Oval 55"/>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24" name="Oval 56"/>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25" name="Oval 57"/>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26" name="Oval 58"/>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27" name="Oval 59"/>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28" name="Oval 60"/>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29" name="AutoShape 61"/>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30" name="AutoShape 62"/>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31" name="Group 63"/>
            <p:cNvGrpSpPr>
              <a:grpSpLocks noChangeAspect="1"/>
            </p:cNvGrpSpPr>
            <p:nvPr/>
          </p:nvGrpSpPr>
          <p:grpSpPr bwMode="auto">
            <a:xfrm>
              <a:off x="2187" y="2275"/>
              <a:ext cx="236" cy="143"/>
              <a:chOff x="3601" y="2530"/>
              <a:chExt cx="471" cy="286"/>
            </a:xfrm>
          </p:grpSpPr>
          <p:sp>
            <p:nvSpPr>
              <p:cNvPr id="135232" name="Oval 64"/>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33" name="Oval 65"/>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34" name="Oval 66"/>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35" name="Oval 67"/>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36" name="Oval 68"/>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37" name="Oval 69"/>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38" name="Oval 70"/>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39" name="Oval 71"/>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40" name="AutoShape 72"/>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41" name="AutoShape 73"/>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42" name="Group 74"/>
            <p:cNvGrpSpPr>
              <a:grpSpLocks noChangeAspect="1"/>
            </p:cNvGrpSpPr>
            <p:nvPr/>
          </p:nvGrpSpPr>
          <p:grpSpPr bwMode="auto">
            <a:xfrm>
              <a:off x="1556" y="2297"/>
              <a:ext cx="236" cy="143"/>
              <a:chOff x="3601" y="2530"/>
              <a:chExt cx="471" cy="286"/>
            </a:xfrm>
          </p:grpSpPr>
          <p:sp>
            <p:nvSpPr>
              <p:cNvPr id="135243" name="Oval 75"/>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44" name="Oval 76"/>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45" name="Oval 77"/>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46" name="Oval 78"/>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47" name="Oval 79"/>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48" name="Oval 80"/>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49" name="Oval 81"/>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50" name="Oval 82"/>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51" name="AutoShape 83"/>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52" name="AutoShape 84"/>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53" name="Group 85"/>
            <p:cNvGrpSpPr>
              <a:grpSpLocks noChangeAspect="1"/>
            </p:cNvGrpSpPr>
            <p:nvPr/>
          </p:nvGrpSpPr>
          <p:grpSpPr bwMode="auto">
            <a:xfrm>
              <a:off x="1753" y="2387"/>
              <a:ext cx="236" cy="143"/>
              <a:chOff x="3601" y="2530"/>
              <a:chExt cx="471" cy="286"/>
            </a:xfrm>
          </p:grpSpPr>
          <p:sp>
            <p:nvSpPr>
              <p:cNvPr id="135254" name="Oval 86"/>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55" name="Oval 87"/>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56" name="Oval 88"/>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57" name="Oval 89"/>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58" name="Oval 90"/>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59" name="Oval 91"/>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60" name="Oval 92"/>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61" name="Oval 93"/>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62" name="AutoShape 94"/>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63" name="AutoShape 95"/>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64" name="Group 96"/>
            <p:cNvGrpSpPr>
              <a:grpSpLocks noChangeAspect="1"/>
            </p:cNvGrpSpPr>
            <p:nvPr/>
          </p:nvGrpSpPr>
          <p:grpSpPr bwMode="auto">
            <a:xfrm>
              <a:off x="2631" y="2352"/>
              <a:ext cx="236" cy="143"/>
              <a:chOff x="3601" y="2530"/>
              <a:chExt cx="471" cy="286"/>
            </a:xfrm>
          </p:grpSpPr>
          <p:sp>
            <p:nvSpPr>
              <p:cNvPr id="135265" name="Oval 97"/>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66" name="Oval 98"/>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67" name="Oval 99"/>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68" name="Oval 100"/>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69" name="Oval 101"/>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70" name="Oval 102"/>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71" name="Oval 103"/>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72" name="Oval 104"/>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73" name="AutoShape 105"/>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74" name="AutoShape 106"/>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75" name="Group 107"/>
            <p:cNvGrpSpPr>
              <a:grpSpLocks noChangeAspect="1"/>
            </p:cNvGrpSpPr>
            <p:nvPr/>
          </p:nvGrpSpPr>
          <p:grpSpPr bwMode="auto">
            <a:xfrm>
              <a:off x="2743" y="2487"/>
              <a:ext cx="236" cy="143"/>
              <a:chOff x="3601" y="2530"/>
              <a:chExt cx="471" cy="286"/>
            </a:xfrm>
          </p:grpSpPr>
          <p:sp>
            <p:nvSpPr>
              <p:cNvPr id="135276" name="Oval 108"/>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77" name="Oval 109"/>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78" name="Oval 110"/>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79" name="Oval 111"/>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80" name="Oval 112"/>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81" name="Oval 113"/>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82" name="Oval 114"/>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83" name="Oval 115"/>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84" name="AutoShape 116"/>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85" name="AutoShape 117"/>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86" name="Group 118"/>
            <p:cNvGrpSpPr>
              <a:grpSpLocks noChangeAspect="1"/>
            </p:cNvGrpSpPr>
            <p:nvPr/>
          </p:nvGrpSpPr>
          <p:grpSpPr bwMode="auto">
            <a:xfrm>
              <a:off x="2051" y="2424"/>
              <a:ext cx="236" cy="143"/>
              <a:chOff x="3601" y="2530"/>
              <a:chExt cx="471" cy="286"/>
            </a:xfrm>
          </p:grpSpPr>
          <p:sp>
            <p:nvSpPr>
              <p:cNvPr id="135287" name="Oval 119"/>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88" name="Oval 120"/>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89" name="Oval 121"/>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90" name="Oval 122"/>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91" name="Oval 123"/>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92" name="Oval 124"/>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93" name="Oval 125"/>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94" name="Oval 126"/>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95" name="AutoShape 127"/>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96" name="AutoShape 128"/>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97" name="Group 129"/>
            <p:cNvGrpSpPr>
              <a:grpSpLocks noChangeAspect="1"/>
            </p:cNvGrpSpPr>
            <p:nvPr/>
          </p:nvGrpSpPr>
          <p:grpSpPr bwMode="auto">
            <a:xfrm>
              <a:off x="2283" y="2371"/>
              <a:ext cx="236" cy="143"/>
              <a:chOff x="3601" y="2530"/>
              <a:chExt cx="471" cy="286"/>
            </a:xfrm>
          </p:grpSpPr>
          <p:sp>
            <p:nvSpPr>
              <p:cNvPr id="135298" name="Oval 130"/>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99" name="Oval 131"/>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00" name="Oval 132"/>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01" name="Oval 133"/>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02" name="Oval 134"/>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03" name="Oval 135"/>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04" name="Oval 136"/>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05" name="Oval 137"/>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06" name="AutoShape 138"/>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07" name="AutoShape 139"/>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08" name="Group 140"/>
            <p:cNvGrpSpPr>
              <a:grpSpLocks noChangeAspect="1"/>
            </p:cNvGrpSpPr>
            <p:nvPr/>
          </p:nvGrpSpPr>
          <p:grpSpPr bwMode="auto">
            <a:xfrm>
              <a:off x="1652" y="2393"/>
              <a:ext cx="236" cy="143"/>
              <a:chOff x="3601" y="2530"/>
              <a:chExt cx="471" cy="286"/>
            </a:xfrm>
          </p:grpSpPr>
          <p:sp>
            <p:nvSpPr>
              <p:cNvPr id="135309" name="Oval 141"/>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10" name="Oval 142"/>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11" name="Oval 143"/>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12" name="Oval 144"/>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13" name="Oval 145"/>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14" name="Oval 146"/>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15" name="Oval 147"/>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16" name="Oval 148"/>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17" name="AutoShape 149"/>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18" name="AutoShape 150"/>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19" name="Group 151"/>
            <p:cNvGrpSpPr>
              <a:grpSpLocks noChangeAspect="1"/>
            </p:cNvGrpSpPr>
            <p:nvPr/>
          </p:nvGrpSpPr>
          <p:grpSpPr bwMode="auto">
            <a:xfrm>
              <a:off x="1849" y="2483"/>
              <a:ext cx="236" cy="143"/>
              <a:chOff x="3601" y="2530"/>
              <a:chExt cx="471" cy="286"/>
            </a:xfrm>
          </p:grpSpPr>
          <p:sp>
            <p:nvSpPr>
              <p:cNvPr id="135320" name="Oval 152"/>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21" name="Oval 153"/>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22" name="Oval 154"/>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23" name="Oval 155"/>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24" name="Oval 156"/>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25" name="Oval 157"/>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26" name="Oval 158"/>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27" name="Oval 159"/>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28" name="AutoShape 160"/>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29" name="AutoShape 161"/>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30" name="Group 162"/>
            <p:cNvGrpSpPr>
              <a:grpSpLocks noChangeAspect="1"/>
            </p:cNvGrpSpPr>
            <p:nvPr/>
          </p:nvGrpSpPr>
          <p:grpSpPr bwMode="auto">
            <a:xfrm>
              <a:off x="2561" y="2487"/>
              <a:ext cx="236" cy="143"/>
              <a:chOff x="3601" y="2530"/>
              <a:chExt cx="471" cy="286"/>
            </a:xfrm>
          </p:grpSpPr>
          <p:sp>
            <p:nvSpPr>
              <p:cNvPr id="135331" name="Oval 163"/>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32" name="Oval 164"/>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33" name="Oval 165"/>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34" name="Oval 166"/>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35" name="Oval 167"/>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36" name="Oval 168"/>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37" name="Oval 169"/>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38" name="Oval 170"/>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39" name="AutoShape 171"/>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40" name="AutoShape 172"/>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41" name="Group 173"/>
            <p:cNvGrpSpPr>
              <a:grpSpLocks noChangeAspect="1"/>
            </p:cNvGrpSpPr>
            <p:nvPr/>
          </p:nvGrpSpPr>
          <p:grpSpPr bwMode="auto">
            <a:xfrm>
              <a:off x="1849" y="2430"/>
              <a:ext cx="236" cy="143"/>
              <a:chOff x="3601" y="2530"/>
              <a:chExt cx="471" cy="286"/>
            </a:xfrm>
          </p:grpSpPr>
          <p:sp>
            <p:nvSpPr>
              <p:cNvPr id="135342" name="Oval 174"/>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43" name="Oval 175"/>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44" name="Oval 176"/>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45" name="Oval 177"/>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46" name="Oval 178"/>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47" name="Oval 179"/>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48" name="Oval 180"/>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49" name="Oval 181"/>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50" name="AutoShape 182"/>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51" name="AutoShape 183"/>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52" name="Group 184"/>
            <p:cNvGrpSpPr>
              <a:grpSpLocks noChangeAspect="1"/>
            </p:cNvGrpSpPr>
            <p:nvPr/>
          </p:nvGrpSpPr>
          <p:grpSpPr bwMode="auto">
            <a:xfrm>
              <a:off x="944" y="2443"/>
              <a:ext cx="236" cy="143"/>
              <a:chOff x="3601" y="2530"/>
              <a:chExt cx="471" cy="286"/>
            </a:xfrm>
          </p:grpSpPr>
          <p:sp>
            <p:nvSpPr>
              <p:cNvPr id="135353" name="Oval 185"/>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54" name="Oval 186"/>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55" name="Oval 187"/>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56" name="Oval 188"/>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57" name="Oval 189"/>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58" name="Oval 190"/>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59" name="Oval 191"/>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60" name="Oval 192"/>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61" name="AutoShape 193"/>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62" name="AutoShape 194"/>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63" name="Group 195"/>
            <p:cNvGrpSpPr>
              <a:grpSpLocks noChangeAspect="1"/>
            </p:cNvGrpSpPr>
            <p:nvPr/>
          </p:nvGrpSpPr>
          <p:grpSpPr bwMode="auto">
            <a:xfrm>
              <a:off x="2379" y="2467"/>
              <a:ext cx="236" cy="143"/>
              <a:chOff x="3601" y="2530"/>
              <a:chExt cx="471" cy="286"/>
            </a:xfrm>
          </p:grpSpPr>
          <p:sp>
            <p:nvSpPr>
              <p:cNvPr id="135364" name="Oval 196"/>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65" name="Oval 197"/>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66" name="Oval 198"/>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67" name="Oval 199"/>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68" name="Oval 200"/>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69" name="Oval 201"/>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70" name="Oval 202"/>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71" name="Oval 203"/>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72" name="AutoShape 204"/>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73" name="AutoShape 205"/>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74" name="Group 206"/>
            <p:cNvGrpSpPr>
              <a:grpSpLocks noChangeAspect="1"/>
            </p:cNvGrpSpPr>
            <p:nvPr/>
          </p:nvGrpSpPr>
          <p:grpSpPr bwMode="auto">
            <a:xfrm>
              <a:off x="734" y="2398"/>
              <a:ext cx="236" cy="143"/>
              <a:chOff x="3601" y="2530"/>
              <a:chExt cx="471" cy="286"/>
            </a:xfrm>
          </p:grpSpPr>
          <p:sp>
            <p:nvSpPr>
              <p:cNvPr id="135375" name="Oval 207"/>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76" name="Oval 208"/>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77" name="Oval 209"/>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78" name="Oval 210"/>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79" name="Oval 211"/>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80" name="Oval 212"/>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81" name="Oval 213"/>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82" name="Oval 214"/>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83" name="AutoShape 215"/>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84" name="AutoShape 216"/>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85" name="Group 217"/>
            <p:cNvGrpSpPr>
              <a:grpSpLocks noChangeAspect="1"/>
            </p:cNvGrpSpPr>
            <p:nvPr/>
          </p:nvGrpSpPr>
          <p:grpSpPr bwMode="auto">
            <a:xfrm>
              <a:off x="926" y="2371"/>
              <a:ext cx="236" cy="143"/>
              <a:chOff x="3601" y="2530"/>
              <a:chExt cx="471" cy="286"/>
            </a:xfrm>
          </p:grpSpPr>
          <p:sp>
            <p:nvSpPr>
              <p:cNvPr id="135386" name="Oval 218"/>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87" name="Oval 219"/>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88" name="Oval 220"/>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89" name="Oval 221"/>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90" name="Oval 222"/>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91" name="Oval 223"/>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92" name="Oval 224"/>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93" name="Oval 225"/>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94" name="AutoShape 226"/>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95" name="AutoShape 227"/>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96" name="Group 228"/>
            <p:cNvGrpSpPr>
              <a:grpSpLocks noChangeAspect="1"/>
            </p:cNvGrpSpPr>
            <p:nvPr/>
          </p:nvGrpSpPr>
          <p:grpSpPr bwMode="auto">
            <a:xfrm>
              <a:off x="1158" y="2318"/>
              <a:ext cx="236" cy="143"/>
              <a:chOff x="3601" y="2530"/>
              <a:chExt cx="471" cy="286"/>
            </a:xfrm>
          </p:grpSpPr>
          <p:sp>
            <p:nvSpPr>
              <p:cNvPr id="135397" name="Oval 229"/>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98" name="Oval 230"/>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99" name="Oval 231"/>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00" name="Oval 232"/>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01" name="Oval 233"/>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02" name="Oval 234"/>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03" name="Oval 235"/>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04" name="Oval 236"/>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05" name="AutoShape 237"/>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406" name="AutoShape 238"/>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407" name="Group 239"/>
            <p:cNvGrpSpPr>
              <a:grpSpLocks noChangeAspect="1"/>
            </p:cNvGrpSpPr>
            <p:nvPr/>
          </p:nvGrpSpPr>
          <p:grpSpPr bwMode="auto">
            <a:xfrm>
              <a:off x="926" y="2318"/>
              <a:ext cx="236" cy="143"/>
              <a:chOff x="3601" y="2530"/>
              <a:chExt cx="471" cy="286"/>
            </a:xfrm>
          </p:grpSpPr>
          <p:sp>
            <p:nvSpPr>
              <p:cNvPr id="135408" name="Oval 240"/>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09" name="Oval 241"/>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10" name="Oval 242"/>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11" name="Oval 243"/>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12" name="Oval 244"/>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13" name="Oval 245"/>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14" name="Oval 246"/>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15" name="Oval 247"/>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16" name="AutoShape 248"/>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417" name="AutoShape 249"/>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418" name="Group 250"/>
            <p:cNvGrpSpPr>
              <a:grpSpLocks noChangeAspect="1"/>
            </p:cNvGrpSpPr>
            <p:nvPr/>
          </p:nvGrpSpPr>
          <p:grpSpPr bwMode="auto">
            <a:xfrm>
              <a:off x="1224" y="2408"/>
              <a:ext cx="236" cy="143"/>
              <a:chOff x="3601" y="2530"/>
              <a:chExt cx="471" cy="286"/>
            </a:xfrm>
          </p:grpSpPr>
          <p:sp>
            <p:nvSpPr>
              <p:cNvPr id="135419" name="Oval 251"/>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20" name="Oval 252"/>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21" name="Oval 253"/>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22" name="Oval 254"/>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23" name="Oval 255"/>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24" name="Oval 256"/>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25" name="Oval 257"/>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26" name="Oval 258"/>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27" name="AutoShape 259"/>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428" name="AutoShape 260"/>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429" name="Group 261"/>
            <p:cNvGrpSpPr>
              <a:grpSpLocks noChangeAspect="1"/>
            </p:cNvGrpSpPr>
            <p:nvPr/>
          </p:nvGrpSpPr>
          <p:grpSpPr bwMode="auto">
            <a:xfrm>
              <a:off x="1456" y="2355"/>
              <a:ext cx="236" cy="143"/>
              <a:chOff x="3601" y="2530"/>
              <a:chExt cx="471" cy="286"/>
            </a:xfrm>
          </p:grpSpPr>
          <p:sp>
            <p:nvSpPr>
              <p:cNvPr id="135430" name="Oval 262"/>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31" name="Oval 263"/>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32" name="Oval 264"/>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33" name="Oval 265"/>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34" name="Oval 266"/>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35" name="Oval 267"/>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36" name="Oval 268"/>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37" name="Oval 269"/>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38" name="AutoShape 270"/>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439" name="AutoShape 271"/>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sp>
          <p:nvSpPr>
            <p:cNvPr id="135440" name="Line 272"/>
            <p:cNvSpPr>
              <a:spLocks noChangeShapeType="1"/>
            </p:cNvSpPr>
            <p:nvPr/>
          </p:nvSpPr>
          <p:spPr bwMode="auto">
            <a:xfrm>
              <a:off x="833" y="1303"/>
              <a:ext cx="1080" cy="2324"/>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441" name="Line 273"/>
            <p:cNvSpPr>
              <a:spLocks noChangeShapeType="1"/>
            </p:cNvSpPr>
            <p:nvPr/>
          </p:nvSpPr>
          <p:spPr bwMode="auto">
            <a:xfrm flipV="1">
              <a:off x="1953" y="1360"/>
              <a:ext cx="1215" cy="987"/>
            </a:xfrm>
            <a:prstGeom prst="line">
              <a:avLst/>
            </a:prstGeom>
            <a:noFill/>
            <a:ln w="38100">
              <a:solidFill>
                <a:srgbClr val="FF66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442" name="Line 274"/>
            <p:cNvSpPr>
              <a:spLocks noChangeShapeType="1"/>
            </p:cNvSpPr>
            <p:nvPr/>
          </p:nvSpPr>
          <p:spPr bwMode="auto">
            <a:xfrm>
              <a:off x="900" y="1293"/>
              <a:ext cx="1038" cy="1056"/>
            </a:xfrm>
            <a:prstGeom prst="line">
              <a:avLst/>
            </a:prstGeom>
            <a:noFill/>
            <a:ln w="38100">
              <a:solidFill>
                <a:srgbClr val="FF66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443" name="Line 275"/>
            <p:cNvSpPr>
              <a:spLocks noChangeShapeType="1"/>
            </p:cNvSpPr>
            <p:nvPr/>
          </p:nvSpPr>
          <p:spPr bwMode="auto">
            <a:xfrm flipH="1">
              <a:off x="1890" y="1390"/>
              <a:ext cx="1278" cy="2246"/>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444" name="AutoShape 276"/>
            <p:cNvSpPr>
              <a:spLocks noChangeArrowheads="1"/>
            </p:cNvSpPr>
            <p:nvPr/>
          </p:nvSpPr>
          <p:spPr bwMode="auto">
            <a:xfrm>
              <a:off x="152" y="3533"/>
              <a:ext cx="1478" cy="216"/>
            </a:xfrm>
            <a:prstGeom prst="parallelogram">
              <a:avLst>
                <a:gd name="adj" fmla="val 171065"/>
              </a:avLst>
            </a:prstGeom>
            <a:solidFill>
              <a:srgbClr val="00FF00"/>
            </a:solidFill>
            <a:ln w="9525">
              <a:solidFill>
                <a:schemeClr val="tx1"/>
              </a:solidFill>
              <a:miter lim="800000"/>
              <a:headEnd/>
              <a:tailEnd/>
            </a:ln>
          </p:spPr>
          <p:txBody>
            <a:bodyPr wrap="none" anchor="ctr"/>
            <a:lstStyle/>
            <a:p>
              <a:endParaRPr lang="en-US"/>
            </a:p>
          </p:txBody>
        </p:sp>
        <p:sp>
          <p:nvSpPr>
            <p:cNvPr id="135445" name="Line 277"/>
            <p:cNvSpPr>
              <a:spLocks noChangeShapeType="1"/>
            </p:cNvSpPr>
            <p:nvPr/>
          </p:nvSpPr>
          <p:spPr bwMode="auto">
            <a:xfrm>
              <a:off x="811" y="1411"/>
              <a:ext cx="262" cy="2259"/>
            </a:xfrm>
            <a:prstGeom prst="line">
              <a:avLst/>
            </a:prstGeom>
            <a:noFill/>
            <a:ln w="38100">
              <a:solidFill>
                <a:srgbClr val="00FF00"/>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446" name="Line 278"/>
            <p:cNvSpPr>
              <a:spLocks noChangeShapeType="1"/>
            </p:cNvSpPr>
            <p:nvPr/>
          </p:nvSpPr>
          <p:spPr bwMode="auto">
            <a:xfrm flipH="1">
              <a:off x="1098" y="1376"/>
              <a:ext cx="2070" cy="2301"/>
            </a:xfrm>
            <a:prstGeom prst="line">
              <a:avLst/>
            </a:prstGeom>
            <a:noFill/>
            <a:ln w="38100">
              <a:solidFill>
                <a:srgbClr val="00FF00"/>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447" name="Line 279"/>
            <p:cNvSpPr>
              <a:spLocks noChangeShapeType="1"/>
            </p:cNvSpPr>
            <p:nvPr/>
          </p:nvSpPr>
          <p:spPr bwMode="auto">
            <a:xfrm flipV="1">
              <a:off x="1592" y="1385"/>
              <a:ext cx="1576" cy="1028"/>
            </a:xfrm>
            <a:prstGeom prst="line">
              <a:avLst/>
            </a:prstGeom>
            <a:noFill/>
            <a:ln w="38100">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448" name="Line 280"/>
            <p:cNvSpPr>
              <a:spLocks noChangeShapeType="1"/>
            </p:cNvSpPr>
            <p:nvPr/>
          </p:nvSpPr>
          <p:spPr bwMode="auto">
            <a:xfrm>
              <a:off x="842" y="1276"/>
              <a:ext cx="765" cy="1151"/>
            </a:xfrm>
            <a:prstGeom prst="line">
              <a:avLst/>
            </a:prstGeom>
            <a:noFill/>
            <a:ln w="38100">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449" name="Line 281"/>
            <p:cNvSpPr>
              <a:spLocks noChangeShapeType="1"/>
            </p:cNvSpPr>
            <p:nvPr/>
          </p:nvSpPr>
          <p:spPr bwMode="auto">
            <a:xfrm>
              <a:off x="860" y="1247"/>
              <a:ext cx="2308" cy="1305"/>
            </a:xfrm>
            <a:prstGeom prst="line">
              <a:avLst/>
            </a:prstGeom>
            <a:noFill/>
            <a:ln w="38100" cap="rnd">
              <a:solidFill>
                <a:srgbClr val="CCCCCC"/>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450" name="Line 282"/>
            <p:cNvSpPr>
              <a:spLocks noChangeShapeType="1"/>
            </p:cNvSpPr>
            <p:nvPr/>
          </p:nvSpPr>
          <p:spPr bwMode="auto">
            <a:xfrm flipV="1">
              <a:off x="2479" y="2547"/>
              <a:ext cx="706" cy="1030"/>
            </a:xfrm>
            <a:prstGeom prst="line">
              <a:avLst/>
            </a:prstGeom>
            <a:noFill/>
            <a:ln w="38100" cap="rnd">
              <a:solidFill>
                <a:srgbClr val="CCCCCC"/>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451" name="Line 283"/>
            <p:cNvSpPr>
              <a:spLocks noChangeShapeType="1"/>
            </p:cNvSpPr>
            <p:nvPr/>
          </p:nvSpPr>
          <p:spPr bwMode="auto">
            <a:xfrm flipH="1">
              <a:off x="2468" y="1408"/>
              <a:ext cx="700" cy="2145"/>
            </a:xfrm>
            <a:prstGeom prst="line">
              <a:avLst/>
            </a:prstGeom>
            <a:noFill/>
            <a:ln w="38100" cap="rnd">
              <a:solidFill>
                <a:srgbClr val="CCCCCC"/>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452" name="AutoShape 284"/>
            <p:cNvSpPr>
              <a:spLocks noChangeArrowheads="1"/>
            </p:cNvSpPr>
            <p:nvPr/>
          </p:nvSpPr>
          <p:spPr bwMode="auto">
            <a:xfrm>
              <a:off x="2308" y="3540"/>
              <a:ext cx="1478" cy="216"/>
            </a:xfrm>
            <a:prstGeom prst="parallelogram">
              <a:avLst>
                <a:gd name="adj" fmla="val 171065"/>
              </a:avLst>
            </a:prstGeom>
            <a:solidFill>
              <a:srgbClr val="00FF00"/>
            </a:solidFill>
            <a:ln w="9525">
              <a:solidFill>
                <a:schemeClr val="tx1"/>
              </a:solidFill>
              <a:miter lim="800000"/>
              <a:headEnd/>
              <a:tailEnd/>
            </a:ln>
          </p:spPr>
          <p:txBody>
            <a:bodyPr wrap="none" anchor="ctr"/>
            <a:lstStyle/>
            <a:p>
              <a:endParaRPr lang="en-US"/>
            </a:p>
          </p:txBody>
        </p:sp>
        <p:sp>
          <p:nvSpPr>
            <p:cNvPr id="135453" name="Text Box 285"/>
            <p:cNvSpPr txBox="1">
              <a:spLocks noChangeArrowheads="1"/>
            </p:cNvSpPr>
            <p:nvPr/>
          </p:nvSpPr>
          <p:spPr bwMode="auto">
            <a:xfrm>
              <a:off x="1580" y="3049"/>
              <a:ext cx="972" cy="404"/>
            </a:xfrm>
            <a:prstGeom prst="rect">
              <a:avLst/>
            </a:prstGeom>
            <a:solidFill>
              <a:srgbClr val="0000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2600">
                  <a:solidFill>
                    <a:srgbClr val="FFFF00"/>
                  </a:solidFill>
                </a:rPr>
                <a:t>Direct Transmission</a:t>
              </a:r>
            </a:p>
          </p:txBody>
        </p:sp>
        <p:sp>
          <p:nvSpPr>
            <p:cNvPr id="135454" name="Text Box 286"/>
            <p:cNvSpPr txBox="1">
              <a:spLocks noChangeArrowheads="1"/>
            </p:cNvSpPr>
            <p:nvPr/>
          </p:nvSpPr>
          <p:spPr bwMode="auto">
            <a:xfrm>
              <a:off x="2442" y="2935"/>
              <a:ext cx="1226" cy="218"/>
            </a:xfrm>
            <a:prstGeom prst="rect">
              <a:avLst/>
            </a:prstGeom>
            <a:solidFill>
              <a:srgbClr val="0000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600">
                  <a:solidFill>
                    <a:srgbClr val="CCCCCC"/>
                  </a:solidFill>
                </a:rPr>
                <a:t>Multiple Reflection</a:t>
              </a:r>
            </a:p>
          </p:txBody>
        </p:sp>
        <p:sp>
          <p:nvSpPr>
            <p:cNvPr id="135455" name="Text Box 287"/>
            <p:cNvSpPr txBox="1">
              <a:spLocks noChangeArrowheads="1"/>
            </p:cNvSpPr>
            <p:nvPr/>
          </p:nvSpPr>
          <p:spPr bwMode="auto">
            <a:xfrm>
              <a:off x="1213" y="1866"/>
              <a:ext cx="1526" cy="395"/>
            </a:xfrm>
            <a:prstGeom prst="rect">
              <a:avLst/>
            </a:prstGeom>
            <a:solidFill>
              <a:srgbClr val="0000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600" dirty="0">
                  <a:solidFill>
                    <a:srgbClr val="FF8000"/>
                  </a:solidFill>
                </a:rPr>
                <a:t>Gas + Aerosol scattering</a:t>
              </a:r>
            </a:p>
            <a:p>
              <a:pPr algn="ctr" eaLnBrk="1" hangingPunct="1"/>
              <a:r>
                <a:rPr lang="en-US" sz="2600" dirty="0">
                  <a:solidFill>
                    <a:srgbClr val="FFFF00"/>
                  </a:solidFill>
                </a:rPr>
                <a:t>(path radiance)</a:t>
              </a:r>
            </a:p>
          </p:txBody>
        </p:sp>
        <p:sp>
          <p:nvSpPr>
            <p:cNvPr id="135456" name="Text Box 288"/>
            <p:cNvSpPr txBox="1">
              <a:spLocks noChangeArrowheads="1"/>
            </p:cNvSpPr>
            <p:nvPr/>
          </p:nvSpPr>
          <p:spPr bwMode="auto">
            <a:xfrm>
              <a:off x="288" y="2990"/>
              <a:ext cx="1365" cy="395"/>
            </a:xfrm>
            <a:prstGeom prst="rect">
              <a:avLst/>
            </a:prstGeom>
            <a:solidFill>
              <a:srgbClr val="0000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600">
                  <a:solidFill>
                    <a:srgbClr val="00FF00"/>
                  </a:solidFill>
                </a:rPr>
                <a:t>Indirect Transmission</a:t>
              </a:r>
            </a:p>
            <a:p>
              <a:pPr eaLnBrk="1" hangingPunct="1"/>
              <a:r>
                <a:rPr lang="en-US" sz="2600">
                  <a:solidFill>
                    <a:srgbClr val="00FF00"/>
                  </a:solidFill>
                </a:rPr>
                <a:t>(adjacency effect)</a:t>
              </a:r>
            </a:p>
          </p:txBody>
        </p:sp>
      </p:grpSp>
      <p:sp>
        <p:nvSpPr>
          <p:cNvPr id="135457" name="Text Box 289"/>
          <p:cNvSpPr txBox="1">
            <a:spLocks noChangeArrowheads="1"/>
          </p:cNvSpPr>
          <p:nvPr/>
        </p:nvSpPr>
        <p:spPr bwMode="auto">
          <a:xfrm>
            <a:off x="8222828" y="1311770"/>
            <a:ext cx="4781973" cy="7933831"/>
          </a:xfrm>
          <a:prstGeom prst="rect">
            <a:avLst/>
          </a:prstGeom>
          <a:noFill/>
          <a:ln w="9525">
            <a:solidFill>
              <a:schemeClr val="bg1"/>
            </a:solidFill>
            <a:miter lim="800000"/>
            <a:headEnd/>
            <a:tailEnd/>
          </a:ln>
          <a:extLst>
            <a:ext uri="{909E8E84-426E-40dd-AFC4-6F175D3DCCD1}">
              <a14:hiddenFill xmlns:a14="http://schemas.microsoft.com/office/drawing/2010/main" xmlns="">
                <a:solidFill>
                  <a:schemeClr val="accent1"/>
                </a:solidFill>
              </a14:hiddenFill>
            </a:ext>
          </a:extLst>
        </p:spPr>
        <p:txBody>
          <a:bodyPr lIns="130046" tIns="65023" rIns="130046" bIns="65023">
            <a:spAutoFit/>
          </a:bodyPr>
          <a:lstStyle/>
          <a:p>
            <a:r>
              <a:rPr lang="en-US" sz="3400" dirty="0">
                <a:solidFill>
                  <a:schemeClr val="bg1"/>
                </a:solidFill>
                <a:latin typeface="Arial" charset="0"/>
                <a:cs typeface="ＭＳ Ｐゴシック" charset="0"/>
              </a:rPr>
              <a:t>Contributions from:</a:t>
            </a:r>
          </a:p>
          <a:p>
            <a:pPr>
              <a:buFontTx/>
              <a:buChar char="•"/>
            </a:pPr>
            <a:r>
              <a:rPr lang="en-US" sz="3400" dirty="0">
                <a:solidFill>
                  <a:schemeClr val="bg1"/>
                </a:solidFill>
                <a:latin typeface="Arial" charset="0"/>
                <a:cs typeface="ＭＳ Ｐゴシック" charset="0"/>
              </a:rPr>
              <a:t> Gas absorption (O</a:t>
            </a:r>
            <a:r>
              <a:rPr lang="en-US" sz="3400" baseline="-25000" dirty="0">
                <a:solidFill>
                  <a:schemeClr val="bg1"/>
                </a:solidFill>
                <a:latin typeface="Arial" charset="0"/>
                <a:cs typeface="ＭＳ Ｐゴシック" charset="0"/>
              </a:rPr>
              <a:t>3</a:t>
            </a:r>
            <a:r>
              <a:rPr lang="en-US" sz="3400" dirty="0">
                <a:solidFill>
                  <a:schemeClr val="bg1"/>
                </a:solidFill>
                <a:latin typeface="Arial" charset="0"/>
                <a:cs typeface="ＭＳ Ｐゴシック" charset="0"/>
              </a:rPr>
              <a:t>, CO</a:t>
            </a:r>
            <a:r>
              <a:rPr lang="en-US" sz="3400" baseline="-25000" dirty="0">
                <a:solidFill>
                  <a:schemeClr val="bg1"/>
                </a:solidFill>
                <a:latin typeface="Arial" charset="0"/>
                <a:cs typeface="ＭＳ Ｐゴシック" charset="0"/>
              </a:rPr>
              <a:t>2</a:t>
            </a:r>
            <a:r>
              <a:rPr lang="en-US" sz="3400" dirty="0">
                <a:solidFill>
                  <a:schemeClr val="bg1"/>
                </a:solidFill>
                <a:latin typeface="Arial" charset="0"/>
                <a:cs typeface="ＭＳ Ｐゴシック" charset="0"/>
              </a:rPr>
              <a:t>, </a:t>
            </a:r>
            <a:r>
              <a:rPr lang="en-US" sz="3400" dirty="0" err="1">
                <a:solidFill>
                  <a:schemeClr val="bg1"/>
                </a:solidFill>
                <a:latin typeface="Arial" charset="0"/>
                <a:cs typeface="ＭＳ Ｐゴシック" charset="0"/>
              </a:rPr>
              <a:t>etc</a:t>
            </a:r>
            <a:r>
              <a:rPr lang="en-US" sz="3400" dirty="0">
                <a:solidFill>
                  <a:schemeClr val="bg1"/>
                </a:solidFill>
                <a:latin typeface="Arial" charset="0"/>
                <a:cs typeface="ＭＳ Ｐゴシック" charset="0"/>
              </a:rPr>
              <a:t>)</a:t>
            </a:r>
          </a:p>
          <a:p>
            <a:pPr>
              <a:buFontTx/>
              <a:buChar char="•"/>
            </a:pPr>
            <a:r>
              <a:rPr lang="en-US" sz="3400" dirty="0">
                <a:solidFill>
                  <a:schemeClr val="bg1"/>
                </a:solidFill>
                <a:latin typeface="Arial" charset="0"/>
                <a:cs typeface="ＭＳ Ｐゴシック" charset="0"/>
              </a:rPr>
              <a:t> H</a:t>
            </a:r>
            <a:r>
              <a:rPr lang="en-US" sz="3400" baseline="-25000" dirty="0">
                <a:solidFill>
                  <a:schemeClr val="bg1"/>
                </a:solidFill>
                <a:latin typeface="Arial" charset="0"/>
                <a:cs typeface="ＭＳ Ｐゴシック" charset="0"/>
              </a:rPr>
              <a:t>2</a:t>
            </a:r>
            <a:r>
              <a:rPr lang="en-US" sz="3400" dirty="0">
                <a:solidFill>
                  <a:schemeClr val="bg1"/>
                </a:solidFill>
                <a:latin typeface="Arial" charset="0"/>
                <a:cs typeface="ＭＳ Ｐゴシック" charset="0"/>
              </a:rPr>
              <a:t>O absorption</a:t>
            </a:r>
          </a:p>
          <a:p>
            <a:pPr>
              <a:buFontTx/>
              <a:buChar char="•"/>
            </a:pPr>
            <a:r>
              <a:rPr lang="en-US" sz="3400" dirty="0">
                <a:solidFill>
                  <a:schemeClr val="bg1"/>
                </a:solidFill>
                <a:latin typeface="Arial" charset="0"/>
                <a:cs typeface="ＭＳ Ｐゴシック" charset="0"/>
              </a:rPr>
              <a:t> Rayleigh (molecular) scattering</a:t>
            </a:r>
          </a:p>
          <a:p>
            <a:pPr>
              <a:buFontTx/>
              <a:buChar char="•"/>
            </a:pPr>
            <a:r>
              <a:rPr lang="en-US" sz="3400" dirty="0">
                <a:solidFill>
                  <a:schemeClr val="bg1"/>
                </a:solidFill>
                <a:latin typeface="Arial" charset="0"/>
                <a:cs typeface="ＭＳ Ｐゴシック" charset="0"/>
              </a:rPr>
              <a:t> Aerosol scattering and absorption</a:t>
            </a:r>
          </a:p>
          <a:p>
            <a:pPr>
              <a:buFontTx/>
              <a:buChar char="•"/>
            </a:pPr>
            <a:r>
              <a:rPr lang="en-US" sz="3400" dirty="0">
                <a:solidFill>
                  <a:schemeClr val="bg1"/>
                </a:solidFill>
                <a:latin typeface="Arial" charset="0"/>
                <a:cs typeface="ＭＳ Ｐゴシック" charset="0"/>
              </a:rPr>
              <a:t> Surface reflection</a:t>
            </a:r>
          </a:p>
          <a:p>
            <a:pPr>
              <a:buFontTx/>
              <a:buChar char="•"/>
            </a:pPr>
            <a:r>
              <a:rPr lang="en-US" sz="3400" dirty="0">
                <a:solidFill>
                  <a:schemeClr val="bg1"/>
                </a:solidFill>
                <a:latin typeface="Arial" charset="0"/>
                <a:cs typeface="ＭＳ Ｐゴシック" charset="0"/>
              </a:rPr>
              <a:t> Atmosphere / Surface interaction</a:t>
            </a:r>
          </a:p>
          <a:p>
            <a:pPr>
              <a:buFontTx/>
              <a:buChar char="•"/>
            </a:pPr>
            <a:r>
              <a:rPr lang="en-US" sz="3400" dirty="0">
                <a:solidFill>
                  <a:schemeClr val="bg1"/>
                </a:solidFill>
                <a:latin typeface="Arial" charset="0"/>
                <a:cs typeface="ＭＳ Ｐゴシック" charset="0"/>
              </a:rPr>
              <a:t> Contamination from </a:t>
            </a:r>
            <a:r>
              <a:rPr lang="en-US" sz="3400">
                <a:solidFill>
                  <a:schemeClr val="bg1"/>
                </a:solidFill>
                <a:latin typeface="Arial" charset="0"/>
                <a:cs typeface="ＭＳ Ｐゴシック" charset="0"/>
              </a:rPr>
              <a:t>neighboring pixels </a:t>
            </a:r>
            <a:r>
              <a:rPr lang="en-US" sz="3400" dirty="0">
                <a:solidFill>
                  <a:schemeClr val="bg1"/>
                </a:solidFill>
                <a:latin typeface="Arial" charset="0"/>
                <a:cs typeface="ＭＳ Ｐゴシック" charset="0"/>
              </a:rPr>
              <a:t>(clouds, </a:t>
            </a:r>
            <a:r>
              <a:rPr lang="en-US" sz="3400" dirty="0" err="1">
                <a:solidFill>
                  <a:schemeClr val="bg1"/>
                </a:solidFill>
                <a:latin typeface="Arial" charset="0"/>
                <a:cs typeface="ＭＳ Ｐゴシック" charset="0"/>
              </a:rPr>
              <a:t>etc</a:t>
            </a:r>
            <a:r>
              <a:rPr lang="en-US" sz="3400" dirty="0">
                <a:solidFill>
                  <a:schemeClr val="bg1"/>
                </a:solidFill>
                <a:latin typeface="Arial" charset="0"/>
                <a:cs typeface="ＭＳ Ｐゴシック" charset="0"/>
              </a:rPr>
              <a:t>)</a:t>
            </a:r>
          </a:p>
          <a:p>
            <a:pPr>
              <a:buFontTx/>
              <a:buChar char="•"/>
            </a:pPr>
            <a:r>
              <a:rPr lang="en-US" sz="3400" dirty="0">
                <a:solidFill>
                  <a:schemeClr val="bg1"/>
                </a:solidFill>
                <a:latin typeface="Arial" charset="0"/>
                <a:cs typeface="ＭＳ Ｐゴシック" charset="0"/>
              </a:rPr>
              <a:t>  ??</a:t>
            </a:r>
          </a:p>
        </p:txBody>
      </p:sp>
    </p:spTree>
    <p:extLst>
      <p:ext uri="{BB962C8B-B14F-4D97-AF65-F5344CB8AC3E}">
        <p14:creationId xmlns:p14="http://schemas.microsoft.com/office/powerpoint/2010/main" val="986804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939236" y="476393"/>
            <a:ext cx="11577884" cy="790222"/>
          </a:xfrm>
        </p:spPr>
        <p:txBody>
          <a:bodyPr>
            <a:normAutofit fontScale="90000"/>
          </a:bodyPr>
          <a:lstStyle/>
          <a:p>
            <a:r>
              <a:rPr lang="en-US" sz="5100" dirty="0">
                <a:solidFill>
                  <a:schemeClr val="bg1"/>
                </a:solidFill>
              </a:rPr>
              <a:t>… And clouds (%@(*%@!) </a:t>
            </a:r>
            <a:endParaRPr lang="en-US" dirty="0">
              <a:solidFill>
                <a:schemeClr val="bg1"/>
              </a:solidFill>
            </a:endParaRPr>
          </a:p>
        </p:txBody>
      </p:sp>
      <p:grpSp>
        <p:nvGrpSpPr>
          <p:cNvPr id="135171" name="Group 3"/>
          <p:cNvGrpSpPr>
            <a:grpSpLocks/>
          </p:cNvGrpSpPr>
          <p:nvPr/>
        </p:nvGrpSpPr>
        <p:grpSpPr bwMode="auto">
          <a:xfrm>
            <a:off x="1" y="1923627"/>
            <a:ext cx="8204764" cy="7279076"/>
            <a:chOff x="152" y="720"/>
            <a:chExt cx="3634" cy="3224"/>
          </a:xfrm>
        </p:grpSpPr>
        <p:sp>
          <p:nvSpPr>
            <p:cNvPr id="135172" name="Text Box 4"/>
            <p:cNvSpPr txBox="1">
              <a:spLocks noChangeArrowheads="1"/>
            </p:cNvSpPr>
            <p:nvPr/>
          </p:nvSpPr>
          <p:spPr bwMode="auto">
            <a:xfrm>
              <a:off x="1491" y="3740"/>
              <a:ext cx="82" cy="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endParaRPr lang="en-US">
                <a:solidFill>
                  <a:schemeClr val="bg1"/>
                </a:solidFill>
              </a:endParaRPr>
            </a:p>
          </p:txBody>
        </p:sp>
        <p:sp>
          <p:nvSpPr>
            <p:cNvPr id="135173" name="AutoShape 5"/>
            <p:cNvSpPr>
              <a:spLocks noChangeArrowheads="1"/>
            </p:cNvSpPr>
            <p:nvPr/>
          </p:nvSpPr>
          <p:spPr bwMode="auto">
            <a:xfrm>
              <a:off x="288" y="721"/>
              <a:ext cx="959" cy="900"/>
            </a:xfrm>
            <a:prstGeom prst="sun">
              <a:avLst>
                <a:gd name="adj"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35174" name="Picture 6" descr="remote_terra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79" y="720"/>
              <a:ext cx="1024" cy="784"/>
            </a:xfrm>
            <a:prstGeom prst="rect">
              <a:avLst/>
            </a:prstGeom>
            <a:noFill/>
            <a:extLst>
              <a:ext uri="{909E8E84-426E-40dd-AFC4-6F175D3DCCD1}">
                <a14:hiddenFill xmlns:a14="http://schemas.microsoft.com/office/drawing/2010/main" xmlns="">
                  <a:solidFill>
                    <a:srgbClr val="FFFFFF"/>
                  </a:solidFill>
                </a14:hiddenFill>
              </a:ext>
            </a:extLst>
          </p:spPr>
        </p:pic>
        <p:sp>
          <p:nvSpPr>
            <p:cNvPr id="135175" name="AutoShape 7"/>
            <p:cNvSpPr>
              <a:spLocks noChangeArrowheads="1"/>
            </p:cNvSpPr>
            <p:nvPr/>
          </p:nvSpPr>
          <p:spPr bwMode="auto">
            <a:xfrm>
              <a:off x="1205" y="3537"/>
              <a:ext cx="1478" cy="216"/>
            </a:xfrm>
            <a:prstGeom prst="parallelogram">
              <a:avLst>
                <a:gd name="adj" fmla="val 171065"/>
              </a:avLst>
            </a:prstGeom>
            <a:solidFill>
              <a:srgbClr val="339966"/>
            </a:solidFill>
            <a:ln w="9525">
              <a:solidFill>
                <a:schemeClr val="tx1"/>
              </a:solidFill>
              <a:miter lim="800000"/>
              <a:headEnd/>
              <a:tailEnd/>
            </a:ln>
          </p:spPr>
          <p:txBody>
            <a:bodyPr wrap="none" anchor="ctr"/>
            <a:lstStyle/>
            <a:p>
              <a:endParaRPr lang="en-US"/>
            </a:p>
          </p:txBody>
        </p:sp>
        <p:grpSp>
          <p:nvGrpSpPr>
            <p:cNvPr id="135176" name="Group 8"/>
            <p:cNvGrpSpPr>
              <a:grpSpLocks noChangeAspect="1"/>
            </p:cNvGrpSpPr>
            <p:nvPr/>
          </p:nvGrpSpPr>
          <p:grpSpPr bwMode="auto">
            <a:xfrm>
              <a:off x="2817" y="2337"/>
              <a:ext cx="236" cy="143"/>
              <a:chOff x="3601" y="2530"/>
              <a:chExt cx="471" cy="286"/>
            </a:xfrm>
          </p:grpSpPr>
          <p:sp>
            <p:nvSpPr>
              <p:cNvPr id="135177" name="Oval 9"/>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78" name="Oval 10"/>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79" name="Oval 11"/>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80" name="Oval 12"/>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81" name="Oval 13"/>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82" name="Oval 14"/>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83" name="Oval 15"/>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184" name="Oval 16"/>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185" name="AutoShape 17"/>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186" name="AutoShape 18"/>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187" name="Group 19"/>
            <p:cNvGrpSpPr>
              <a:grpSpLocks noChangeAspect="1"/>
            </p:cNvGrpSpPr>
            <p:nvPr/>
          </p:nvGrpSpPr>
          <p:grpSpPr bwMode="auto">
            <a:xfrm>
              <a:off x="1657" y="2291"/>
              <a:ext cx="236" cy="143"/>
              <a:chOff x="3601" y="2530"/>
              <a:chExt cx="471" cy="286"/>
            </a:xfrm>
          </p:grpSpPr>
          <p:sp>
            <p:nvSpPr>
              <p:cNvPr id="135188" name="Oval 20"/>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89" name="Oval 21"/>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90" name="Oval 22"/>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91" name="Oval 23"/>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92" name="Oval 24"/>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93" name="Oval 25"/>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194" name="Oval 26"/>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195" name="Oval 27"/>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196" name="AutoShape 28"/>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197" name="AutoShape 29"/>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198" name="Group 30"/>
            <p:cNvGrpSpPr>
              <a:grpSpLocks noChangeAspect="1"/>
            </p:cNvGrpSpPr>
            <p:nvPr/>
          </p:nvGrpSpPr>
          <p:grpSpPr bwMode="auto">
            <a:xfrm>
              <a:off x="3015" y="2487"/>
              <a:ext cx="236" cy="143"/>
              <a:chOff x="3601" y="2530"/>
              <a:chExt cx="471" cy="286"/>
            </a:xfrm>
          </p:grpSpPr>
          <p:sp>
            <p:nvSpPr>
              <p:cNvPr id="135199" name="Oval 31"/>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00" name="Oval 32"/>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01" name="Oval 33"/>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02" name="Oval 34"/>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03" name="Oval 35"/>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04" name="Oval 36"/>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05" name="Oval 37"/>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06" name="Oval 38"/>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07" name="AutoShape 39"/>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08" name="AutoShape 40"/>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09" name="Group 41"/>
            <p:cNvGrpSpPr>
              <a:grpSpLocks noChangeAspect="1"/>
            </p:cNvGrpSpPr>
            <p:nvPr/>
          </p:nvGrpSpPr>
          <p:grpSpPr bwMode="auto">
            <a:xfrm>
              <a:off x="2398" y="2273"/>
              <a:ext cx="236" cy="143"/>
              <a:chOff x="3601" y="2530"/>
              <a:chExt cx="471" cy="286"/>
            </a:xfrm>
          </p:grpSpPr>
          <p:sp>
            <p:nvSpPr>
              <p:cNvPr id="135210" name="Oval 42"/>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11" name="Oval 43"/>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12" name="Oval 44"/>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13" name="Oval 45"/>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14" name="Oval 46"/>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15" name="Oval 47"/>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16" name="Oval 48"/>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17" name="Oval 49"/>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18" name="AutoShape 50"/>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19" name="AutoShape 51"/>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20" name="Group 52"/>
            <p:cNvGrpSpPr>
              <a:grpSpLocks noChangeAspect="1"/>
            </p:cNvGrpSpPr>
            <p:nvPr/>
          </p:nvGrpSpPr>
          <p:grpSpPr bwMode="auto">
            <a:xfrm>
              <a:off x="1955" y="2328"/>
              <a:ext cx="236" cy="143"/>
              <a:chOff x="3601" y="2530"/>
              <a:chExt cx="471" cy="286"/>
            </a:xfrm>
          </p:grpSpPr>
          <p:sp>
            <p:nvSpPr>
              <p:cNvPr id="135221" name="Oval 53"/>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22" name="Oval 54"/>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23" name="Oval 55"/>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24" name="Oval 56"/>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25" name="Oval 57"/>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26" name="Oval 58"/>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27" name="Oval 59"/>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28" name="Oval 60"/>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29" name="AutoShape 61"/>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30" name="AutoShape 62"/>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31" name="Group 63"/>
            <p:cNvGrpSpPr>
              <a:grpSpLocks noChangeAspect="1"/>
            </p:cNvGrpSpPr>
            <p:nvPr/>
          </p:nvGrpSpPr>
          <p:grpSpPr bwMode="auto">
            <a:xfrm>
              <a:off x="2187" y="2275"/>
              <a:ext cx="236" cy="143"/>
              <a:chOff x="3601" y="2530"/>
              <a:chExt cx="471" cy="286"/>
            </a:xfrm>
          </p:grpSpPr>
          <p:sp>
            <p:nvSpPr>
              <p:cNvPr id="135232" name="Oval 64"/>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33" name="Oval 65"/>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34" name="Oval 66"/>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35" name="Oval 67"/>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36" name="Oval 68"/>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37" name="Oval 69"/>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38" name="Oval 70"/>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39" name="Oval 71"/>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40" name="AutoShape 72"/>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41" name="AutoShape 73"/>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42" name="Group 74"/>
            <p:cNvGrpSpPr>
              <a:grpSpLocks noChangeAspect="1"/>
            </p:cNvGrpSpPr>
            <p:nvPr/>
          </p:nvGrpSpPr>
          <p:grpSpPr bwMode="auto">
            <a:xfrm>
              <a:off x="1556" y="2297"/>
              <a:ext cx="236" cy="143"/>
              <a:chOff x="3601" y="2530"/>
              <a:chExt cx="471" cy="286"/>
            </a:xfrm>
          </p:grpSpPr>
          <p:sp>
            <p:nvSpPr>
              <p:cNvPr id="135243" name="Oval 75"/>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44" name="Oval 76"/>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45" name="Oval 77"/>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46" name="Oval 78"/>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47" name="Oval 79"/>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48" name="Oval 80"/>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49" name="Oval 81"/>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50" name="Oval 82"/>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51" name="AutoShape 83"/>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52" name="AutoShape 84"/>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53" name="Group 85"/>
            <p:cNvGrpSpPr>
              <a:grpSpLocks noChangeAspect="1"/>
            </p:cNvGrpSpPr>
            <p:nvPr/>
          </p:nvGrpSpPr>
          <p:grpSpPr bwMode="auto">
            <a:xfrm>
              <a:off x="1753" y="2387"/>
              <a:ext cx="236" cy="143"/>
              <a:chOff x="3601" y="2530"/>
              <a:chExt cx="471" cy="286"/>
            </a:xfrm>
          </p:grpSpPr>
          <p:sp>
            <p:nvSpPr>
              <p:cNvPr id="135254" name="Oval 86"/>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55" name="Oval 87"/>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56" name="Oval 88"/>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57" name="Oval 89"/>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58" name="Oval 90"/>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59" name="Oval 91"/>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60" name="Oval 92"/>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61" name="Oval 93"/>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62" name="AutoShape 94"/>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63" name="AutoShape 95"/>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64" name="Group 96"/>
            <p:cNvGrpSpPr>
              <a:grpSpLocks noChangeAspect="1"/>
            </p:cNvGrpSpPr>
            <p:nvPr/>
          </p:nvGrpSpPr>
          <p:grpSpPr bwMode="auto">
            <a:xfrm>
              <a:off x="2631" y="2352"/>
              <a:ext cx="236" cy="143"/>
              <a:chOff x="3601" y="2530"/>
              <a:chExt cx="471" cy="286"/>
            </a:xfrm>
          </p:grpSpPr>
          <p:sp>
            <p:nvSpPr>
              <p:cNvPr id="135265" name="Oval 97"/>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66" name="Oval 98"/>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67" name="Oval 99"/>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68" name="Oval 100"/>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69" name="Oval 101"/>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70" name="Oval 102"/>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71" name="Oval 103"/>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72" name="Oval 104"/>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73" name="AutoShape 105"/>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74" name="AutoShape 106"/>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75" name="Group 107"/>
            <p:cNvGrpSpPr>
              <a:grpSpLocks noChangeAspect="1"/>
            </p:cNvGrpSpPr>
            <p:nvPr/>
          </p:nvGrpSpPr>
          <p:grpSpPr bwMode="auto">
            <a:xfrm>
              <a:off x="2743" y="2487"/>
              <a:ext cx="236" cy="143"/>
              <a:chOff x="3601" y="2530"/>
              <a:chExt cx="471" cy="286"/>
            </a:xfrm>
          </p:grpSpPr>
          <p:sp>
            <p:nvSpPr>
              <p:cNvPr id="135276" name="Oval 108"/>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77" name="Oval 109"/>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78" name="Oval 110"/>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79" name="Oval 111"/>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80" name="Oval 112"/>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81" name="Oval 113"/>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82" name="Oval 114"/>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83" name="Oval 115"/>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84" name="AutoShape 116"/>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85" name="AutoShape 117"/>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86" name="Group 118"/>
            <p:cNvGrpSpPr>
              <a:grpSpLocks noChangeAspect="1"/>
            </p:cNvGrpSpPr>
            <p:nvPr/>
          </p:nvGrpSpPr>
          <p:grpSpPr bwMode="auto">
            <a:xfrm>
              <a:off x="2051" y="2424"/>
              <a:ext cx="236" cy="143"/>
              <a:chOff x="3601" y="2530"/>
              <a:chExt cx="471" cy="286"/>
            </a:xfrm>
          </p:grpSpPr>
          <p:sp>
            <p:nvSpPr>
              <p:cNvPr id="135287" name="Oval 119"/>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88" name="Oval 120"/>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89" name="Oval 121"/>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90" name="Oval 122"/>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91" name="Oval 123"/>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92" name="Oval 124"/>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93" name="Oval 125"/>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94" name="Oval 126"/>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295" name="AutoShape 127"/>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296" name="AutoShape 128"/>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297" name="Group 129"/>
            <p:cNvGrpSpPr>
              <a:grpSpLocks noChangeAspect="1"/>
            </p:cNvGrpSpPr>
            <p:nvPr/>
          </p:nvGrpSpPr>
          <p:grpSpPr bwMode="auto">
            <a:xfrm>
              <a:off x="2283" y="2371"/>
              <a:ext cx="236" cy="143"/>
              <a:chOff x="3601" y="2530"/>
              <a:chExt cx="471" cy="286"/>
            </a:xfrm>
          </p:grpSpPr>
          <p:sp>
            <p:nvSpPr>
              <p:cNvPr id="135298" name="Oval 130"/>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299" name="Oval 131"/>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00" name="Oval 132"/>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01" name="Oval 133"/>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02" name="Oval 134"/>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03" name="Oval 135"/>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04" name="Oval 136"/>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05" name="Oval 137"/>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06" name="AutoShape 138"/>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07" name="AutoShape 139"/>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08" name="Group 140"/>
            <p:cNvGrpSpPr>
              <a:grpSpLocks noChangeAspect="1"/>
            </p:cNvGrpSpPr>
            <p:nvPr/>
          </p:nvGrpSpPr>
          <p:grpSpPr bwMode="auto">
            <a:xfrm>
              <a:off x="1652" y="2393"/>
              <a:ext cx="236" cy="143"/>
              <a:chOff x="3601" y="2530"/>
              <a:chExt cx="471" cy="286"/>
            </a:xfrm>
          </p:grpSpPr>
          <p:sp>
            <p:nvSpPr>
              <p:cNvPr id="135309" name="Oval 141"/>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10" name="Oval 142"/>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11" name="Oval 143"/>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12" name="Oval 144"/>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13" name="Oval 145"/>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14" name="Oval 146"/>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15" name="Oval 147"/>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16" name="Oval 148"/>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17" name="AutoShape 149"/>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18" name="AutoShape 150"/>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19" name="Group 151"/>
            <p:cNvGrpSpPr>
              <a:grpSpLocks noChangeAspect="1"/>
            </p:cNvGrpSpPr>
            <p:nvPr/>
          </p:nvGrpSpPr>
          <p:grpSpPr bwMode="auto">
            <a:xfrm>
              <a:off x="1849" y="2483"/>
              <a:ext cx="236" cy="143"/>
              <a:chOff x="3601" y="2530"/>
              <a:chExt cx="471" cy="286"/>
            </a:xfrm>
          </p:grpSpPr>
          <p:sp>
            <p:nvSpPr>
              <p:cNvPr id="135320" name="Oval 152"/>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21" name="Oval 153"/>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22" name="Oval 154"/>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23" name="Oval 155"/>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24" name="Oval 156"/>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25" name="Oval 157"/>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26" name="Oval 158"/>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27" name="Oval 159"/>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28" name="AutoShape 160"/>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29" name="AutoShape 161"/>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30" name="Group 162"/>
            <p:cNvGrpSpPr>
              <a:grpSpLocks noChangeAspect="1"/>
            </p:cNvGrpSpPr>
            <p:nvPr/>
          </p:nvGrpSpPr>
          <p:grpSpPr bwMode="auto">
            <a:xfrm>
              <a:off x="2561" y="2487"/>
              <a:ext cx="236" cy="143"/>
              <a:chOff x="3601" y="2530"/>
              <a:chExt cx="471" cy="286"/>
            </a:xfrm>
          </p:grpSpPr>
          <p:sp>
            <p:nvSpPr>
              <p:cNvPr id="135331" name="Oval 163"/>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32" name="Oval 164"/>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33" name="Oval 165"/>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34" name="Oval 166"/>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35" name="Oval 167"/>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36" name="Oval 168"/>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37" name="Oval 169"/>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38" name="Oval 170"/>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39" name="AutoShape 171"/>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40" name="AutoShape 172"/>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41" name="Group 173"/>
            <p:cNvGrpSpPr>
              <a:grpSpLocks noChangeAspect="1"/>
            </p:cNvGrpSpPr>
            <p:nvPr/>
          </p:nvGrpSpPr>
          <p:grpSpPr bwMode="auto">
            <a:xfrm>
              <a:off x="1849" y="2430"/>
              <a:ext cx="236" cy="143"/>
              <a:chOff x="3601" y="2530"/>
              <a:chExt cx="471" cy="286"/>
            </a:xfrm>
          </p:grpSpPr>
          <p:sp>
            <p:nvSpPr>
              <p:cNvPr id="135342" name="Oval 174"/>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43" name="Oval 175"/>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44" name="Oval 176"/>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45" name="Oval 177"/>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46" name="Oval 178"/>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47" name="Oval 179"/>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48" name="Oval 180"/>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49" name="Oval 181"/>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50" name="AutoShape 182"/>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51" name="AutoShape 183"/>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52" name="Group 184"/>
            <p:cNvGrpSpPr>
              <a:grpSpLocks noChangeAspect="1"/>
            </p:cNvGrpSpPr>
            <p:nvPr/>
          </p:nvGrpSpPr>
          <p:grpSpPr bwMode="auto">
            <a:xfrm>
              <a:off x="944" y="2443"/>
              <a:ext cx="236" cy="143"/>
              <a:chOff x="3601" y="2530"/>
              <a:chExt cx="471" cy="286"/>
            </a:xfrm>
          </p:grpSpPr>
          <p:sp>
            <p:nvSpPr>
              <p:cNvPr id="135353" name="Oval 185"/>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54" name="Oval 186"/>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55" name="Oval 187"/>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56" name="Oval 188"/>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57" name="Oval 189"/>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58" name="Oval 190"/>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59" name="Oval 191"/>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60" name="Oval 192"/>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61" name="AutoShape 193"/>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62" name="AutoShape 194"/>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63" name="Group 195"/>
            <p:cNvGrpSpPr>
              <a:grpSpLocks noChangeAspect="1"/>
            </p:cNvGrpSpPr>
            <p:nvPr/>
          </p:nvGrpSpPr>
          <p:grpSpPr bwMode="auto">
            <a:xfrm>
              <a:off x="2379" y="2467"/>
              <a:ext cx="236" cy="143"/>
              <a:chOff x="3601" y="2530"/>
              <a:chExt cx="471" cy="286"/>
            </a:xfrm>
          </p:grpSpPr>
          <p:sp>
            <p:nvSpPr>
              <p:cNvPr id="135364" name="Oval 196"/>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65" name="Oval 197"/>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66" name="Oval 198"/>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67" name="Oval 199"/>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68" name="Oval 200"/>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69" name="Oval 201"/>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70" name="Oval 202"/>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71" name="Oval 203"/>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72" name="AutoShape 204"/>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73" name="AutoShape 205"/>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74" name="Group 206"/>
            <p:cNvGrpSpPr>
              <a:grpSpLocks noChangeAspect="1"/>
            </p:cNvGrpSpPr>
            <p:nvPr/>
          </p:nvGrpSpPr>
          <p:grpSpPr bwMode="auto">
            <a:xfrm>
              <a:off x="734" y="2398"/>
              <a:ext cx="236" cy="143"/>
              <a:chOff x="3601" y="2530"/>
              <a:chExt cx="471" cy="286"/>
            </a:xfrm>
          </p:grpSpPr>
          <p:sp>
            <p:nvSpPr>
              <p:cNvPr id="135375" name="Oval 207"/>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76" name="Oval 208"/>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77" name="Oval 209"/>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78" name="Oval 210"/>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79" name="Oval 211"/>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80" name="Oval 212"/>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81" name="Oval 213"/>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82" name="Oval 214"/>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83" name="AutoShape 215"/>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84" name="AutoShape 216"/>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85" name="Group 217"/>
            <p:cNvGrpSpPr>
              <a:grpSpLocks noChangeAspect="1"/>
            </p:cNvGrpSpPr>
            <p:nvPr/>
          </p:nvGrpSpPr>
          <p:grpSpPr bwMode="auto">
            <a:xfrm>
              <a:off x="926" y="2371"/>
              <a:ext cx="236" cy="143"/>
              <a:chOff x="3601" y="2530"/>
              <a:chExt cx="471" cy="286"/>
            </a:xfrm>
          </p:grpSpPr>
          <p:sp>
            <p:nvSpPr>
              <p:cNvPr id="135386" name="Oval 218"/>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87" name="Oval 219"/>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88" name="Oval 220"/>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89" name="Oval 221"/>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90" name="Oval 222"/>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91" name="Oval 223"/>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92" name="Oval 224"/>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93" name="Oval 225"/>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394" name="AutoShape 226"/>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395" name="AutoShape 227"/>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396" name="Group 228"/>
            <p:cNvGrpSpPr>
              <a:grpSpLocks noChangeAspect="1"/>
            </p:cNvGrpSpPr>
            <p:nvPr/>
          </p:nvGrpSpPr>
          <p:grpSpPr bwMode="auto">
            <a:xfrm>
              <a:off x="1158" y="2318"/>
              <a:ext cx="236" cy="143"/>
              <a:chOff x="3601" y="2530"/>
              <a:chExt cx="471" cy="286"/>
            </a:xfrm>
          </p:grpSpPr>
          <p:sp>
            <p:nvSpPr>
              <p:cNvPr id="135397" name="Oval 229"/>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98" name="Oval 230"/>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399" name="Oval 231"/>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00" name="Oval 232"/>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01" name="Oval 233"/>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02" name="Oval 234"/>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03" name="Oval 235"/>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04" name="Oval 236"/>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05" name="AutoShape 237"/>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406" name="AutoShape 238"/>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407" name="Group 239"/>
            <p:cNvGrpSpPr>
              <a:grpSpLocks noChangeAspect="1"/>
            </p:cNvGrpSpPr>
            <p:nvPr/>
          </p:nvGrpSpPr>
          <p:grpSpPr bwMode="auto">
            <a:xfrm>
              <a:off x="926" y="2318"/>
              <a:ext cx="236" cy="143"/>
              <a:chOff x="3601" y="2530"/>
              <a:chExt cx="471" cy="286"/>
            </a:xfrm>
          </p:grpSpPr>
          <p:sp>
            <p:nvSpPr>
              <p:cNvPr id="135408" name="Oval 240"/>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09" name="Oval 241"/>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10" name="Oval 242"/>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11" name="Oval 243"/>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12" name="Oval 244"/>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13" name="Oval 245"/>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14" name="Oval 246"/>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15" name="Oval 247"/>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16" name="AutoShape 248"/>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417" name="AutoShape 249"/>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418" name="Group 250"/>
            <p:cNvGrpSpPr>
              <a:grpSpLocks noChangeAspect="1"/>
            </p:cNvGrpSpPr>
            <p:nvPr/>
          </p:nvGrpSpPr>
          <p:grpSpPr bwMode="auto">
            <a:xfrm>
              <a:off x="1224" y="2408"/>
              <a:ext cx="236" cy="143"/>
              <a:chOff x="3601" y="2530"/>
              <a:chExt cx="471" cy="286"/>
            </a:xfrm>
          </p:grpSpPr>
          <p:sp>
            <p:nvSpPr>
              <p:cNvPr id="135419" name="Oval 251"/>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20" name="Oval 252"/>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21" name="Oval 253"/>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22" name="Oval 254"/>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23" name="Oval 255"/>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24" name="Oval 256"/>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25" name="Oval 257"/>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26" name="Oval 258"/>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27" name="AutoShape 259"/>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428" name="AutoShape 260"/>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grpSp>
          <p:nvGrpSpPr>
            <p:cNvPr id="135429" name="Group 261"/>
            <p:cNvGrpSpPr>
              <a:grpSpLocks noChangeAspect="1"/>
            </p:cNvGrpSpPr>
            <p:nvPr/>
          </p:nvGrpSpPr>
          <p:grpSpPr bwMode="auto">
            <a:xfrm>
              <a:off x="1456" y="2355"/>
              <a:ext cx="236" cy="143"/>
              <a:chOff x="3601" y="2530"/>
              <a:chExt cx="471" cy="286"/>
            </a:xfrm>
          </p:grpSpPr>
          <p:sp>
            <p:nvSpPr>
              <p:cNvPr id="135430" name="Oval 262"/>
              <p:cNvSpPr>
                <a:spLocks noChangeAspect="1" noChangeArrowheads="1"/>
              </p:cNvSpPr>
              <p:nvPr/>
            </p:nvSpPr>
            <p:spPr bwMode="auto">
              <a:xfrm>
                <a:off x="3662" y="2625"/>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31" name="Oval 263"/>
              <p:cNvSpPr>
                <a:spLocks noChangeAspect="1" noChangeArrowheads="1"/>
              </p:cNvSpPr>
              <p:nvPr/>
            </p:nvSpPr>
            <p:spPr bwMode="auto">
              <a:xfrm>
                <a:off x="3752" y="2603"/>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32" name="Oval 264"/>
              <p:cNvSpPr>
                <a:spLocks noChangeAspect="1" noChangeArrowheads="1"/>
              </p:cNvSpPr>
              <p:nvPr/>
            </p:nvSpPr>
            <p:spPr bwMode="auto">
              <a:xfrm>
                <a:off x="3748" y="2699"/>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33" name="Oval 265"/>
              <p:cNvSpPr>
                <a:spLocks noChangeAspect="1" noChangeArrowheads="1"/>
              </p:cNvSpPr>
              <p:nvPr/>
            </p:nvSpPr>
            <p:spPr bwMode="auto">
              <a:xfrm>
                <a:off x="3819" y="2640"/>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34" name="Oval 266"/>
              <p:cNvSpPr>
                <a:spLocks noChangeAspect="1" noChangeArrowheads="1"/>
              </p:cNvSpPr>
              <p:nvPr/>
            </p:nvSpPr>
            <p:spPr bwMode="auto">
              <a:xfrm>
                <a:off x="3601" y="2701"/>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35" name="Oval 267"/>
              <p:cNvSpPr>
                <a:spLocks noChangeAspect="1" noChangeArrowheads="1"/>
              </p:cNvSpPr>
              <p:nvPr/>
            </p:nvSpPr>
            <p:spPr bwMode="auto">
              <a:xfrm>
                <a:off x="3846" y="2542"/>
                <a:ext cx="108" cy="105"/>
              </a:xfrm>
              <a:prstGeom prst="ellipse">
                <a:avLst/>
              </a:prstGeom>
              <a:solidFill>
                <a:schemeClr val="bg1"/>
              </a:solidFill>
              <a:ln w="9525">
                <a:solidFill>
                  <a:schemeClr val="tx1"/>
                </a:solidFill>
                <a:round/>
                <a:headEnd/>
                <a:tailEnd/>
              </a:ln>
            </p:spPr>
            <p:txBody>
              <a:bodyPr wrap="none" anchor="ctr"/>
              <a:lstStyle/>
              <a:p>
                <a:endParaRPr lang="en-US"/>
              </a:p>
            </p:txBody>
          </p:sp>
          <p:sp>
            <p:nvSpPr>
              <p:cNvPr id="135436" name="Oval 268"/>
              <p:cNvSpPr>
                <a:spLocks noChangeAspect="1" noChangeArrowheads="1"/>
              </p:cNvSpPr>
              <p:nvPr/>
            </p:nvSpPr>
            <p:spPr bwMode="auto">
              <a:xfrm>
                <a:off x="3942" y="2614"/>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37" name="Oval 269"/>
              <p:cNvSpPr>
                <a:spLocks noChangeAspect="1" noChangeArrowheads="1"/>
              </p:cNvSpPr>
              <p:nvPr/>
            </p:nvSpPr>
            <p:spPr bwMode="auto">
              <a:xfrm>
                <a:off x="3706" y="2687"/>
                <a:ext cx="125" cy="129"/>
              </a:xfrm>
              <a:prstGeom prst="ellipse">
                <a:avLst/>
              </a:prstGeom>
              <a:solidFill>
                <a:srgbClr val="FF9900"/>
              </a:solidFill>
              <a:ln w="9525">
                <a:solidFill>
                  <a:schemeClr val="tx1"/>
                </a:solidFill>
                <a:round/>
                <a:headEnd/>
                <a:tailEnd/>
              </a:ln>
            </p:spPr>
            <p:txBody>
              <a:bodyPr wrap="none" anchor="ctr"/>
              <a:lstStyle/>
              <a:p>
                <a:endParaRPr lang="en-US"/>
              </a:p>
            </p:txBody>
          </p:sp>
          <p:sp>
            <p:nvSpPr>
              <p:cNvPr id="135438" name="AutoShape 270"/>
              <p:cNvSpPr>
                <a:spLocks noChangeAspect="1" noChangeArrowheads="1"/>
              </p:cNvSpPr>
              <p:nvPr/>
            </p:nvSpPr>
            <p:spPr bwMode="auto">
              <a:xfrm>
                <a:off x="3922" y="2530"/>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135439" name="AutoShape 271"/>
              <p:cNvSpPr>
                <a:spLocks noChangeAspect="1" noChangeArrowheads="1"/>
              </p:cNvSpPr>
              <p:nvPr/>
            </p:nvSpPr>
            <p:spPr bwMode="auto">
              <a:xfrm>
                <a:off x="3716" y="2531"/>
                <a:ext cx="150" cy="132"/>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sp>
          <p:nvSpPr>
            <p:cNvPr id="135440" name="Line 272"/>
            <p:cNvSpPr>
              <a:spLocks noChangeShapeType="1"/>
            </p:cNvSpPr>
            <p:nvPr/>
          </p:nvSpPr>
          <p:spPr bwMode="auto">
            <a:xfrm>
              <a:off x="833" y="1303"/>
              <a:ext cx="1080" cy="2324"/>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441" name="Line 273"/>
            <p:cNvSpPr>
              <a:spLocks noChangeShapeType="1"/>
            </p:cNvSpPr>
            <p:nvPr/>
          </p:nvSpPr>
          <p:spPr bwMode="auto">
            <a:xfrm flipV="1">
              <a:off x="1953" y="1360"/>
              <a:ext cx="1215" cy="987"/>
            </a:xfrm>
            <a:prstGeom prst="line">
              <a:avLst/>
            </a:prstGeom>
            <a:noFill/>
            <a:ln w="38100">
              <a:solidFill>
                <a:srgbClr val="FF66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442" name="Line 274"/>
            <p:cNvSpPr>
              <a:spLocks noChangeShapeType="1"/>
            </p:cNvSpPr>
            <p:nvPr/>
          </p:nvSpPr>
          <p:spPr bwMode="auto">
            <a:xfrm>
              <a:off x="900" y="1293"/>
              <a:ext cx="1038" cy="1056"/>
            </a:xfrm>
            <a:prstGeom prst="line">
              <a:avLst/>
            </a:prstGeom>
            <a:noFill/>
            <a:ln w="38100">
              <a:solidFill>
                <a:srgbClr val="FF66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443" name="Line 275"/>
            <p:cNvSpPr>
              <a:spLocks noChangeShapeType="1"/>
            </p:cNvSpPr>
            <p:nvPr/>
          </p:nvSpPr>
          <p:spPr bwMode="auto">
            <a:xfrm flipH="1">
              <a:off x="1890" y="1390"/>
              <a:ext cx="1278" cy="2246"/>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444" name="AutoShape 276"/>
            <p:cNvSpPr>
              <a:spLocks noChangeArrowheads="1"/>
            </p:cNvSpPr>
            <p:nvPr/>
          </p:nvSpPr>
          <p:spPr bwMode="auto">
            <a:xfrm>
              <a:off x="152" y="3533"/>
              <a:ext cx="1478" cy="216"/>
            </a:xfrm>
            <a:prstGeom prst="parallelogram">
              <a:avLst>
                <a:gd name="adj" fmla="val 171065"/>
              </a:avLst>
            </a:prstGeom>
            <a:solidFill>
              <a:srgbClr val="00FF00"/>
            </a:solidFill>
            <a:ln w="9525">
              <a:solidFill>
                <a:schemeClr val="tx1"/>
              </a:solidFill>
              <a:miter lim="800000"/>
              <a:headEnd/>
              <a:tailEnd/>
            </a:ln>
          </p:spPr>
          <p:txBody>
            <a:bodyPr wrap="none" anchor="ctr"/>
            <a:lstStyle/>
            <a:p>
              <a:endParaRPr lang="en-US"/>
            </a:p>
          </p:txBody>
        </p:sp>
        <p:sp>
          <p:nvSpPr>
            <p:cNvPr id="135445" name="Line 277"/>
            <p:cNvSpPr>
              <a:spLocks noChangeShapeType="1"/>
            </p:cNvSpPr>
            <p:nvPr/>
          </p:nvSpPr>
          <p:spPr bwMode="auto">
            <a:xfrm>
              <a:off x="811" y="1411"/>
              <a:ext cx="262" cy="2259"/>
            </a:xfrm>
            <a:prstGeom prst="line">
              <a:avLst/>
            </a:prstGeom>
            <a:noFill/>
            <a:ln w="38100">
              <a:solidFill>
                <a:srgbClr val="00FF00"/>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446" name="Line 278"/>
            <p:cNvSpPr>
              <a:spLocks noChangeShapeType="1"/>
            </p:cNvSpPr>
            <p:nvPr/>
          </p:nvSpPr>
          <p:spPr bwMode="auto">
            <a:xfrm flipH="1">
              <a:off x="1098" y="1376"/>
              <a:ext cx="2070" cy="2301"/>
            </a:xfrm>
            <a:prstGeom prst="line">
              <a:avLst/>
            </a:prstGeom>
            <a:noFill/>
            <a:ln w="38100">
              <a:solidFill>
                <a:srgbClr val="00FF00"/>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447" name="Line 279"/>
            <p:cNvSpPr>
              <a:spLocks noChangeShapeType="1"/>
            </p:cNvSpPr>
            <p:nvPr/>
          </p:nvSpPr>
          <p:spPr bwMode="auto">
            <a:xfrm flipV="1">
              <a:off x="1592" y="1385"/>
              <a:ext cx="1576" cy="1028"/>
            </a:xfrm>
            <a:prstGeom prst="line">
              <a:avLst/>
            </a:prstGeom>
            <a:noFill/>
            <a:ln w="38100">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448" name="Line 280"/>
            <p:cNvSpPr>
              <a:spLocks noChangeShapeType="1"/>
            </p:cNvSpPr>
            <p:nvPr/>
          </p:nvSpPr>
          <p:spPr bwMode="auto">
            <a:xfrm>
              <a:off x="842" y="1276"/>
              <a:ext cx="765" cy="1151"/>
            </a:xfrm>
            <a:prstGeom prst="line">
              <a:avLst/>
            </a:prstGeom>
            <a:noFill/>
            <a:ln w="38100">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449" name="Line 281"/>
            <p:cNvSpPr>
              <a:spLocks noChangeShapeType="1"/>
            </p:cNvSpPr>
            <p:nvPr/>
          </p:nvSpPr>
          <p:spPr bwMode="auto">
            <a:xfrm>
              <a:off x="860" y="1247"/>
              <a:ext cx="2308" cy="1305"/>
            </a:xfrm>
            <a:prstGeom prst="line">
              <a:avLst/>
            </a:prstGeom>
            <a:noFill/>
            <a:ln w="38100" cap="rnd">
              <a:solidFill>
                <a:srgbClr val="CCCCCC"/>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450" name="Line 282"/>
            <p:cNvSpPr>
              <a:spLocks noChangeShapeType="1"/>
            </p:cNvSpPr>
            <p:nvPr/>
          </p:nvSpPr>
          <p:spPr bwMode="auto">
            <a:xfrm flipV="1">
              <a:off x="2479" y="2547"/>
              <a:ext cx="706" cy="1030"/>
            </a:xfrm>
            <a:prstGeom prst="line">
              <a:avLst/>
            </a:prstGeom>
            <a:noFill/>
            <a:ln w="38100" cap="rnd">
              <a:solidFill>
                <a:srgbClr val="CCCCCC"/>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451" name="Line 283"/>
            <p:cNvSpPr>
              <a:spLocks noChangeShapeType="1"/>
            </p:cNvSpPr>
            <p:nvPr/>
          </p:nvSpPr>
          <p:spPr bwMode="auto">
            <a:xfrm flipH="1">
              <a:off x="2468" y="1408"/>
              <a:ext cx="700" cy="2145"/>
            </a:xfrm>
            <a:prstGeom prst="line">
              <a:avLst/>
            </a:prstGeom>
            <a:noFill/>
            <a:ln w="38100" cap="rnd">
              <a:solidFill>
                <a:srgbClr val="CCCCCC"/>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452" name="AutoShape 284"/>
            <p:cNvSpPr>
              <a:spLocks noChangeArrowheads="1"/>
            </p:cNvSpPr>
            <p:nvPr/>
          </p:nvSpPr>
          <p:spPr bwMode="auto">
            <a:xfrm>
              <a:off x="2308" y="3540"/>
              <a:ext cx="1478" cy="216"/>
            </a:xfrm>
            <a:prstGeom prst="parallelogram">
              <a:avLst>
                <a:gd name="adj" fmla="val 171065"/>
              </a:avLst>
            </a:prstGeom>
            <a:solidFill>
              <a:srgbClr val="00FF00"/>
            </a:solidFill>
            <a:ln w="9525">
              <a:solidFill>
                <a:schemeClr val="tx1"/>
              </a:solidFill>
              <a:miter lim="800000"/>
              <a:headEnd/>
              <a:tailEnd/>
            </a:ln>
          </p:spPr>
          <p:txBody>
            <a:bodyPr wrap="none" anchor="ctr"/>
            <a:lstStyle/>
            <a:p>
              <a:endParaRPr lang="en-US"/>
            </a:p>
          </p:txBody>
        </p:sp>
        <p:sp>
          <p:nvSpPr>
            <p:cNvPr id="135453" name="Text Box 285"/>
            <p:cNvSpPr txBox="1">
              <a:spLocks noChangeArrowheads="1"/>
            </p:cNvSpPr>
            <p:nvPr/>
          </p:nvSpPr>
          <p:spPr bwMode="auto">
            <a:xfrm>
              <a:off x="1580" y="3049"/>
              <a:ext cx="972" cy="404"/>
            </a:xfrm>
            <a:prstGeom prst="rect">
              <a:avLst/>
            </a:prstGeom>
            <a:solidFill>
              <a:srgbClr val="0000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2600">
                  <a:solidFill>
                    <a:srgbClr val="FFFF00"/>
                  </a:solidFill>
                </a:rPr>
                <a:t>Direct Transmission</a:t>
              </a:r>
            </a:p>
          </p:txBody>
        </p:sp>
        <p:sp>
          <p:nvSpPr>
            <p:cNvPr id="135454" name="Text Box 286"/>
            <p:cNvSpPr txBox="1">
              <a:spLocks noChangeArrowheads="1"/>
            </p:cNvSpPr>
            <p:nvPr/>
          </p:nvSpPr>
          <p:spPr bwMode="auto">
            <a:xfrm>
              <a:off x="2442" y="2935"/>
              <a:ext cx="1226" cy="218"/>
            </a:xfrm>
            <a:prstGeom prst="rect">
              <a:avLst/>
            </a:prstGeom>
            <a:solidFill>
              <a:srgbClr val="0000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600">
                  <a:solidFill>
                    <a:srgbClr val="CCCCCC"/>
                  </a:solidFill>
                </a:rPr>
                <a:t>Multiple Reflection</a:t>
              </a:r>
            </a:p>
          </p:txBody>
        </p:sp>
        <p:sp>
          <p:nvSpPr>
            <p:cNvPr id="135455" name="Text Box 287"/>
            <p:cNvSpPr txBox="1">
              <a:spLocks noChangeArrowheads="1"/>
            </p:cNvSpPr>
            <p:nvPr/>
          </p:nvSpPr>
          <p:spPr bwMode="auto">
            <a:xfrm>
              <a:off x="1213" y="1866"/>
              <a:ext cx="1526" cy="395"/>
            </a:xfrm>
            <a:prstGeom prst="rect">
              <a:avLst/>
            </a:prstGeom>
            <a:solidFill>
              <a:srgbClr val="0000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600">
                  <a:solidFill>
                    <a:srgbClr val="FF8000"/>
                  </a:solidFill>
                </a:rPr>
                <a:t>Gas + Aerosol scattering</a:t>
              </a:r>
            </a:p>
            <a:p>
              <a:pPr algn="ctr" eaLnBrk="1" hangingPunct="1"/>
              <a:r>
                <a:rPr lang="en-US" sz="2600">
                  <a:solidFill>
                    <a:schemeClr val="bg1"/>
                  </a:solidFill>
                </a:rPr>
                <a:t>(</a:t>
              </a:r>
              <a:r>
                <a:rPr lang="en-US" sz="2600">
                  <a:solidFill>
                    <a:schemeClr val="accent1"/>
                  </a:solidFill>
                </a:rPr>
                <a:t>path radiance</a:t>
              </a:r>
              <a:r>
                <a:rPr lang="en-US" sz="2600">
                  <a:solidFill>
                    <a:schemeClr val="bg1"/>
                  </a:solidFill>
                </a:rPr>
                <a:t>)</a:t>
              </a:r>
            </a:p>
          </p:txBody>
        </p:sp>
        <p:sp>
          <p:nvSpPr>
            <p:cNvPr id="135456" name="Text Box 288"/>
            <p:cNvSpPr txBox="1">
              <a:spLocks noChangeArrowheads="1"/>
            </p:cNvSpPr>
            <p:nvPr/>
          </p:nvSpPr>
          <p:spPr bwMode="auto">
            <a:xfrm>
              <a:off x="288" y="2990"/>
              <a:ext cx="1365" cy="395"/>
            </a:xfrm>
            <a:prstGeom prst="rect">
              <a:avLst/>
            </a:prstGeom>
            <a:solidFill>
              <a:srgbClr val="0000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600">
                  <a:solidFill>
                    <a:srgbClr val="00FF00"/>
                  </a:solidFill>
                </a:rPr>
                <a:t>Indirect Transmission</a:t>
              </a:r>
            </a:p>
            <a:p>
              <a:pPr eaLnBrk="1" hangingPunct="1"/>
              <a:r>
                <a:rPr lang="en-US" sz="2600">
                  <a:solidFill>
                    <a:srgbClr val="00FF00"/>
                  </a:solidFill>
                </a:rPr>
                <a:t>(adjacency effect)</a:t>
              </a:r>
            </a:p>
          </p:txBody>
        </p:sp>
      </p:grpSp>
      <p:sp>
        <p:nvSpPr>
          <p:cNvPr id="135457" name="Text Box 289"/>
          <p:cNvSpPr txBox="1">
            <a:spLocks noChangeArrowheads="1"/>
          </p:cNvSpPr>
          <p:nvPr/>
        </p:nvSpPr>
        <p:spPr bwMode="auto">
          <a:xfrm>
            <a:off x="8089619" y="1850956"/>
            <a:ext cx="4781973" cy="1181862"/>
          </a:xfrm>
          <a:prstGeom prst="rect">
            <a:avLst/>
          </a:prstGeom>
          <a:noFill/>
          <a:ln w="9525">
            <a:solidFill>
              <a:schemeClr val="bg1"/>
            </a:solidFill>
            <a:miter lim="800000"/>
            <a:headEnd/>
            <a:tailEnd/>
          </a:ln>
          <a:extLst>
            <a:ext uri="{909E8E84-426E-40dd-AFC4-6F175D3DCCD1}">
              <a14:hiddenFill xmlns:a14="http://schemas.microsoft.com/office/drawing/2010/main" xmlns="">
                <a:solidFill>
                  <a:schemeClr val="accent1"/>
                </a:solidFill>
              </a14:hiddenFill>
            </a:ext>
          </a:extLst>
        </p:spPr>
        <p:txBody>
          <a:bodyPr lIns="130046" tIns="65023" rIns="130046" bIns="65023">
            <a:spAutoFit/>
          </a:bodyPr>
          <a:lstStyle/>
          <a:p>
            <a:r>
              <a:rPr lang="en-US" sz="3400" dirty="0">
                <a:solidFill>
                  <a:schemeClr val="bg1"/>
                </a:solidFill>
                <a:latin typeface="Arial" charset="0"/>
                <a:cs typeface="ＭＳ Ｐゴシック" charset="0"/>
              </a:rPr>
              <a:t>Developing a good “cloud mask” </a:t>
            </a:r>
          </a:p>
        </p:txBody>
      </p:sp>
      <p:sp>
        <p:nvSpPr>
          <p:cNvPr id="290" name="Cloud 289"/>
          <p:cNvSpPr/>
          <p:nvPr/>
        </p:nvSpPr>
        <p:spPr>
          <a:xfrm>
            <a:off x="6906184" y="4361124"/>
            <a:ext cx="2824932" cy="1170432"/>
          </a:xfrm>
          <a:prstGeom prst="cloud">
            <a:avLst/>
          </a:prstGeom>
          <a:ln/>
        </p:spPr>
        <p:style>
          <a:lnRef idx="1">
            <a:schemeClr val="accent1"/>
          </a:lnRef>
          <a:fillRef idx="3">
            <a:schemeClr val="accent1"/>
          </a:fillRef>
          <a:effectRef idx="2">
            <a:schemeClr val="accent1"/>
          </a:effectRef>
          <a:fontRef idx="minor">
            <a:schemeClr val="lt1"/>
          </a:fontRef>
        </p:style>
        <p:txBody>
          <a:bodyPr lIns="130046" tIns="65023" rIns="130046" bIns="65023"/>
          <a:lstStyle/>
          <a:p>
            <a:endParaRPr lang="en-US"/>
          </a:p>
        </p:txBody>
      </p:sp>
      <p:sp>
        <p:nvSpPr>
          <p:cNvPr id="291" name="Cloud 290"/>
          <p:cNvSpPr/>
          <p:nvPr/>
        </p:nvSpPr>
        <p:spPr>
          <a:xfrm>
            <a:off x="2789137" y="4498849"/>
            <a:ext cx="2824932" cy="1170432"/>
          </a:xfrm>
          <a:prstGeom prst="cloud">
            <a:avLst/>
          </a:prstGeom>
          <a:ln/>
        </p:spPr>
        <p:style>
          <a:lnRef idx="1">
            <a:schemeClr val="accent1"/>
          </a:lnRef>
          <a:fillRef idx="3">
            <a:schemeClr val="accent1"/>
          </a:fillRef>
          <a:effectRef idx="2">
            <a:schemeClr val="accent1"/>
          </a:effectRef>
          <a:fontRef idx="minor">
            <a:schemeClr val="lt1"/>
          </a:fontRef>
        </p:style>
        <p:txBody>
          <a:bodyPr lIns="130046" tIns="65023" rIns="130046" bIns="65023"/>
          <a:lstStyle/>
          <a:p>
            <a:endParaRPr lang="en-US"/>
          </a:p>
        </p:txBody>
      </p:sp>
    </p:spTree>
    <p:extLst>
      <p:ext uri="{BB962C8B-B14F-4D97-AF65-F5344CB8AC3E}">
        <p14:creationId xmlns:p14="http://schemas.microsoft.com/office/powerpoint/2010/main" val="3095399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39" y="390596"/>
            <a:ext cx="11704322" cy="973379"/>
          </a:xfrm>
        </p:spPr>
        <p:txBody>
          <a:bodyPr/>
          <a:lstStyle/>
          <a:p>
            <a:r>
              <a:rPr lang="en-US" dirty="0"/>
              <a:t>Aerosol algorithm overview</a:t>
            </a:r>
          </a:p>
        </p:txBody>
      </p:sp>
      <p:sp>
        <p:nvSpPr>
          <p:cNvPr id="30722" name="Rectangle 3"/>
          <p:cNvSpPr>
            <a:spLocks noGrp="1" noChangeArrowheads="1"/>
          </p:cNvSpPr>
          <p:nvPr>
            <p:ph idx="1"/>
          </p:nvPr>
        </p:nvSpPr>
        <p:spPr bwMode="auto">
          <a:xfrm>
            <a:off x="650239" y="1601690"/>
            <a:ext cx="11704322" cy="7247352"/>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normAutofit fontScale="62500" lnSpcReduction="20000"/>
          </a:bodyPr>
          <a:lstStyle/>
          <a:p>
            <a:pPr marL="0" indent="0">
              <a:buNone/>
            </a:pPr>
            <a:r>
              <a:rPr lang="en-US" sz="5100" dirty="0">
                <a:latin typeface="Myriad Pro" charset="0"/>
                <a:ea typeface="ＭＳ Ｐゴシック" charset="0"/>
                <a:cs typeface="ＭＳ Ｐゴシック" charset="0"/>
              </a:rPr>
              <a:t>Our aerosol remote sensing retrieval algorithm has multiple phases:</a:t>
            </a:r>
          </a:p>
          <a:p>
            <a:pPr marL="0" indent="0">
              <a:buNone/>
            </a:pPr>
            <a:endParaRPr lang="en-US" sz="5100" dirty="0">
              <a:latin typeface="Myriad Pro" charset="0"/>
              <a:ea typeface="ＭＳ Ｐゴシック" charset="0"/>
              <a:cs typeface="ＭＳ Ｐゴシック" charset="0"/>
            </a:endParaRPr>
          </a:p>
          <a:p>
            <a:pPr marL="0" indent="457200" algn="l">
              <a:buFontTx/>
              <a:buAutoNum type="arabicPeriod"/>
            </a:pPr>
            <a:r>
              <a:rPr lang="en-US" sz="5100" dirty="0">
                <a:latin typeface="Myriad Pro" charset="0"/>
                <a:ea typeface="ＭＳ Ｐゴシック" charset="0"/>
                <a:cs typeface="ＭＳ Ｐゴシック" charset="0"/>
              </a:rPr>
              <a:t>Organizing Level 1B radiance data into 10 km boxes for each 5 minute granule. </a:t>
            </a:r>
          </a:p>
          <a:p>
            <a:pPr marL="0" indent="457200" algn="l">
              <a:buFontTx/>
              <a:buAutoNum type="arabicPeriod"/>
            </a:pPr>
            <a:r>
              <a:rPr lang="en-US" sz="5100" dirty="0">
                <a:latin typeface="Myriad Pro" charset="0"/>
                <a:ea typeface="ＭＳ Ｐゴシック" charset="0"/>
                <a:cs typeface="ＭＳ Ｐゴシック" charset="0"/>
              </a:rPr>
              <a:t>Removing distortion (</a:t>
            </a:r>
            <a:r>
              <a:rPr lang="en-US" sz="5100" dirty="0">
                <a:solidFill>
                  <a:srgbClr val="FF0000"/>
                </a:solidFill>
                <a:latin typeface="Myriad Pro" charset="0"/>
                <a:ea typeface="ＭＳ Ｐゴシック" charset="0"/>
                <a:cs typeface="ＭＳ Ｐゴシック" charset="0"/>
              </a:rPr>
              <a:t>gas absorption, </a:t>
            </a:r>
            <a:r>
              <a:rPr lang="en-US" sz="5100" dirty="0">
                <a:latin typeface="Myriad Pro" charset="0"/>
                <a:ea typeface="ＭＳ Ｐゴシック" charset="0"/>
                <a:cs typeface="ＭＳ Ｐゴシック" charset="0"/>
              </a:rPr>
              <a:t>angular effects) from the satellite signal</a:t>
            </a:r>
          </a:p>
          <a:p>
            <a:pPr marL="0" indent="457200" algn="l">
              <a:buFontTx/>
              <a:buAutoNum type="arabicPeriod"/>
            </a:pPr>
            <a:r>
              <a:rPr lang="en-US" sz="5100" dirty="0">
                <a:latin typeface="Myriad Pro" charset="0"/>
                <a:ea typeface="ＭＳ Ｐゴシック" charset="0"/>
                <a:cs typeface="ＭＳ Ｐゴシック" charset="0"/>
              </a:rPr>
              <a:t> Deciding whether over </a:t>
            </a:r>
            <a:r>
              <a:rPr lang="en-US" sz="5100" dirty="0">
                <a:solidFill>
                  <a:srgbClr val="FF0000"/>
                </a:solidFill>
                <a:latin typeface="Myriad Pro" charset="0"/>
                <a:ea typeface="ＭＳ Ｐゴシック" charset="0"/>
                <a:cs typeface="ＭＳ Ｐゴシック" charset="0"/>
              </a:rPr>
              <a:t>“land” or “ocean”</a:t>
            </a:r>
          </a:p>
          <a:p>
            <a:pPr marL="0" indent="457200" algn="l">
              <a:buFontTx/>
              <a:buAutoNum type="arabicPeriod"/>
            </a:pPr>
            <a:r>
              <a:rPr lang="en-US" sz="5100" dirty="0">
                <a:latin typeface="Myriad Pro" charset="0"/>
                <a:ea typeface="ＭＳ Ｐゴシック" charset="0"/>
                <a:cs typeface="ＭＳ Ｐゴシック" charset="0"/>
              </a:rPr>
              <a:t> Separating signal (aerosol) from noise (clouds, surface </a:t>
            </a:r>
            <a:r>
              <a:rPr lang="en-US" sz="5100" dirty="0" err="1">
                <a:latin typeface="Myriad Pro" charset="0"/>
                <a:ea typeface="ＭＳ Ｐゴシック" charset="0"/>
                <a:cs typeface="ＭＳ Ｐゴシック" charset="0"/>
              </a:rPr>
              <a:t>inhomogeneities</a:t>
            </a:r>
            <a:r>
              <a:rPr lang="en-US" sz="5100" dirty="0">
                <a:latin typeface="Myriad Pro" charset="0"/>
                <a:ea typeface="ＭＳ Ｐゴシック" charset="0"/>
                <a:cs typeface="ＭＳ Ｐゴシック" charset="0"/>
              </a:rPr>
              <a:t>, instrument issues, </a:t>
            </a:r>
            <a:r>
              <a:rPr lang="en-US" sz="5100" dirty="0" err="1">
                <a:latin typeface="Myriad Pro" charset="0"/>
                <a:ea typeface="ＭＳ Ｐゴシック" charset="0"/>
                <a:cs typeface="ＭＳ Ｐゴシック" charset="0"/>
              </a:rPr>
              <a:t>etc</a:t>
            </a:r>
            <a:r>
              <a:rPr lang="en-US" sz="5100" dirty="0">
                <a:latin typeface="Myriad Pro" charset="0"/>
                <a:ea typeface="ＭＳ Ｐゴシック" charset="0"/>
                <a:cs typeface="ＭＳ Ｐゴシック" charset="0"/>
              </a:rPr>
              <a:t>), includes </a:t>
            </a:r>
            <a:r>
              <a:rPr lang="en-US" sz="5100" dirty="0">
                <a:solidFill>
                  <a:srgbClr val="FF0000"/>
                </a:solidFill>
                <a:latin typeface="Myriad Pro" charset="0"/>
                <a:ea typeface="ＭＳ Ｐゴシック" charset="0"/>
                <a:cs typeface="ＭＳ Ｐゴシック" charset="0"/>
              </a:rPr>
              <a:t>“cloud masking”</a:t>
            </a:r>
          </a:p>
          <a:p>
            <a:pPr marL="0" indent="457200" algn="l">
              <a:buFontTx/>
              <a:buAutoNum type="arabicPeriod"/>
            </a:pPr>
            <a:r>
              <a:rPr lang="en-US" sz="5100" dirty="0">
                <a:latin typeface="Myriad Pro" charset="0"/>
                <a:ea typeface="ＭＳ Ｐゴシック" charset="0"/>
                <a:cs typeface="ＭＳ Ｐゴシック" charset="0"/>
              </a:rPr>
              <a:t> Correctly interpreting the signal to AOD and aerosol size.  </a:t>
            </a:r>
            <a:r>
              <a:rPr lang="en-US" sz="5100" dirty="0">
                <a:solidFill>
                  <a:srgbClr val="FF0000"/>
                </a:solidFill>
                <a:latin typeface="Myriad Pro" charset="0"/>
                <a:ea typeface="ＭＳ Ｐゴシック" charset="0"/>
                <a:cs typeface="ＭＳ Ｐゴシック" charset="0"/>
              </a:rPr>
              <a:t>“the retrieval”</a:t>
            </a:r>
          </a:p>
          <a:p>
            <a:pPr marL="0" indent="457200" algn="l">
              <a:buFontTx/>
              <a:buAutoNum type="arabicPeriod"/>
            </a:pPr>
            <a:r>
              <a:rPr lang="en-US" sz="5100" dirty="0">
                <a:solidFill>
                  <a:srgbClr val="FF0000"/>
                </a:solidFill>
                <a:latin typeface="Myriad Pro" charset="0"/>
                <a:ea typeface="ＭＳ Ｐゴシック" charset="0"/>
                <a:cs typeface="ＭＳ Ｐゴシック" charset="0"/>
              </a:rPr>
              <a:t> </a:t>
            </a:r>
            <a:r>
              <a:rPr lang="en-US" sz="5100" dirty="0">
                <a:solidFill>
                  <a:srgbClr val="000000"/>
                </a:solidFill>
                <a:latin typeface="Myriad Pro" charset="0"/>
                <a:ea typeface="ＭＳ Ｐゴシック" charset="0"/>
                <a:cs typeface="ＭＳ Ｐゴシック" charset="0"/>
              </a:rPr>
              <a:t>Assigning quality assurance, reporting retrieved, derived, and diagnostic products. </a:t>
            </a:r>
            <a:r>
              <a:rPr lang="en-US" sz="5100" dirty="0">
                <a:solidFill>
                  <a:srgbClr val="FF0000"/>
                </a:solidFill>
                <a:latin typeface="Myriad Pro" charset="0"/>
                <a:ea typeface="ＭＳ Ｐゴシック" charset="0"/>
                <a:cs typeface="ＭＳ Ｐゴシック" charset="0"/>
              </a:rPr>
              <a:t>“the post-process” </a:t>
            </a:r>
          </a:p>
        </p:txBody>
      </p:sp>
    </p:spTree>
    <p:extLst>
      <p:ext uri="{BB962C8B-B14F-4D97-AF65-F5344CB8AC3E}">
        <p14:creationId xmlns:p14="http://schemas.microsoft.com/office/powerpoint/2010/main" val="2631093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25"/>
          <p:cNvSpPr>
            <a:spLocks noGrp="1"/>
          </p:cNvSpPr>
          <p:nvPr>
            <p:ph type="sldNum" sz="quarter" idx="2"/>
          </p:nvPr>
        </p:nvSpPr>
        <p:spPr>
          <a:xfrm>
            <a:off x="12008414" y="9198186"/>
            <a:ext cx="346146" cy="361246"/>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2</a:t>
            </a:fld>
            <a:endParaRPr sz="1600">
              <a:solidFill>
                <a:srgbClr val="9A9A9A"/>
              </a:solidFill>
              <a:uFill>
                <a:solidFill>
                  <a:srgbClr val="9A9A9A"/>
                </a:solidFill>
              </a:uFill>
            </a:endParaRPr>
          </a:p>
        </p:txBody>
      </p:sp>
      <p:pic>
        <p:nvPicPr>
          <p:cNvPr id="27" name="image3.tiff"/>
          <p:cNvPicPr/>
          <p:nvPr/>
        </p:nvPicPr>
        <p:blipFill rotWithShape="1">
          <a:blip r:embed="rId3" cstate="screen">
            <a:extLst>
              <a:ext uri="{28A0092B-C50C-407E-A947-70E740481C1C}">
                <a14:useLocalDpi xmlns:a14="http://schemas.microsoft.com/office/drawing/2010/main"/>
              </a:ext>
            </a:extLst>
          </a:blip>
          <a:srcRect b="57449"/>
          <a:stretch/>
        </p:blipFill>
        <p:spPr>
          <a:xfrm>
            <a:off x="2109907" y="2108988"/>
            <a:ext cx="9743334" cy="5389517"/>
          </a:xfrm>
          <a:prstGeom prst="rect">
            <a:avLst/>
          </a:prstGeom>
          <a:ln w="12700">
            <a:round/>
          </a:ln>
        </p:spPr>
      </p:pic>
      <p:sp>
        <p:nvSpPr>
          <p:cNvPr id="28" name="Shape 28"/>
          <p:cNvSpPr/>
          <p:nvPr/>
        </p:nvSpPr>
        <p:spPr>
          <a:xfrm>
            <a:off x="2481872" y="436388"/>
            <a:ext cx="8041056" cy="667174"/>
          </a:xfrm>
          <a:prstGeom prst="rect">
            <a:avLst/>
          </a:prstGeom>
          <a:ln w="12700">
            <a:round/>
          </a:ln>
          <a:extLst>
            <a:ext uri="{C572A759-6A51-4108-AA02-DFA0A04FC94B}">
              <ma14:wrappingTextBoxFlag xmlns:ma14="http://schemas.microsoft.com/office/mac/drawingml/2011/main" xmlns="" val="1"/>
            </a:ext>
          </a:extLst>
        </p:spPr>
        <p:txBody>
          <a:bodyPr lIns="54186" tIns="54186" rIns="54186" bIns="54186">
            <a:spAutoFit/>
          </a:bodyPr>
          <a:lstStyle>
            <a:lvl1pPr algn="ctr">
              <a:spcBef>
                <a:spcPts val="600"/>
              </a:spcBef>
              <a:defRPr sz="3600"/>
            </a:lvl1pPr>
          </a:lstStyle>
          <a:p>
            <a:pPr lvl="0">
              <a:defRPr sz="1800">
                <a:uFillTx/>
              </a:defRPr>
            </a:pPr>
            <a:r>
              <a:rPr sz="3600">
                <a:uFill>
                  <a:solidFill/>
                </a:uFill>
              </a:rPr>
              <a:t>Atmosphere Team Webinar Schedule</a:t>
            </a:r>
          </a:p>
        </p:txBody>
      </p:sp>
      <p:sp>
        <p:nvSpPr>
          <p:cNvPr id="29" name="Shape 29"/>
          <p:cNvSpPr/>
          <p:nvPr/>
        </p:nvSpPr>
        <p:spPr>
          <a:xfrm>
            <a:off x="1111998" y="4201894"/>
            <a:ext cx="1087794" cy="359202"/>
          </a:xfrm>
          <a:prstGeom prst="rightArrow">
            <a:avLst>
              <a:gd name="adj1" fmla="val 50000"/>
              <a:gd name="adj2" fmla="val 35156"/>
            </a:avLst>
          </a:prstGeom>
          <a:solidFill>
            <a:srgbClr val="FF2600"/>
          </a:solidFill>
          <a:ln w="12700">
            <a:solidFill>
              <a:srgbClr val="5B92C8"/>
            </a:solidFill>
            <a:round/>
          </a:ln>
          <a:effectLst>
            <a:outerShdw blurRad="50800" dist="25400" dir="5400000" rotWithShape="0">
              <a:srgbClr val="000000">
                <a:alpha val="35000"/>
              </a:srgbClr>
            </a:outerShdw>
          </a:effectLst>
        </p:spPr>
        <p:txBody>
          <a:bodyPr lIns="0" tIns="0" rIns="0" bIns="0"/>
          <a:lstStyle/>
          <a:p>
            <a:pPr lvl="0">
              <a:buClrTx/>
              <a:defRPr sz="1600">
                <a:uFillTx/>
                <a:latin typeface="Helvetica"/>
                <a:ea typeface="Helvetica"/>
                <a:cs typeface="Helvetica"/>
                <a:sym typeface="Helvetica"/>
              </a:defRPr>
            </a:pPr>
            <a:endParaRPr/>
          </a:p>
        </p:txBody>
      </p:sp>
      <p:sp>
        <p:nvSpPr>
          <p:cNvPr id="30" name="Shape 30">
            <a:hlinkClick r:id="rId4"/>
          </p:cNvPr>
          <p:cNvSpPr/>
          <p:nvPr/>
        </p:nvSpPr>
        <p:spPr>
          <a:xfrm>
            <a:off x="3394795" y="925437"/>
            <a:ext cx="6174171" cy="512799"/>
          </a:xfrm>
          <a:prstGeom prst="rect">
            <a:avLst/>
          </a:prstGeom>
          <a:ln w="12700">
            <a:miter lim="400000"/>
          </a:ln>
          <a:extLst>
            <a:ext uri="{C572A759-6A51-4108-AA02-DFA0A04FC94B}">
              <ma14:wrappingTextBoxFlag xmlns:ma14="http://schemas.microsoft.com/office/mac/drawingml/2011/main" xmlns="" val="1"/>
            </a:ext>
          </a:extLst>
        </p:spPr>
        <p:txBody>
          <a:bodyPr wrap="none" lIns="72248" tIns="72248" rIns="72248" bIns="72248" anchor="ctr">
            <a:spAutoFit/>
          </a:bodyPr>
          <a:lstStyle>
            <a:lvl1pPr>
              <a:defRPr>
                <a:solidFill>
                  <a:srgbClr val="008F00"/>
                </a:solidFill>
              </a:defRPr>
            </a:lvl1pPr>
          </a:lstStyle>
          <a:p>
            <a:pPr lvl="0">
              <a:defRPr sz="1800">
                <a:solidFill>
                  <a:srgbClr val="000000"/>
                </a:solidFill>
                <a:uFillTx/>
              </a:defRPr>
            </a:pPr>
            <a:r>
              <a:rPr sz="2400" dirty="0">
                <a:solidFill>
                  <a:srgbClr val="008F00"/>
                </a:solidFill>
                <a:uFill>
                  <a:solidFill/>
                </a:uFill>
              </a:rPr>
              <a:t>http://aerocenter.gsfc.nasa.gov</a:t>
            </a:r>
            <a:r>
              <a:rPr sz="2400">
                <a:solidFill>
                  <a:srgbClr val="008F00"/>
                </a:solidFill>
                <a:uFill>
                  <a:solidFill/>
                </a:uFill>
              </a:rPr>
              <a:t>/ext</a:t>
            </a:r>
            <a:r>
              <a:rPr sz="2400" dirty="0">
                <a:solidFill>
                  <a:srgbClr val="008F00"/>
                </a:solidFill>
                <a:uFill>
                  <a:solidFill/>
                </a:uFill>
              </a:rPr>
              <a:t>/registration/</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39" y="390596"/>
            <a:ext cx="11704322" cy="973379"/>
          </a:xfrm>
        </p:spPr>
        <p:txBody>
          <a:bodyPr/>
          <a:lstStyle/>
          <a:p>
            <a:r>
              <a:rPr lang="en-US" dirty="0"/>
              <a:t>Some basics</a:t>
            </a:r>
          </a:p>
        </p:txBody>
      </p:sp>
      <p:sp>
        <p:nvSpPr>
          <p:cNvPr id="30722" name="Rectangle 3"/>
          <p:cNvSpPr>
            <a:spLocks noGrp="1" noChangeArrowheads="1"/>
          </p:cNvSpPr>
          <p:nvPr>
            <p:ph idx="1"/>
          </p:nvPr>
        </p:nvSpPr>
        <p:spPr bwMode="auto">
          <a:xfrm>
            <a:off x="7729193" y="2143561"/>
            <a:ext cx="4625367" cy="6783735"/>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normAutofit/>
          </a:bodyPr>
          <a:lstStyle/>
          <a:p>
            <a:r>
              <a:rPr lang="en-US" sz="2400" dirty="0">
                <a:latin typeface="Myriad Pro" charset="0"/>
                <a:ea typeface="ＭＳ Ｐゴシック" charset="0"/>
                <a:cs typeface="ＭＳ Ｐゴシック" charset="0"/>
              </a:rPr>
              <a:t>Uses calibrated L1B reflectance data at primarily 500 m resolution. </a:t>
            </a:r>
          </a:p>
          <a:p>
            <a:r>
              <a:rPr lang="en-US" sz="2400" dirty="0">
                <a:latin typeface="Myriad Pro" charset="0"/>
                <a:ea typeface="ＭＳ Ｐゴシック" charset="0"/>
                <a:cs typeface="ＭＳ Ｐゴシック" charset="0"/>
              </a:rPr>
              <a:t>Splits up the granule into 20x20 boxes (~10 km at nadir). </a:t>
            </a:r>
          </a:p>
          <a:p>
            <a:r>
              <a:rPr lang="en-US" sz="2400" dirty="0">
                <a:latin typeface="Myriad Pro" charset="0"/>
                <a:ea typeface="ＭＳ Ｐゴシック" charset="0"/>
                <a:cs typeface="ＭＳ Ｐゴシック" charset="0"/>
              </a:rPr>
              <a:t>Corrects for “gas absorption” in each pixel (H</a:t>
            </a:r>
            <a:r>
              <a:rPr lang="en-US" sz="2400" baseline="-25000" dirty="0">
                <a:latin typeface="Myriad Pro" charset="0"/>
                <a:ea typeface="ＭＳ Ｐゴシック" charset="0"/>
                <a:cs typeface="ＭＳ Ｐゴシック" charset="0"/>
              </a:rPr>
              <a:t>2</a:t>
            </a:r>
            <a:r>
              <a:rPr lang="en-US" sz="2400" dirty="0">
                <a:latin typeface="Myriad Pro" charset="0"/>
                <a:ea typeface="ＭＳ Ｐゴシック" charset="0"/>
                <a:cs typeface="ＭＳ Ｐゴシック" charset="0"/>
              </a:rPr>
              <a:t>O, O</a:t>
            </a:r>
            <a:r>
              <a:rPr lang="en-US" sz="2400" baseline="-25000" dirty="0">
                <a:latin typeface="Myriad Pro" charset="0"/>
                <a:ea typeface="ＭＳ Ｐゴシック" charset="0"/>
                <a:cs typeface="ＭＳ Ｐゴシック" charset="0"/>
              </a:rPr>
              <a:t>3</a:t>
            </a:r>
            <a:r>
              <a:rPr lang="en-US" sz="2400" dirty="0">
                <a:latin typeface="Myriad Pro" charset="0"/>
                <a:ea typeface="ＭＳ Ｐゴシック" charset="0"/>
                <a:cs typeface="ＭＳ Ｐゴシック" charset="0"/>
              </a:rPr>
              <a:t>, CO</a:t>
            </a:r>
            <a:r>
              <a:rPr lang="en-US" sz="2400" baseline="-25000" dirty="0">
                <a:latin typeface="Myriad Pro" charset="0"/>
                <a:ea typeface="ＭＳ Ｐゴシック" charset="0"/>
                <a:cs typeface="ＭＳ Ｐゴシック" charset="0"/>
              </a:rPr>
              <a:t>2</a:t>
            </a:r>
            <a:r>
              <a:rPr lang="en-US" sz="2400" dirty="0">
                <a:latin typeface="Myriad Pro" charset="0"/>
                <a:ea typeface="ＭＳ Ｐゴシック" charset="0"/>
                <a:cs typeface="ＭＳ Ｐゴシック" charset="0"/>
              </a:rPr>
              <a:t>). </a:t>
            </a:r>
          </a:p>
          <a:p>
            <a:r>
              <a:rPr lang="en-US" sz="2400" dirty="0">
                <a:latin typeface="Myriad Pro" charset="0"/>
                <a:ea typeface="ＭＳ Ｐゴシック" charset="0"/>
                <a:cs typeface="ＭＳ Ｐゴシック" charset="0"/>
              </a:rPr>
              <a:t>Decides whether pixel is “land” or “ocean”</a:t>
            </a:r>
          </a:p>
          <a:p>
            <a:pPr lvl="1"/>
            <a:r>
              <a:rPr lang="en-US" sz="1800" dirty="0">
                <a:latin typeface="Myriad Pro" charset="0"/>
                <a:ea typeface="ＭＳ Ｐゴシック" charset="0"/>
                <a:cs typeface="ＭＳ Ｐゴシック" charset="0"/>
              </a:rPr>
              <a:t>If “all” pixels are ocean (white) then try Ocean retrieval algorithm</a:t>
            </a:r>
          </a:p>
          <a:p>
            <a:pPr lvl="1"/>
            <a:r>
              <a:rPr lang="en-US" sz="1800" dirty="0">
                <a:latin typeface="Myriad Pro" charset="0"/>
                <a:ea typeface="ＭＳ Ｐゴシック" charset="0"/>
                <a:cs typeface="ＭＳ Ｐゴシック" charset="0"/>
              </a:rPr>
              <a:t>If “any” pixels are land (green), then try Land (must be at least 24)</a:t>
            </a:r>
          </a:p>
          <a:p>
            <a:pPr lvl="1"/>
            <a:r>
              <a:rPr lang="en-US" sz="1800" dirty="0">
                <a:latin typeface="Myriad Pro" charset="0"/>
                <a:ea typeface="ＭＳ Ｐゴシック" charset="0"/>
                <a:cs typeface="ＭＳ Ｐゴシック" charset="0"/>
              </a:rPr>
              <a:t>Coastal or ambiguous (pale) pixels are Neither. </a:t>
            </a:r>
          </a:p>
          <a:p>
            <a:r>
              <a:rPr lang="en-US" sz="2400" dirty="0">
                <a:latin typeface="Myriad Pro" charset="0"/>
                <a:ea typeface="ＭＳ Ｐゴシック" charset="0"/>
                <a:cs typeface="ＭＳ Ｐゴシック" charset="0"/>
              </a:rPr>
              <a:t>Does appropriate retrieval</a:t>
            </a:r>
          </a:p>
          <a:p>
            <a:endParaRPr lang="en-US" sz="2400" dirty="0">
              <a:latin typeface="Myriad Pro" charset="0"/>
              <a:ea typeface="ＭＳ Ｐゴシック" charset="0"/>
              <a:cs typeface="ＭＳ Ｐゴシック" charset="0"/>
            </a:endParaRPr>
          </a:p>
          <a:p>
            <a:endParaRPr lang="en-US" sz="2400" dirty="0">
              <a:latin typeface="Myriad Pro" charset="0"/>
              <a:ea typeface="ＭＳ Ｐゴシック" charset="0"/>
              <a:cs typeface="ＭＳ Ｐゴシック" charset="0"/>
            </a:endParaRPr>
          </a:p>
          <a:p>
            <a:endParaRPr lang="en-US" sz="2400" dirty="0">
              <a:latin typeface="Myriad Pro" charset="0"/>
              <a:ea typeface="ＭＳ Ｐゴシック" charset="0"/>
              <a:cs typeface="ＭＳ Ｐゴシック" charset="0"/>
            </a:endParaRPr>
          </a:p>
        </p:txBody>
      </p:sp>
      <p:sp>
        <p:nvSpPr>
          <p:cNvPr id="5" name="TextBox 4"/>
          <p:cNvSpPr txBox="1"/>
          <p:nvPr/>
        </p:nvSpPr>
        <p:spPr>
          <a:xfrm>
            <a:off x="650239" y="1859309"/>
            <a:ext cx="3274969" cy="5152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lang="en-US" dirty="0">
                <a:solidFill>
                  <a:srgbClr val="000000"/>
                </a:solidFill>
                <a:uFill>
                  <a:solidFill>
                    <a:srgbClr val="000000"/>
                  </a:solidFill>
                </a:uFill>
                <a:sym typeface="Wingdings"/>
              </a:rPr>
              <a:t>&lt;--</a:t>
            </a:r>
            <a:r>
              <a:rPr lang="en-US" dirty="0">
                <a:solidFill>
                  <a:srgbClr val="000000"/>
                </a:solidFill>
                <a:uFill>
                  <a:solidFill>
                    <a:srgbClr val="000000"/>
                  </a:solidFill>
                </a:uFill>
              </a:rPr>
              <a:t>10  km (</a:t>
            </a:r>
            <a:r>
              <a:rPr lang="en-US">
                <a:solidFill>
                  <a:srgbClr val="000000"/>
                </a:solidFill>
                <a:uFill>
                  <a:solidFill>
                    <a:srgbClr val="000000"/>
                  </a:solidFill>
                </a:uFill>
              </a:rPr>
              <a:t>20 pixels</a:t>
            </a:r>
            <a:r>
              <a:rPr lang="en-US" dirty="0">
                <a:solidFill>
                  <a:srgbClr val="000000"/>
                </a:solidFill>
                <a:uFill>
                  <a:solidFill>
                    <a:srgbClr val="000000"/>
                  </a:solidFill>
                </a:uFill>
              </a:rPr>
              <a:t>-)--- &gt;</a:t>
            </a:r>
            <a:endParaRPr kumimoji="0" lang="en-US" sz="2400" b="0" i="0" u="none" strike="noStrike" cap="none" spc="0" normalizeH="0" baseline="0" dirty="0">
              <a:ln>
                <a:noFill/>
              </a:ln>
              <a:solidFill>
                <a:srgbClr val="000000"/>
              </a:solidFill>
              <a:effectLst/>
              <a:uFill>
                <a:solidFill>
                  <a:srgbClr val="000000"/>
                </a:solidFill>
              </a:uFill>
              <a:latin typeface="+mn-lt"/>
              <a:ea typeface="+mn-ea"/>
              <a:cs typeface="+mn-cs"/>
              <a:sym typeface="Calibri"/>
            </a:endParaRPr>
          </a:p>
        </p:txBody>
      </p:sp>
      <p:sp>
        <p:nvSpPr>
          <p:cNvPr id="16" name="TextBox 15"/>
          <p:cNvSpPr txBox="1"/>
          <p:nvPr/>
        </p:nvSpPr>
        <p:spPr>
          <a:xfrm>
            <a:off x="3925208" y="1867841"/>
            <a:ext cx="3274969" cy="5152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lang="en-US" dirty="0">
                <a:solidFill>
                  <a:srgbClr val="000000"/>
                </a:solidFill>
                <a:uFill>
                  <a:solidFill>
                    <a:srgbClr val="000000"/>
                  </a:solidFill>
                </a:uFill>
                <a:sym typeface="Wingdings"/>
              </a:rPr>
              <a:t>&lt;--</a:t>
            </a:r>
            <a:r>
              <a:rPr lang="en-US" dirty="0">
                <a:solidFill>
                  <a:srgbClr val="000000"/>
                </a:solidFill>
                <a:uFill>
                  <a:solidFill>
                    <a:srgbClr val="000000"/>
                  </a:solidFill>
                </a:uFill>
              </a:rPr>
              <a:t>10  km (</a:t>
            </a:r>
            <a:r>
              <a:rPr lang="en-US">
                <a:solidFill>
                  <a:srgbClr val="000000"/>
                </a:solidFill>
                <a:uFill>
                  <a:solidFill>
                    <a:srgbClr val="000000"/>
                  </a:solidFill>
                </a:uFill>
              </a:rPr>
              <a:t>20 pixels</a:t>
            </a:r>
            <a:r>
              <a:rPr lang="en-US" dirty="0">
                <a:solidFill>
                  <a:srgbClr val="000000"/>
                </a:solidFill>
                <a:uFill>
                  <a:solidFill>
                    <a:srgbClr val="000000"/>
                  </a:solidFill>
                </a:uFill>
              </a:rPr>
              <a:t>-)--- &gt;</a:t>
            </a:r>
            <a:endParaRPr kumimoji="0" lang="en-US" sz="2400" b="0" i="0" u="none" strike="noStrike" cap="none" spc="0" normalizeH="0" baseline="0" dirty="0">
              <a:ln>
                <a:noFill/>
              </a:ln>
              <a:solidFill>
                <a:srgbClr val="000000"/>
              </a:solidFill>
              <a:effectLst/>
              <a:uFill>
                <a:solidFill>
                  <a:srgbClr val="000000"/>
                </a:solidFill>
              </a:uFill>
              <a:latin typeface="+mn-lt"/>
              <a:ea typeface="+mn-ea"/>
              <a:cs typeface="+mn-cs"/>
              <a:sym typeface="Calibri"/>
            </a:endParaRPr>
          </a:p>
        </p:txBody>
      </p:sp>
      <p:sp>
        <p:nvSpPr>
          <p:cNvPr id="17" name="TextBox 16"/>
          <p:cNvSpPr txBox="1"/>
          <p:nvPr/>
        </p:nvSpPr>
        <p:spPr>
          <a:xfrm rot="16200000">
            <a:off x="-1244865" y="3754413"/>
            <a:ext cx="3274969" cy="5152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lang="en-US" dirty="0">
                <a:solidFill>
                  <a:srgbClr val="000000"/>
                </a:solidFill>
                <a:uFill>
                  <a:solidFill>
                    <a:srgbClr val="000000"/>
                  </a:solidFill>
                </a:uFill>
                <a:sym typeface="Wingdings"/>
              </a:rPr>
              <a:t>&lt;--</a:t>
            </a:r>
            <a:r>
              <a:rPr lang="en-US" dirty="0">
                <a:solidFill>
                  <a:srgbClr val="000000"/>
                </a:solidFill>
                <a:uFill>
                  <a:solidFill>
                    <a:srgbClr val="000000"/>
                  </a:solidFill>
                </a:uFill>
              </a:rPr>
              <a:t>10  km (</a:t>
            </a:r>
            <a:r>
              <a:rPr lang="en-US">
                <a:solidFill>
                  <a:srgbClr val="000000"/>
                </a:solidFill>
                <a:uFill>
                  <a:solidFill>
                    <a:srgbClr val="000000"/>
                  </a:solidFill>
                </a:uFill>
              </a:rPr>
              <a:t>20 pixels</a:t>
            </a:r>
            <a:r>
              <a:rPr lang="en-US" dirty="0">
                <a:solidFill>
                  <a:srgbClr val="000000"/>
                </a:solidFill>
                <a:uFill>
                  <a:solidFill>
                    <a:srgbClr val="000000"/>
                  </a:solidFill>
                </a:uFill>
              </a:rPr>
              <a:t>-)--- &gt;</a:t>
            </a:r>
            <a:endParaRPr kumimoji="0" lang="en-US" sz="2400" b="0" i="0" u="none" strike="noStrike" cap="none" spc="0" normalizeH="0" baseline="0" dirty="0">
              <a:ln>
                <a:noFill/>
              </a:ln>
              <a:solidFill>
                <a:srgbClr val="000000"/>
              </a:solidFill>
              <a:effectLst/>
              <a:uFill>
                <a:solidFill>
                  <a:srgbClr val="000000"/>
                </a:solidFill>
              </a:uFill>
              <a:latin typeface="+mn-lt"/>
              <a:ea typeface="+mn-ea"/>
              <a:cs typeface="+mn-cs"/>
              <a:sym typeface="Calibri"/>
            </a:endParaRPr>
          </a:p>
        </p:txBody>
      </p:sp>
      <p:sp>
        <p:nvSpPr>
          <p:cNvPr id="18" name="TextBox 17"/>
          <p:cNvSpPr txBox="1"/>
          <p:nvPr/>
        </p:nvSpPr>
        <p:spPr>
          <a:xfrm rot="16200000">
            <a:off x="-1181335" y="7032192"/>
            <a:ext cx="3274969" cy="5152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lang="en-US" dirty="0">
                <a:solidFill>
                  <a:srgbClr val="000000"/>
                </a:solidFill>
                <a:uFill>
                  <a:solidFill>
                    <a:srgbClr val="000000"/>
                  </a:solidFill>
                </a:uFill>
                <a:sym typeface="Wingdings"/>
              </a:rPr>
              <a:t>&lt;--</a:t>
            </a:r>
            <a:r>
              <a:rPr lang="en-US" dirty="0">
                <a:solidFill>
                  <a:srgbClr val="000000"/>
                </a:solidFill>
                <a:uFill>
                  <a:solidFill>
                    <a:srgbClr val="000000"/>
                  </a:solidFill>
                </a:uFill>
              </a:rPr>
              <a:t>10  km (</a:t>
            </a:r>
            <a:r>
              <a:rPr lang="en-US">
                <a:solidFill>
                  <a:srgbClr val="000000"/>
                </a:solidFill>
                <a:uFill>
                  <a:solidFill>
                    <a:srgbClr val="000000"/>
                  </a:solidFill>
                </a:uFill>
              </a:rPr>
              <a:t>20 pixels</a:t>
            </a:r>
            <a:r>
              <a:rPr lang="en-US" dirty="0">
                <a:solidFill>
                  <a:srgbClr val="000000"/>
                </a:solidFill>
                <a:uFill>
                  <a:solidFill>
                    <a:srgbClr val="000000"/>
                  </a:solidFill>
                </a:uFill>
              </a:rPr>
              <a:t>-)--- &gt;</a:t>
            </a:r>
            <a:endParaRPr kumimoji="0" lang="en-US" sz="2400" b="0" i="0" u="none" strike="noStrike" cap="none" spc="0" normalizeH="0" baseline="0" dirty="0">
              <a:ln>
                <a:noFill/>
              </a:ln>
              <a:solidFill>
                <a:srgbClr val="000000"/>
              </a:solidFill>
              <a:effectLst/>
              <a:uFill>
                <a:solidFill>
                  <a:srgbClr val="000000"/>
                </a:solidFill>
              </a:uFill>
              <a:latin typeface="+mn-lt"/>
              <a:ea typeface="+mn-ea"/>
              <a:cs typeface="+mn-cs"/>
              <a:sym typeface="Calibri"/>
            </a:endParaRPr>
          </a:p>
        </p:txBody>
      </p:sp>
      <p:pic>
        <p:nvPicPr>
          <p:cNvPr id="20" name="Picture 19"/>
          <p:cNvPicPr>
            <a:picLocks noChangeAspect="1"/>
          </p:cNvPicPr>
          <p:nvPr/>
        </p:nvPicPr>
        <p:blipFill>
          <a:blip r:embed="rId3"/>
          <a:stretch>
            <a:fillRect/>
          </a:stretch>
        </p:blipFill>
        <p:spPr>
          <a:xfrm>
            <a:off x="850177" y="2437596"/>
            <a:ext cx="6350000" cy="6489700"/>
          </a:xfrm>
          <a:prstGeom prst="rect">
            <a:avLst/>
          </a:prstGeom>
        </p:spPr>
      </p:pic>
      <p:sp>
        <p:nvSpPr>
          <p:cNvPr id="21" name="TextBox 20"/>
          <p:cNvSpPr txBox="1"/>
          <p:nvPr/>
        </p:nvSpPr>
        <p:spPr>
          <a:xfrm>
            <a:off x="5211369" y="3426088"/>
            <a:ext cx="706307" cy="116157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6600" b="0" i="0" u="none" strike="noStrike" cap="none" spc="0" normalizeH="0" baseline="0" dirty="0">
                <a:ln>
                  <a:noFill/>
                </a:ln>
                <a:solidFill>
                  <a:srgbClr val="3366FF"/>
                </a:solidFill>
                <a:effectLst/>
                <a:uFill>
                  <a:solidFill>
                    <a:srgbClr val="000000"/>
                  </a:solidFill>
                </a:uFill>
                <a:latin typeface="+mn-lt"/>
                <a:ea typeface="+mn-ea"/>
                <a:cs typeface="+mn-cs"/>
                <a:sym typeface="Calibri"/>
              </a:rPr>
              <a:t>O </a:t>
            </a:r>
          </a:p>
        </p:txBody>
      </p:sp>
      <p:sp>
        <p:nvSpPr>
          <p:cNvPr id="23" name="TextBox 22"/>
          <p:cNvSpPr txBox="1"/>
          <p:nvPr/>
        </p:nvSpPr>
        <p:spPr>
          <a:xfrm>
            <a:off x="2058779" y="6299720"/>
            <a:ext cx="504980" cy="116157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6600" b="0" i="0" u="none" strike="noStrike" cap="none" spc="0" normalizeH="0" baseline="0" dirty="0">
                <a:ln>
                  <a:noFill/>
                </a:ln>
                <a:solidFill>
                  <a:srgbClr val="008000"/>
                </a:solidFill>
                <a:effectLst/>
                <a:uFill>
                  <a:solidFill>
                    <a:srgbClr val="000000"/>
                  </a:solidFill>
                </a:uFill>
                <a:latin typeface="+mn-lt"/>
                <a:ea typeface="+mn-ea"/>
                <a:cs typeface="+mn-cs"/>
                <a:sym typeface="Calibri"/>
              </a:rPr>
              <a:t>L</a:t>
            </a:r>
          </a:p>
        </p:txBody>
      </p:sp>
      <p:sp>
        <p:nvSpPr>
          <p:cNvPr id="24" name="TextBox 23"/>
          <p:cNvSpPr txBox="1"/>
          <p:nvPr/>
        </p:nvSpPr>
        <p:spPr>
          <a:xfrm>
            <a:off x="2311269" y="3426088"/>
            <a:ext cx="504980" cy="116157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6600" b="0" i="0" u="none" strike="noStrike" cap="none" spc="0" normalizeH="0" baseline="0" dirty="0">
                <a:ln>
                  <a:noFill/>
                </a:ln>
                <a:solidFill>
                  <a:srgbClr val="008000"/>
                </a:solidFill>
                <a:effectLst/>
                <a:uFill>
                  <a:solidFill>
                    <a:srgbClr val="000000"/>
                  </a:solidFill>
                </a:uFill>
                <a:latin typeface="+mn-lt"/>
                <a:ea typeface="+mn-ea"/>
                <a:cs typeface="+mn-cs"/>
                <a:sym typeface="Calibri"/>
              </a:rPr>
              <a:t>L</a:t>
            </a:r>
          </a:p>
        </p:txBody>
      </p:sp>
      <p:sp>
        <p:nvSpPr>
          <p:cNvPr id="25" name="TextBox 24"/>
          <p:cNvSpPr txBox="1"/>
          <p:nvPr/>
        </p:nvSpPr>
        <p:spPr>
          <a:xfrm>
            <a:off x="5236866" y="6622236"/>
            <a:ext cx="692256" cy="116157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6600" b="0" i="0" u="none" strike="noStrike" cap="none" spc="0" normalizeH="0" baseline="0" dirty="0">
                <a:ln>
                  <a:noFill/>
                </a:ln>
                <a:solidFill>
                  <a:srgbClr val="FF6600"/>
                </a:solidFill>
                <a:effectLst/>
                <a:uFill>
                  <a:solidFill>
                    <a:srgbClr val="000000"/>
                  </a:solidFill>
                </a:uFill>
                <a:latin typeface="+mn-lt"/>
                <a:ea typeface="+mn-ea"/>
                <a:cs typeface="+mn-cs"/>
                <a:sym typeface="Calibri"/>
              </a:rPr>
              <a:t>N</a:t>
            </a:r>
          </a:p>
        </p:txBody>
      </p:sp>
    </p:spTree>
    <p:extLst>
      <p:ext uri="{BB962C8B-B14F-4D97-AF65-F5344CB8AC3E}">
        <p14:creationId xmlns:p14="http://schemas.microsoft.com/office/powerpoint/2010/main" val="2590050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975360" y="866987"/>
            <a:ext cx="11054080" cy="1625600"/>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bodyPr>
          <a:lstStyle/>
          <a:p>
            <a:pPr eaLnBrk="1" hangingPunct="1"/>
            <a:r>
              <a:rPr lang="en-US" dirty="0">
                <a:latin typeface="Myriad Pro" charset="0"/>
                <a:ea typeface="ＭＳ Ｐゴシック" charset="0"/>
                <a:cs typeface="ＭＳ Ｐゴシック" charset="0"/>
              </a:rPr>
              <a:t>Cloud Masking</a:t>
            </a:r>
          </a:p>
        </p:txBody>
      </p:sp>
      <p:sp>
        <p:nvSpPr>
          <p:cNvPr id="38915" name="Rectangle 3"/>
          <p:cNvSpPr>
            <a:spLocks noGrp="1" noChangeArrowheads="1"/>
          </p:cNvSpPr>
          <p:nvPr>
            <p:ph type="body" idx="1"/>
          </p:nvPr>
        </p:nvSpPr>
        <p:spPr bwMode="auto">
          <a:xfrm>
            <a:off x="975360" y="1944058"/>
            <a:ext cx="11054080" cy="5735864"/>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normAutofit fontScale="92500"/>
          </a:bodyPr>
          <a:lstStyle/>
          <a:p>
            <a:pPr marL="0" indent="0">
              <a:lnSpc>
                <a:spcPct val="90000"/>
              </a:lnSpc>
              <a:buNone/>
            </a:pPr>
            <a:r>
              <a:rPr lang="en-US" dirty="0">
                <a:latin typeface="Myriad Pro" charset="0"/>
                <a:ea typeface="ＭＳ Ｐゴシック" charset="0"/>
                <a:cs typeface="ＭＳ Ｐゴシック" charset="0"/>
              </a:rPr>
              <a:t>There are many “tests” for clouds in the MODIS scene.  </a:t>
            </a:r>
          </a:p>
          <a:p>
            <a:pPr eaLnBrk="1" hangingPunct="1">
              <a:lnSpc>
                <a:spcPct val="90000"/>
              </a:lnSpc>
            </a:pPr>
            <a:endParaRPr lang="en-US" dirty="0">
              <a:latin typeface="Myriad Pro" charset="0"/>
              <a:ea typeface="ＭＳ Ｐゴシック" charset="0"/>
              <a:cs typeface="ＭＳ Ｐゴシック" charset="0"/>
            </a:endParaRPr>
          </a:p>
          <a:p>
            <a:pPr eaLnBrk="1" hangingPunct="1">
              <a:lnSpc>
                <a:spcPct val="90000"/>
              </a:lnSpc>
            </a:pPr>
            <a:r>
              <a:rPr lang="en-US" sz="4300" dirty="0">
                <a:solidFill>
                  <a:srgbClr val="FF0000"/>
                </a:solidFill>
                <a:latin typeface="Calibri"/>
                <a:ea typeface="ＭＳ Ｐゴシック" charset="0"/>
                <a:cs typeface="Calibri"/>
              </a:rPr>
              <a:t>Spatial Variability Tests (clouds appear bumpy)</a:t>
            </a:r>
          </a:p>
          <a:p>
            <a:pPr eaLnBrk="1" hangingPunct="1">
              <a:lnSpc>
                <a:spcPct val="90000"/>
              </a:lnSpc>
            </a:pPr>
            <a:r>
              <a:rPr lang="en-US" sz="4300" dirty="0">
                <a:latin typeface="Calibri"/>
                <a:ea typeface="ＭＳ Ｐゴシック" charset="0"/>
                <a:cs typeface="Calibri"/>
              </a:rPr>
              <a:t>Visible channel brightness (clouds appear bright)</a:t>
            </a:r>
          </a:p>
          <a:p>
            <a:pPr eaLnBrk="1" hangingPunct="1">
              <a:lnSpc>
                <a:spcPct val="90000"/>
              </a:lnSpc>
            </a:pPr>
            <a:r>
              <a:rPr lang="en-US" sz="4300" dirty="0">
                <a:latin typeface="Calibri"/>
                <a:ea typeface="ＭＳ Ｐゴシック" charset="0"/>
                <a:cs typeface="Calibri"/>
              </a:rPr>
              <a:t>Visible channel gradients (aerosols appear “colored”)</a:t>
            </a:r>
          </a:p>
          <a:p>
            <a:pPr eaLnBrk="1" hangingPunct="1">
              <a:lnSpc>
                <a:spcPct val="90000"/>
              </a:lnSpc>
            </a:pPr>
            <a:r>
              <a:rPr lang="en-US" sz="4300" dirty="0">
                <a:latin typeface="Calibri"/>
                <a:ea typeface="ＭＳ Ｐゴシック" charset="0"/>
                <a:cs typeface="Calibri"/>
              </a:rPr>
              <a:t>Cirrus Cloud Removal (high clouds obscure water vapor)</a:t>
            </a:r>
          </a:p>
          <a:p>
            <a:pPr eaLnBrk="1" hangingPunct="1">
              <a:lnSpc>
                <a:spcPct val="90000"/>
              </a:lnSpc>
            </a:pPr>
            <a:r>
              <a:rPr lang="en-US" sz="4300" dirty="0">
                <a:latin typeface="Calibri"/>
                <a:ea typeface="ＭＳ Ｐゴシック" charset="0"/>
                <a:cs typeface="Calibri"/>
              </a:rPr>
              <a:t>IR tests:  (clouds are colder than the surface)</a:t>
            </a:r>
          </a:p>
          <a:p>
            <a:pPr eaLnBrk="1" hangingPunct="1">
              <a:lnSpc>
                <a:spcPct val="90000"/>
              </a:lnSpc>
              <a:buFontTx/>
              <a:buNone/>
            </a:pPr>
            <a:endParaRPr lang="en-US" sz="5100" dirty="0">
              <a:latin typeface="Garamond" charset="0"/>
              <a:ea typeface="ＭＳ Ｐゴシック" charset="0"/>
              <a:cs typeface="ＭＳ Ｐゴシック" charset="0"/>
            </a:endParaRPr>
          </a:p>
        </p:txBody>
      </p:sp>
    </p:spTree>
    <p:extLst>
      <p:ext uri="{BB962C8B-B14F-4D97-AF65-F5344CB8AC3E}">
        <p14:creationId xmlns:p14="http://schemas.microsoft.com/office/powerpoint/2010/main" val="2704318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2306" y="31039"/>
            <a:ext cx="7923477" cy="916146"/>
          </a:xfrm>
          <a:prstGeom prst="rect">
            <a:avLst/>
          </a:prstGeom>
          <a:noFill/>
        </p:spPr>
        <p:txBody>
          <a:bodyPr wrap="none" lIns="130046" tIns="65023" rIns="130046" bIns="65023" rtlCol="0">
            <a:spAutoFit/>
          </a:bodyPr>
          <a:lstStyle/>
          <a:p>
            <a:r>
              <a:rPr lang="en-US" sz="5100" u="sng" dirty="0">
                <a:solidFill>
                  <a:srgbClr val="953735"/>
                </a:solidFill>
              </a:rPr>
              <a:t>MODIS “aerosol” cloud mask</a:t>
            </a:r>
          </a:p>
        </p:txBody>
      </p:sp>
      <p:grpSp>
        <p:nvGrpSpPr>
          <p:cNvPr id="19" name="Group 18"/>
          <p:cNvGrpSpPr/>
          <p:nvPr/>
        </p:nvGrpSpPr>
        <p:grpSpPr>
          <a:xfrm>
            <a:off x="757302" y="1104728"/>
            <a:ext cx="3290007" cy="2935357"/>
            <a:chOff x="2823570" y="1542268"/>
            <a:chExt cx="2313286" cy="2063923"/>
          </a:xfrm>
        </p:grpSpPr>
        <p:sp>
          <p:nvSpPr>
            <p:cNvPr id="6" name="Rectangle 5"/>
            <p:cNvSpPr/>
            <p:nvPr/>
          </p:nvSpPr>
          <p:spPr>
            <a:xfrm>
              <a:off x="2823570" y="1542270"/>
              <a:ext cx="2313286" cy="206392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rot="16200000" flipH="1">
              <a:off x="2358591" y="2562890"/>
              <a:ext cx="2063921" cy="22679"/>
            </a:xfrm>
            <a:prstGeom prst="line">
              <a:avLst/>
            </a:prstGeom>
            <a:ln>
              <a:solidFill>
                <a:srgbClr val="632523"/>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2959593" y="2562889"/>
              <a:ext cx="2063921" cy="22679"/>
            </a:xfrm>
            <a:prstGeom prst="line">
              <a:avLst/>
            </a:prstGeom>
            <a:ln>
              <a:solidFill>
                <a:srgbClr val="632523"/>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6200000" flipH="1">
              <a:off x="3583273" y="2562891"/>
              <a:ext cx="2063921" cy="22679"/>
            </a:xfrm>
            <a:prstGeom prst="line">
              <a:avLst/>
            </a:prstGeom>
            <a:ln>
              <a:solidFill>
                <a:srgbClr val="632523"/>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823570" y="2029900"/>
              <a:ext cx="2313286" cy="1588"/>
            </a:xfrm>
            <a:prstGeom prst="line">
              <a:avLst/>
            </a:prstGeom>
            <a:ln>
              <a:solidFill>
                <a:srgbClr val="63252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823570" y="2551550"/>
              <a:ext cx="2313286" cy="1588"/>
            </a:xfrm>
            <a:prstGeom prst="line">
              <a:avLst/>
            </a:prstGeom>
            <a:ln>
              <a:solidFill>
                <a:srgbClr val="63252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823570" y="3073200"/>
              <a:ext cx="2313286" cy="1588"/>
            </a:xfrm>
            <a:prstGeom prst="line">
              <a:avLst/>
            </a:prstGeom>
            <a:ln>
              <a:solidFill>
                <a:srgbClr val="632523"/>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2823570" y="1542270"/>
              <a:ext cx="1780324" cy="1530930"/>
            </a:xfrm>
            <a:prstGeom prst="rect">
              <a:avLst/>
            </a:prstGeom>
            <a:gradFill flip="none" rotWithShape="1">
              <a:gsLst>
                <a:gs pos="0">
                  <a:schemeClr val="accent1">
                    <a:tint val="100000"/>
                    <a:shade val="100000"/>
                    <a:satMod val="130000"/>
                    <a:alpha val="22000"/>
                  </a:schemeClr>
                </a:gs>
                <a:gs pos="100000">
                  <a:schemeClr val="accent1">
                    <a:tint val="50000"/>
                    <a:shade val="100000"/>
                    <a:satMod val="350000"/>
                    <a:alpha val="22000"/>
                  </a:schemeClr>
                </a:gs>
              </a:gsLst>
              <a:lin ang="16200000" scaled="0"/>
              <a:tileRect/>
            </a:gradFill>
            <a:ln>
              <a:solidFill>
                <a:schemeClr val="accent1">
                  <a:shade val="95000"/>
                  <a:satMod val="105000"/>
                  <a:alpha val="57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700">
                  <a:solidFill>
                    <a:srgbClr val="953735"/>
                  </a:solidFill>
                </a:rPr>
                <a:t>X</a:t>
              </a:r>
              <a:endParaRPr lang="en-US" sz="5700" dirty="0">
                <a:solidFill>
                  <a:srgbClr val="953735"/>
                </a:solidFill>
              </a:endParaRPr>
            </a:p>
          </p:txBody>
        </p:sp>
      </p:grpSp>
      <p:sp>
        <p:nvSpPr>
          <p:cNvPr id="18" name="TextBox 17"/>
          <p:cNvSpPr txBox="1"/>
          <p:nvPr/>
        </p:nvSpPr>
        <p:spPr>
          <a:xfrm>
            <a:off x="5095983" y="1396572"/>
            <a:ext cx="6112184" cy="2232405"/>
          </a:xfrm>
          <a:prstGeom prst="rect">
            <a:avLst/>
          </a:prstGeom>
          <a:noFill/>
        </p:spPr>
        <p:txBody>
          <a:bodyPr wrap="square" lIns="130046" tIns="65023" rIns="130046" bIns="65023" rtlCol="0">
            <a:spAutoFit/>
          </a:bodyPr>
          <a:lstStyle/>
          <a:p>
            <a:r>
              <a:rPr lang="en-US" sz="3400" dirty="0">
                <a:solidFill>
                  <a:srgbClr val="953735"/>
                </a:solidFill>
              </a:rPr>
              <a:t>Calculate the standard</a:t>
            </a:r>
          </a:p>
          <a:p>
            <a:r>
              <a:rPr lang="en-US" sz="3400" dirty="0">
                <a:solidFill>
                  <a:srgbClr val="953735"/>
                </a:solidFill>
              </a:rPr>
              <a:t>deviation of the observed</a:t>
            </a:r>
          </a:p>
          <a:p>
            <a:r>
              <a:rPr lang="en-US" sz="3400" dirty="0">
                <a:solidFill>
                  <a:srgbClr val="953735"/>
                </a:solidFill>
              </a:rPr>
              <a:t>reflectance in every </a:t>
            </a:r>
            <a:r>
              <a:rPr lang="en-US" sz="3400">
                <a:solidFill>
                  <a:srgbClr val="953735"/>
                </a:solidFill>
              </a:rPr>
              <a:t>3 x </a:t>
            </a:r>
            <a:r>
              <a:rPr lang="en-US" sz="3400" dirty="0">
                <a:solidFill>
                  <a:srgbClr val="953735"/>
                </a:solidFill>
              </a:rPr>
              <a:t>3</a:t>
            </a:r>
          </a:p>
          <a:p>
            <a:r>
              <a:rPr lang="en-US" sz="3400" dirty="0">
                <a:solidFill>
                  <a:srgbClr val="953735"/>
                </a:solidFill>
              </a:rPr>
              <a:t>set </a:t>
            </a:r>
            <a:r>
              <a:rPr lang="en-US" sz="3400">
                <a:solidFill>
                  <a:srgbClr val="953735"/>
                </a:solidFill>
              </a:rPr>
              <a:t>of pixels </a:t>
            </a:r>
            <a:r>
              <a:rPr lang="en-US" sz="3400" dirty="0">
                <a:solidFill>
                  <a:srgbClr val="953735"/>
                </a:solidFill>
              </a:rPr>
              <a:t>(at 500 m or 1 km).</a:t>
            </a:r>
          </a:p>
        </p:txBody>
      </p:sp>
      <p:sp>
        <p:nvSpPr>
          <p:cNvPr id="20" name="TextBox 19"/>
          <p:cNvSpPr txBox="1"/>
          <p:nvPr/>
        </p:nvSpPr>
        <p:spPr>
          <a:xfrm>
            <a:off x="8760178" y="3864825"/>
            <a:ext cx="3666631" cy="2232405"/>
          </a:xfrm>
          <a:prstGeom prst="rect">
            <a:avLst/>
          </a:prstGeom>
          <a:noFill/>
        </p:spPr>
        <p:txBody>
          <a:bodyPr wrap="square" lIns="130046" tIns="65023" rIns="130046" bIns="65023" rtlCol="0">
            <a:spAutoFit/>
          </a:bodyPr>
          <a:lstStyle/>
          <a:p>
            <a:r>
              <a:rPr lang="en-US" sz="3400" dirty="0">
                <a:solidFill>
                  <a:srgbClr val="953735"/>
                </a:solidFill>
              </a:rPr>
              <a:t>If the STDEV &gt; threshold  THEN  the </a:t>
            </a:r>
            <a:r>
              <a:rPr lang="en-US" sz="3400">
                <a:solidFill>
                  <a:srgbClr val="953735"/>
                </a:solidFill>
              </a:rPr>
              <a:t>center pixel </a:t>
            </a:r>
            <a:r>
              <a:rPr lang="en-US" sz="3400" dirty="0">
                <a:solidFill>
                  <a:srgbClr val="953735"/>
                </a:solidFill>
              </a:rPr>
              <a:t>is cloudy</a:t>
            </a:r>
          </a:p>
        </p:txBody>
      </p:sp>
      <p:pic>
        <p:nvPicPr>
          <p:cNvPr id="3" name="Picture 2"/>
          <p:cNvPicPr>
            <a:picLocks noChangeAspect="1"/>
          </p:cNvPicPr>
          <p:nvPr/>
        </p:nvPicPr>
        <p:blipFill>
          <a:blip r:embed="rId3"/>
          <a:stretch>
            <a:fillRect/>
          </a:stretch>
        </p:blipFill>
        <p:spPr>
          <a:xfrm>
            <a:off x="505742" y="4354648"/>
            <a:ext cx="8254436" cy="5249682"/>
          </a:xfrm>
          <a:prstGeom prst="rect">
            <a:avLst/>
          </a:prstGeom>
        </p:spPr>
      </p:pic>
      <p:sp>
        <p:nvSpPr>
          <p:cNvPr id="4" name="TextBox 3"/>
          <p:cNvSpPr txBox="1"/>
          <p:nvPr/>
        </p:nvSpPr>
        <p:spPr>
          <a:xfrm>
            <a:off x="8019626" y="8947740"/>
            <a:ext cx="4443308" cy="656590"/>
          </a:xfrm>
          <a:prstGeom prst="rect">
            <a:avLst/>
          </a:prstGeom>
          <a:noFill/>
        </p:spPr>
        <p:txBody>
          <a:bodyPr wrap="square" lIns="130046" tIns="65023" rIns="130046" bIns="65023" rtlCol="0">
            <a:spAutoFit/>
          </a:bodyPr>
          <a:lstStyle/>
          <a:p>
            <a:pPr algn="ctr"/>
            <a:r>
              <a:rPr lang="en-US" sz="3400" dirty="0">
                <a:solidFill>
                  <a:srgbClr val="953735"/>
                </a:solidFill>
              </a:rPr>
              <a:t>Martins et al., (2002)</a:t>
            </a:r>
          </a:p>
        </p:txBody>
      </p:sp>
      <p:sp>
        <p:nvSpPr>
          <p:cNvPr id="5" name="Rectangle 4"/>
          <p:cNvSpPr/>
          <p:nvPr/>
        </p:nvSpPr>
        <p:spPr>
          <a:xfrm>
            <a:off x="505742" y="4338309"/>
            <a:ext cx="7513884" cy="500648"/>
          </a:xfrm>
          <a:prstGeom prst="rect">
            <a:avLst/>
          </a:prstGeom>
        </p:spPr>
        <p:txBody>
          <a:bodyPr wrap="square" lIns="130046" tIns="65023" rIns="130046" bIns="65023">
            <a:spAutoFit/>
          </a:bodyPr>
          <a:lstStyle/>
          <a:p>
            <a:r>
              <a:rPr lang="en-US" dirty="0">
                <a:solidFill>
                  <a:srgbClr val="953735"/>
                </a:solidFill>
              </a:rPr>
              <a:t>aerosols tend to be homogeneous and clouds are fractal</a:t>
            </a:r>
            <a:endParaRPr lang="en-US" dirty="0"/>
          </a:p>
        </p:txBody>
      </p:sp>
      <p:sp>
        <p:nvSpPr>
          <p:cNvPr id="21" name="TextBox 20"/>
          <p:cNvSpPr txBox="1"/>
          <p:nvPr/>
        </p:nvSpPr>
        <p:spPr>
          <a:xfrm>
            <a:off x="8760178" y="6152431"/>
            <a:ext cx="3891870" cy="2224197"/>
          </a:xfrm>
          <a:prstGeom prst="rect">
            <a:avLst/>
          </a:prstGeom>
          <a:noFill/>
        </p:spPr>
        <p:txBody>
          <a:bodyPr wrap="square" lIns="130046" tIns="65023" rIns="130046" bIns="65023" rtlCol="0">
            <a:spAutoFit/>
          </a:bodyPr>
          <a:lstStyle/>
          <a:p>
            <a:r>
              <a:rPr lang="en-US" sz="3400" dirty="0">
                <a:solidFill>
                  <a:srgbClr val="FF0000"/>
                </a:solidFill>
              </a:rPr>
              <a:t>For C6: Slight changes for thresholds and formulas</a:t>
            </a:r>
          </a:p>
        </p:txBody>
      </p:sp>
    </p:spTree>
    <p:extLst>
      <p:ext uri="{BB962C8B-B14F-4D97-AF65-F5344CB8AC3E}">
        <p14:creationId xmlns:p14="http://schemas.microsoft.com/office/powerpoint/2010/main" val="1023266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975360" y="866987"/>
            <a:ext cx="11054080" cy="1625600"/>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bodyPr>
          <a:lstStyle/>
          <a:p>
            <a:pPr eaLnBrk="1" hangingPunct="1"/>
            <a:r>
              <a:rPr lang="en-US" dirty="0">
                <a:latin typeface="Myriad Pro" charset="0"/>
                <a:ea typeface="ＭＳ Ｐゴシック" charset="0"/>
                <a:cs typeface="ＭＳ Ｐゴシック" charset="0"/>
              </a:rPr>
              <a:t>Cloud Masking</a:t>
            </a:r>
          </a:p>
        </p:txBody>
      </p:sp>
      <p:sp>
        <p:nvSpPr>
          <p:cNvPr id="38915" name="Rectangle 3"/>
          <p:cNvSpPr>
            <a:spLocks noGrp="1" noChangeArrowheads="1"/>
          </p:cNvSpPr>
          <p:nvPr>
            <p:ph type="body" idx="1"/>
          </p:nvPr>
        </p:nvSpPr>
        <p:spPr bwMode="auto">
          <a:xfrm>
            <a:off x="975360" y="1944058"/>
            <a:ext cx="11054080" cy="5735864"/>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normAutofit/>
          </a:bodyPr>
          <a:lstStyle/>
          <a:p>
            <a:pPr marL="0" indent="0">
              <a:lnSpc>
                <a:spcPct val="90000"/>
              </a:lnSpc>
              <a:buNone/>
            </a:pPr>
            <a:r>
              <a:rPr lang="en-US" dirty="0">
                <a:latin typeface="Myriad Pro" charset="0"/>
                <a:ea typeface="ＭＳ Ｐゴシック" charset="0"/>
                <a:cs typeface="ＭＳ Ｐゴシック" charset="0"/>
              </a:rPr>
              <a:t>There are many “tests” for clouds in the MODIS scene.  </a:t>
            </a:r>
          </a:p>
          <a:p>
            <a:pPr eaLnBrk="1" hangingPunct="1">
              <a:lnSpc>
                <a:spcPct val="90000"/>
              </a:lnSpc>
            </a:pPr>
            <a:endParaRPr lang="en-US" dirty="0">
              <a:latin typeface="Myriad Pro" charset="0"/>
              <a:ea typeface="ＭＳ Ｐゴシック" charset="0"/>
              <a:cs typeface="ＭＳ Ｐゴシック" charset="0"/>
            </a:endParaRPr>
          </a:p>
          <a:p>
            <a:pPr eaLnBrk="1" hangingPunct="1">
              <a:lnSpc>
                <a:spcPct val="90000"/>
              </a:lnSpc>
            </a:pPr>
            <a:r>
              <a:rPr lang="en-US" sz="4300" dirty="0">
                <a:solidFill>
                  <a:schemeClr val="tx1"/>
                </a:solidFill>
                <a:latin typeface="Calibri"/>
                <a:ea typeface="ＭＳ Ｐゴシック" charset="0"/>
                <a:cs typeface="Calibri"/>
              </a:rPr>
              <a:t>Different whether over land or ocean</a:t>
            </a:r>
          </a:p>
          <a:p>
            <a:pPr eaLnBrk="1" hangingPunct="1">
              <a:lnSpc>
                <a:spcPct val="90000"/>
              </a:lnSpc>
            </a:pPr>
            <a:r>
              <a:rPr lang="en-US" sz="4300" dirty="0">
                <a:solidFill>
                  <a:srgbClr val="FF0000"/>
                </a:solidFill>
                <a:latin typeface="Calibri"/>
                <a:ea typeface="ＭＳ Ｐゴシック" charset="0"/>
                <a:cs typeface="Calibri"/>
              </a:rPr>
              <a:t>Could be an entire webinar on its own.</a:t>
            </a:r>
            <a:endParaRPr lang="en-US" sz="5100" dirty="0">
              <a:latin typeface="Garamond" charset="0"/>
              <a:ea typeface="ＭＳ Ｐゴシック" charset="0"/>
              <a:cs typeface="ＭＳ Ｐゴシック" charset="0"/>
            </a:endParaRPr>
          </a:p>
        </p:txBody>
      </p:sp>
    </p:spTree>
    <p:extLst>
      <p:ext uri="{BB962C8B-B14F-4D97-AF65-F5344CB8AC3E}">
        <p14:creationId xmlns:p14="http://schemas.microsoft.com/office/powerpoint/2010/main" val="1104730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p:cNvSpPr>
          <p:nvPr>
            <p:ph type="title"/>
          </p:nvPr>
        </p:nvSpPr>
        <p:spPr>
          <a:xfrm>
            <a:off x="650239" y="390597"/>
            <a:ext cx="11704322" cy="1262300"/>
          </a:xfrm>
          <a:prstGeom prst="rect">
            <a:avLst/>
          </a:prstGeom>
        </p:spPr>
        <p:txBody>
          <a:bodyPr/>
          <a:lstStyle/>
          <a:p>
            <a:pPr lvl="0">
              <a:defRPr sz="1800">
                <a:solidFill>
                  <a:srgbClr val="000000"/>
                </a:solidFill>
                <a:uFillTx/>
              </a:defRPr>
            </a:pPr>
            <a:r>
              <a:rPr lang="en-US" sz="4500" dirty="0">
                <a:solidFill>
                  <a:srgbClr val="0224C0"/>
                </a:solidFill>
                <a:uFill>
                  <a:solidFill/>
                </a:uFill>
              </a:rPr>
              <a:t>3. Basics of ocean retrieval</a:t>
            </a:r>
            <a:endParaRPr sz="4500" dirty="0">
              <a:solidFill>
                <a:srgbClr val="0224C0"/>
              </a:solidFill>
              <a:uFill>
                <a:solidFill/>
              </a:uFill>
            </a:endParaRPr>
          </a:p>
        </p:txBody>
      </p:sp>
      <p:sp>
        <p:nvSpPr>
          <p:cNvPr id="275" name="Shape 275"/>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24</a:t>
            </a:fld>
            <a:endParaRPr sz="1600">
              <a:solidFill>
                <a:srgbClr val="9A9A9A"/>
              </a:solidFill>
              <a:uFill>
                <a:solidFill>
                  <a:srgbClr val="9A9A9A"/>
                </a:solidFill>
              </a:uFill>
            </a:endParaRPr>
          </a:p>
        </p:txBody>
      </p:sp>
      <p:sp>
        <p:nvSpPr>
          <p:cNvPr id="276" name="Shape 276"/>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xmlns=""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spTree>
    <p:extLst>
      <p:ext uri="{BB962C8B-B14F-4D97-AF65-F5344CB8AC3E}">
        <p14:creationId xmlns:p14="http://schemas.microsoft.com/office/powerpoint/2010/main" val="89899412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p:cNvSpPr>
          <p:nvPr>
            <p:ph type="title"/>
          </p:nvPr>
        </p:nvSpPr>
        <p:spPr>
          <a:xfrm>
            <a:off x="650239" y="390597"/>
            <a:ext cx="11704322" cy="1262300"/>
          </a:xfrm>
          <a:prstGeom prst="rect">
            <a:avLst/>
          </a:prstGeom>
        </p:spPr>
        <p:txBody>
          <a:bodyPr/>
          <a:lstStyle/>
          <a:p>
            <a:pPr lvl="0">
              <a:defRPr sz="1800">
                <a:solidFill>
                  <a:srgbClr val="000000"/>
                </a:solidFill>
                <a:uFillTx/>
              </a:defRPr>
            </a:pPr>
            <a:r>
              <a:rPr lang="en-US" sz="4500" dirty="0">
                <a:solidFill>
                  <a:srgbClr val="0224C0"/>
                </a:solidFill>
                <a:uFill>
                  <a:solidFill/>
                </a:uFill>
              </a:rPr>
              <a:t>Ocean retrieval: preliminaries</a:t>
            </a:r>
            <a:endParaRPr sz="4500" dirty="0">
              <a:solidFill>
                <a:srgbClr val="0224C0"/>
              </a:solidFill>
              <a:uFill>
                <a:solidFill/>
              </a:uFill>
            </a:endParaRPr>
          </a:p>
        </p:txBody>
      </p:sp>
      <p:sp>
        <p:nvSpPr>
          <p:cNvPr id="3" name="Content Placeholder 2"/>
          <p:cNvSpPr>
            <a:spLocks noGrp="1"/>
          </p:cNvSpPr>
          <p:nvPr>
            <p:ph idx="1"/>
          </p:nvPr>
        </p:nvSpPr>
        <p:spPr>
          <a:xfrm>
            <a:off x="307544" y="1652897"/>
            <a:ext cx="7442576" cy="7377091"/>
          </a:xfrm>
        </p:spPr>
        <p:txBody>
          <a:bodyPr/>
          <a:lstStyle/>
          <a:p>
            <a:r>
              <a:rPr lang="en-US" sz="2400" dirty="0"/>
              <a:t>Know that 100% of 20x20 (500 m) pixels are “ocean”</a:t>
            </a:r>
          </a:p>
          <a:p>
            <a:r>
              <a:rPr lang="en-US" sz="2400" dirty="0"/>
              <a:t>Cloud masking (pixel de-selection) is performed</a:t>
            </a:r>
          </a:p>
          <a:p>
            <a:r>
              <a:rPr lang="en-US" sz="2400" dirty="0"/>
              <a:t>More pixel de-selection (underwater sediments, glint, </a:t>
            </a:r>
            <a:r>
              <a:rPr lang="en-US" sz="2400" dirty="0" err="1"/>
              <a:t>etc</a:t>
            </a:r>
            <a:r>
              <a:rPr lang="en-US" sz="2400" dirty="0"/>
              <a:t>)</a:t>
            </a:r>
          </a:p>
          <a:p>
            <a:r>
              <a:rPr lang="en-US" sz="2400" dirty="0">
                <a:sym typeface="Wingdings"/>
              </a:rPr>
              <a:t> </a:t>
            </a:r>
            <a:r>
              <a:rPr lang="en-US" sz="2400" dirty="0"/>
              <a:t>We have N* “clear” pixels (not marked with “X”)</a:t>
            </a:r>
          </a:p>
          <a:p>
            <a:endParaRPr lang="en-US" sz="2400" dirty="0"/>
          </a:p>
          <a:p>
            <a:r>
              <a:rPr lang="en-US" sz="2400" dirty="0"/>
              <a:t>Sort N* pixels in ascending order in terms of reflectance magnitude, remove 25% darkest and 25% brightest (residual cloud contamination including shadows)</a:t>
            </a:r>
          </a:p>
          <a:p>
            <a:r>
              <a:rPr lang="en-US" sz="2400" dirty="0">
                <a:sym typeface="Wingdings"/>
              </a:rPr>
              <a:t> We have N “clear” pixels (not “X” or “Y”)</a:t>
            </a:r>
          </a:p>
          <a:p>
            <a:endParaRPr lang="en-US" sz="2400" dirty="0">
              <a:sym typeface="Wingdings"/>
            </a:endParaRPr>
          </a:p>
          <a:p>
            <a:r>
              <a:rPr lang="en-US" sz="2400" dirty="0">
                <a:sym typeface="Wingdings"/>
              </a:rPr>
              <a:t>Calculate average reflectance of N pixels in six channels</a:t>
            </a:r>
          </a:p>
          <a:p>
            <a:pPr lvl="1"/>
            <a:r>
              <a:rPr lang="en-US" sz="2400" dirty="0">
                <a:sym typeface="Wingdings"/>
              </a:rPr>
              <a:t>(0.55, 0.65, 0.86, 1.24, 1.63, 2.11 </a:t>
            </a:r>
            <a:r>
              <a:rPr lang="en-US" sz="2400" dirty="0">
                <a:latin typeface="Symbol" charset="2"/>
                <a:cs typeface="Symbol" charset="2"/>
                <a:sym typeface="Wingdings"/>
              </a:rPr>
              <a:t>m</a:t>
            </a:r>
            <a:r>
              <a:rPr lang="en-US" sz="2400" dirty="0">
                <a:sym typeface="Wingdings"/>
              </a:rPr>
              <a:t>m)  </a:t>
            </a:r>
            <a:endParaRPr lang="en-US" sz="2400" dirty="0"/>
          </a:p>
          <a:p>
            <a:endParaRPr lang="en-US" sz="2400" dirty="0"/>
          </a:p>
        </p:txBody>
      </p:sp>
      <p:sp>
        <p:nvSpPr>
          <p:cNvPr id="275" name="Shape 275"/>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25</a:t>
            </a:fld>
            <a:endParaRPr sz="1600">
              <a:solidFill>
                <a:srgbClr val="9A9A9A"/>
              </a:solidFill>
              <a:uFill>
                <a:solidFill>
                  <a:srgbClr val="9A9A9A"/>
                </a:solidFill>
              </a:uFill>
            </a:endParaRPr>
          </a:p>
        </p:txBody>
      </p:sp>
      <p:sp>
        <p:nvSpPr>
          <p:cNvPr id="276" name="Shape 276"/>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xmlns=""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graphicFrame>
        <p:nvGraphicFramePr>
          <p:cNvPr id="6" name="Table 5"/>
          <p:cNvGraphicFramePr>
            <a:graphicFrameLocks noGrp="1"/>
          </p:cNvGraphicFramePr>
          <p:nvPr>
            <p:extLst>
              <p:ext uri="{D42A27DB-BD31-4B8C-83A1-F6EECF244321}">
                <p14:modId xmlns:p14="http://schemas.microsoft.com/office/powerpoint/2010/main" val="1797036997"/>
              </p:ext>
            </p:extLst>
          </p:nvPr>
        </p:nvGraphicFramePr>
        <p:xfrm>
          <a:off x="7750120" y="2701077"/>
          <a:ext cx="4930200" cy="4793130"/>
        </p:xfrm>
        <a:graphic>
          <a:graphicData uri="http://schemas.openxmlformats.org/drawingml/2006/table">
            <a:tbl>
              <a:tblPr/>
              <a:tblGrid>
                <a:gridCol w="246510">
                  <a:extLst>
                    <a:ext uri="{9D8B030D-6E8A-4147-A177-3AD203B41FA5}">
                      <a16:colId xmlns:a16="http://schemas.microsoft.com/office/drawing/2014/main" val="20000"/>
                    </a:ext>
                  </a:extLst>
                </a:gridCol>
                <a:gridCol w="246510">
                  <a:extLst>
                    <a:ext uri="{9D8B030D-6E8A-4147-A177-3AD203B41FA5}">
                      <a16:colId xmlns:a16="http://schemas.microsoft.com/office/drawing/2014/main" val="20001"/>
                    </a:ext>
                  </a:extLst>
                </a:gridCol>
                <a:gridCol w="246510">
                  <a:extLst>
                    <a:ext uri="{9D8B030D-6E8A-4147-A177-3AD203B41FA5}">
                      <a16:colId xmlns:a16="http://schemas.microsoft.com/office/drawing/2014/main" val="20002"/>
                    </a:ext>
                  </a:extLst>
                </a:gridCol>
                <a:gridCol w="246510">
                  <a:extLst>
                    <a:ext uri="{9D8B030D-6E8A-4147-A177-3AD203B41FA5}">
                      <a16:colId xmlns:a16="http://schemas.microsoft.com/office/drawing/2014/main" val="20003"/>
                    </a:ext>
                  </a:extLst>
                </a:gridCol>
                <a:gridCol w="246510">
                  <a:extLst>
                    <a:ext uri="{9D8B030D-6E8A-4147-A177-3AD203B41FA5}">
                      <a16:colId xmlns:a16="http://schemas.microsoft.com/office/drawing/2014/main" val="20004"/>
                    </a:ext>
                  </a:extLst>
                </a:gridCol>
                <a:gridCol w="246510">
                  <a:extLst>
                    <a:ext uri="{9D8B030D-6E8A-4147-A177-3AD203B41FA5}">
                      <a16:colId xmlns:a16="http://schemas.microsoft.com/office/drawing/2014/main" val="20005"/>
                    </a:ext>
                  </a:extLst>
                </a:gridCol>
                <a:gridCol w="246510">
                  <a:extLst>
                    <a:ext uri="{9D8B030D-6E8A-4147-A177-3AD203B41FA5}">
                      <a16:colId xmlns:a16="http://schemas.microsoft.com/office/drawing/2014/main" val="20006"/>
                    </a:ext>
                  </a:extLst>
                </a:gridCol>
                <a:gridCol w="246510">
                  <a:extLst>
                    <a:ext uri="{9D8B030D-6E8A-4147-A177-3AD203B41FA5}">
                      <a16:colId xmlns:a16="http://schemas.microsoft.com/office/drawing/2014/main" val="20007"/>
                    </a:ext>
                  </a:extLst>
                </a:gridCol>
                <a:gridCol w="246510">
                  <a:extLst>
                    <a:ext uri="{9D8B030D-6E8A-4147-A177-3AD203B41FA5}">
                      <a16:colId xmlns:a16="http://schemas.microsoft.com/office/drawing/2014/main" val="20008"/>
                    </a:ext>
                  </a:extLst>
                </a:gridCol>
                <a:gridCol w="246510">
                  <a:extLst>
                    <a:ext uri="{9D8B030D-6E8A-4147-A177-3AD203B41FA5}">
                      <a16:colId xmlns:a16="http://schemas.microsoft.com/office/drawing/2014/main" val="20009"/>
                    </a:ext>
                  </a:extLst>
                </a:gridCol>
                <a:gridCol w="246510">
                  <a:extLst>
                    <a:ext uri="{9D8B030D-6E8A-4147-A177-3AD203B41FA5}">
                      <a16:colId xmlns:a16="http://schemas.microsoft.com/office/drawing/2014/main" val="20010"/>
                    </a:ext>
                  </a:extLst>
                </a:gridCol>
                <a:gridCol w="246510">
                  <a:extLst>
                    <a:ext uri="{9D8B030D-6E8A-4147-A177-3AD203B41FA5}">
                      <a16:colId xmlns:a16="http://schemas.microsoft.com/office/drawing/2014/main" val="20011"/>
                    </a:ext>
                  </a:extLst>
                </a:gridCol>
                <a:gridCol w="246510">
                  <a:extLst>
                    <a:ext uri="{9D8B030D-6E8A-4147-A177-3AD203B41FA5}">
                      <a16:colId xmlns:a16="http://schemas.microsoft.com/office/drawing/2014/main" val="20012"/>
                    </a:ext>
                  </a:extLst>
                </a:gridCol>
                <a:gridCol w="246510">
                  <a:extLst>
                    <a:ext uri="{9D8B030D-6E8A-4147-A177-3AD203B41FA5}">
                      <a16:colId xmlns:a16="http://schemas.microsoft.com/office/drawing/2014/main" val="20013"/>
                    </a:ext>
                  </a:extLst>
                </a:gridCol>
                <a:gridCol w="246510">
                  <a:extLst>
                    <a:ext uri="{9D8B030D-6E8A-4147-A177-3AD203B41FA5}">
                      <a16:colId xmlns:a16="http://schemas.microsoft.com/office/drawing/2014/main" val="20014"/>
                    </a:ext>
                  </a:extLst>
                </a:gridCol>
                <a:gridCol w="246510">
                  <a:extLst>
                    <a:ext uri="{9D8B030D-6E8A-4147-A177-3AD203B41FA5}">
                      <a16:colId xmlns:a16="http://schemas.microsoft.com/office/drawing/2014/main" val="20015"/>
                    </a:ext>
                  </a:extLst>
                </a:gridCol>
                <a:gridCol w="246510">
                  <a:extLst>
                    <a:ext uri="{9D8B030D-6E8A-4147-A177-3AD203B41FA5}">
                      <a16:colId xmlns:a16="http://schemas.microsoft.com/office/drawing/2014/main" val="20016"/>
                    </a:ext>
                  </a:extLst>
                </a:gridCol>
                <a:gridCol w="246510">
                  <a:extLst>
                    <a:ext uri="{9D8B030D-6E8A-4147-A177-3AD203B41FA5}">
                      <a16:colId xmlns:a16="http://schemas.microsoft.com/office/drawing/2014/main" val="20017"/>
                    </a:ext>
                  </a:extLst>
                </a:gridCol>
                <a:gridCol w="246510">
                  <a:extLst>
                    <a:ext uri="{9D8B030D-6E8A-4147-A177-3AD203B41FA5}">
                      <a16:colId xmlns:a16="http://schemas.microsoft.com/office/drawing/2014/main" val="20018"/>
                    </a:ext>
                  </a:extLst>
                </a:gridCol>
                <a:gridCol w="246510">
                  <a:extLst>
                    <a:ext uri="{9D8B030D-6E8A-4147-A177-3AD203B41FA5}">
                      <a16:colId xmlns:a16="http://schemas.microsoft.com/office/drawing/2014/main" val="20019"/>
                    </a:ext>
                  </a:extLst>
                </a:gridCol>
              </a:tblGrid>
              <a:tr h="256122">
                <a:tc>
                  <a:txBody>
                    <a:bodyPr/>
                    <a:lstStyle/>
                    <a:p>
                      <a:pPr algn="ctr" fontAlgn="b"/>
                      <a:r>
                        <a:rPr lang="en-US" sz="900" b="0" i="0" u="none" strike="noStrike" dirty="0">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X</a:t>
                      </a:r>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US" sz="900" b="0" i="0" u="none" strike="noStrike">
                          <a:effectLst/>
                          <a:latin typeface="Geneva"/>
                        </a:rPr>
                        <a:t>X</a:t>
                      </a:r>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5A4FC"/>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5A4FC"/>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5A4FC"/>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5A4FC"/>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5A4FC"/>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5A4FC"/>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5A4FC"/>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5A4FC"/>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X</a:t>
                      </a:r>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fontAlgn="b"/>
                      <a:r>
                        <a:rPr lang="en-US" sz="900" b="0" i="0" u="none" strike="noStrike">
                          <a:effectLst/>
                          <a:latin typeface="Geneva"/>
                        </a:rPr>
                        <a:t>X</a:t>
                      </a:r>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1A7AC"/>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1A7AC"/>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5A4FC"/>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5A4FC"/>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5A4FC"/>
                    </a:solidFill>
                  </a:tcPr>
                </a:tc>
                <a:tc>
                  <a:txBody>
                    <a:bodyPr/>
                    <a:lstStyle/>
                    <a:p>
                      <a:pPr algn="ctr" fontAlgn="b"/>
                      <a:r>
                        <a:rPr lang="en-US" sz="900" b="0" i="0" u="none" strike="noStrike" dirty="0">
                          <a:effectLst/>
                          <a:latin typeface="Geneva"/>
                        </a:rPr>
                        <a:t>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5A4FC"/>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X</a:t>
                      </a:r>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5"/>
                  </a:ext>
                </a:extLst>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900" b="0" i="0" u="none" strike="noStrike" dirty="0">
                          <a:effectLst/>
                          <a:latin typeface="Geneva"/>
                        </a:rPr>
                        <a:t>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900" b="0" i="0" u="none" strike="noStrike" dirty="0">
                          <a:effectLst/>
                          <a:latin typeface="Geneva"/>
                        </a:rPr>
                        <a:t>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900" b="0" i="0" u="none" strike="noStrike" dirty="0">
                          <a:effectLst/>
                          <a:latin typeface="Geneva"/>
                        </a:rPr>
                        <a:t>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6"/>
                  </a:ext>
                </a:extLst>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7"/>
                  </a:ext>
                </a:extLst>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X</a:t>
                      </a:r>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8"/>
                  </a:ext>
                </a:extLst>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9"/>
                  </a:ext>
                </a:extLst>
              </a:tr>
              <a:tr h="237827">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X</a:t>
                      </a:r>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0"/>
                  </a:ext>
                </a:extLst>
              </a:tr>
              <a:tr h="237827">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1A7AC"/>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1"/>
                  </a:ext>
                </a:extLst>
              </a:tr>
              <a:tr h="237827">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2"/>
                  </a:ext>
                </a:extLst>
              </a:tr>
              <a:tr h="237827">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3"/>
                  </a:ext>
                </a:extLst>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1A7AC"/>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1A7AC"/>
                    </a:solidFill>
                  </a:tcPr>
                </a:tc>
                <a:tc>
                  <a:txBody>
                    <a:bodyPr/>
                    <a:lstStyle/>
                    <a:p>
                      <a:pPr algn="ctr" fontAlgn="b"/>
                      <a:r>
                        <a:rPr lang="en-US" sz="900" b="0" i="0" u="none" strike="noStrike">
                          <a:effectLst/>
                          <a:latin typeface="Geneva"/>
                        </a:rPr>
                        <a:t>X</a:t>
                      </a:r>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1A7AC"/>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C8CB"/>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1A7AC"/>
                    </a:solidFill>
                  </a:tcPr>
                </a:tc>
                <a:tc>
                  <a:txBody>
                    <a:bodyPr/>
                    <a:lstStyle/>
                    <a:p>
                      <a:pPr algn="ctr" fontAlgn="b"/>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1A7AC"/>
                    </a:solidFill>
                  </a:tcPr>
                </a:tc>
                <a:tc>
                  <a:txBody>
                    <a:bodyPr/>
                    <a:lstStyle/>
                    <a:p>
                      <a:pPr algn="ctr" fontAlgn="b"/>
                      <a:r>
                        <a:rPr lang="en-US" sz="900" b="0" i="0" u="none" strike="noStrike">
                          <a:effectLst/>
                          <a:latin typeface="Geneva"/>
                        </a:rPr>
                        <a:t>X</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1A7AC"/>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4"/>
                  </a:ext>
                </a:extLst>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5"/>
                  </a:ext>
                </a:extLst>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1FE"/>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1FE"/>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1FE"/>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1FE"/>
                    </a:solidFill>
                  </a:tcPr>
                </a:tc>
                <a:tc>
                  <a:txBody>
                    <a:bodyPr/>
                    <a:lstStyle/>
                    <a:p>
                      <a:pPr algn="ctr" fontAlgn="b"/>
                      <a:r>
                        <a:rPr lang="en-US" sz="900" b="0" i="0" u="none" strike="noStrike" dirty="0">
                          <a:effectLst/>
                          <a:latin typeface="Geneva"/>
                        </a:rPr>
                        <a:t>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1FE"/>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6"/>
                  </a:ext>
                </a:extLst>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1FE"/>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1FE"/>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1FE"/>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1FE"/>
                    </a:solidFill>
                  </a:tcPr>
                </a:tc>
                <a:tc>
                  <a:txBody>
                    <a:bodyPr/>
                    <a:lstStyle/>
                    <a:p>
                      <a:pPr algn="ctr" fontAlgn="b"/>
                      <a:r>
                        <a:rPr lang="en-US" sz="900" b="0" i="0" u="none" strike="noStrike" dirty="0">
                          <a:effectLst/>
                          <a:latin typeface="Geneva"/>
                        </a:rPr>
                        <a:t>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1FE"/>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7"/>
                  </a:ext>
                </a:extLst>
              </a:tr>
              <a:tr h="237827">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n-US" sz="900" b="0" i="0" u="none" strike="noStrike">
                          <a:effectLst/>
                          <a:latin typeface="Geneva"/>
                        </a:rPr>
                        <a:t>Y</a:t>
                      </a:r>
                      <a:endParaRPr lang="en-US" sz="900" b="0" i="0" u="none" strike="noStrike" dirty="0">
                        <a:effectLst/>
                        <a:latin typeface="Geneva"/>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n-US" sz="900" b="0" i="0" u="none" strike="noStrike" dirty="0">
                          <a:effectLst/>
                          <a:latin typeface="Geneva"/>
                        </a:rPr>
                        <a:t>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8"/>
                  </a:ext>
                </a:extLst>
              </a:tr>
              <a:tr h="256122">
                <a:tc>
                  <a:txBody>
                    <a:bodyPr/>
                    <a:lstStyle/>
                    <a:p>
                      <a:pPr algn="ctr" fontAlgn="b"/>
                      <a:r>
                        <a:rPr lang="en-US" sz="900" b="0" i="0" u="none" strike="noStrike">
                          <a:effectLst/>
                          <a:latin typeface="Geneva"/>
                        </a:rPr>
                        <a:t> </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900" b="0" i="0" u="none" strike="noStrike" dirty="0">
                          <a:effectLst/>
                          <a:latin typeface="Geneva"/>
                        </a:rPr>
                        <a:t> </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224709170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975360" y="939236"/>
            <a:ext cx="11054080" cy="124629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30046" tIns="65023" rIns="130046" bIns="65023" numCol="1" anchor="t" anchorCtr="0" compatLnSpc="1">
            <a:prstTxWarp prst="textNoShape">
              <a:avLst/>
            </a:prstTxWarp>
            <a:normAutofit/>
          </a:bodyPr>
          <a:lstStyle/>
          <a:p>
            <a:pPr eaLnBrk="1" hangingPunct="1"/>
            <a:r>
              <a:rPr lang="en-US" dirty="0">
                <a:latin typeface="Myriad Pro" charset="0"/>
                <a:ea typeface="ＭＳ Ｐゴシック" charset="0"/>
                <a:cs typeface="ＭＳ Ｐゴシック" charset="0"/>
              </a:rPr>
              <a:t>Let’s retrieve aerosol ! (Ocean) </a:t>
            </a:r>
          </a:p>
        </p:txBody>
      </p:sp>
      <p:sp>
        <p:nvSpPr>
          <p:cNvPr id="59395" name="Rectangle 3"/>
          <p:cNvSpPr>
            <a:spLocks noGrp="1" noChangeArrowheads="1"/>
          </p:cNvSpPr>
          <p:nvPr>
            <p:ph type="body" idx="1"/>
          </p:nvPr>
        </p:nvSpPr>
        <p:spPr bwMode="auto">
          <a:xfrm>
            <a:off x="975360" y="2492587"/>
            <a:ext cx="11054080" cy="585216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30046" tIns="65023" rIns="130046" bIns="65023" numCol="1" anchor="t" anchorCtr="0" compatLnSpc="1">
            <a:prstTxWarp prst="textNoShape">
              <a:avLst/>
            </a:prstTxWarp>
            <a:normAutofit fontScale="92500" lnSpcReduction="10000"/>
          </a:bodyPr>
          <a:lstStyle/>
          <a:p>
            <a:pPr eaLnBrk="1" hangingPunct="1">
              <a:buFontTx/>
              <a:buNone/>
            </a:pPr>
            <a:r>
              <a:rPr lang="en-US" sz="4000" dirty="0">
                <a:latin typeface="Myriad Pro" charset="0"/>
                <a:ea typeface="ＭＳ Ｐゴシック" charset="0"/>
                <a:cs typeface="ＭＳ Ｐゴシック" charset="0"/>
              </a:rPr>
              <a:t>We need to make several assumptions to correctly Infer the aerosol characteristics from the remaining signal.</a:t>
            </a:r>
          </a:p>
          <a:p>
            <a:pPr eaLnBrk="1" hangingPunct="1">
              <a:buFontTx/>
              <a:buNone/>
            </a:pPr>
            <a:r>
              <a:rPr lang="en-US" sz="4000" dirty="0">
                <a:latin typeface="Myriad Pro" charset="0"/>
                <a:ea typeface="ＭＳ Ｐゴシック" charset="0"/>
                <a:cs typeface="ＭＳ Ｐゴシック" charset="0"/>
              </a:rPr>
              <a:t>Assumptions include:</a:t>
            </a:r>
          </a:p>
          <a:p>
            <a:pPr eaLnBrk="1" hangingPunct="1">
              <a:buFontTx/>
              <a:buNone/>
            </a:pPr>
            <a:endParaRPr lang="en-US" sz="4000" dirty="0">
              <a:latin typeface="Myriad Pro" charset="0"/>
              <a:ea typeface="ＭＳ Ｐゴシック" charset="0"/>
              <a:cs typeface="ＭＳ Ｐゴシック" charset="0"/>
            </a:endParaRPr>
          </a:p>
          <a:p>
            <a:pPr eaLnBrk="1" hangingPunct="1"/>
            <a:r>
              <a:rPr lang="en-US" sz="4000" dirty="0">
                <a:solidFill>
                  <a:srgbClr val="FF8000"/>
                </a:solidFill>
                <a:latin typeface="Myriad Pro" charset="0"/>
                <a:ea typeface="ＭＳ Ｐゴシック" charset="0"/>
                <a:cs typeface="ＭＳ Ｐゴシック" charset="0"/>
              </a:rPr>
              <a:t>Surface reflectance contribution as function of wind speed (whitecaps + glint + underwater radiance + …)</a:t>
            </a:r>
            <a:endParaRPr lang="en-US" sz="4000" dirty="0">
              <a:latin typeface="Myriad Pro" charset="0"/>
              <a:ea typeface="ＭＳ Ｐゴシック" charset="0"/>
              <a:cs typeface="ＭＳ Ｐゴシック" charset="0"/>
            </a:endParaRPr>
          </a:p>
          <a:p>
            <a:pPr eaLnBrk="1" hangingPunct="1"/>
            <a:r>
              <a:rPr lang="en-US" sz="4000" dirty="0">
                <a:solidFill>
                  <a:schemeClr val="accent2"/>
                </a:solidFill>
                <a:latin typeface="Myriad Pro" charset="0"/>
                <a:ea typeface="ＭＳ Ｐゴシック" charset="0"/>
                <a:cs typeface="ＭＳ Ｐゴシック" charset="0"/>
              </a:rPr>
              <a:t>Ambient aerosol is bi-modal (a superposition of “fine” and “coarse” aerosol) </a:t>
            </a:r>
            <a:endParaRPr lang="en-US" sz="4000" dirty="0">
              <a:latin typeface="Myriad Pro" charset="0"/>
              <a:ea typeface="ＭＳ Ｐゴシック" charset="0"/>
              <a:cs typeface="ＭＳ Ｐゴシック" charset="0"/>
            </a:endParaRPr>
          </a:p>
        </p:txBody>
      </p:sp>
      <p:sp>
        <p:nvSpPr>
          <p:cNvPr id="2" name="TextBox 1"/>
          <p:cNvSpPr txBox="1"/>
          <p:nvPr/>
        </p:nvSpPr>
        <p:spPr>
          <a:xfrm>
            <a:off x="2745458" y="341715"/>
            <a:ext cx="6705652" cy="500648"/>
          </a:xfrm>
          <a:prstGeom prst="rect">
            <a:avLst/>
          </a:prstGeom>
          <a:noFill/>
        </p:spPr>
        <p:txBody>
          <a:bodyPr wrap="none" lIns="130046" tIns="65023" rIns="130046" bIns="65023" rtlCol="0">
            <a:spAutoFit/>
          </a:bodyPr>
          <a:lstStyle/>
          <a:p>
            <a:r>
              <a:rPr lang="en-US" dirty="0"/>
              <a:t>We have removed clouds, found the </a:t>
            </a:r>
            <a:r>
              <a:rPr lang="en-US"/>
              <a:t>best pixels</a:t>
            </a:r>
            <a:r>
              <a:rPr lang="en-US" dirty="0"/>
              <a:t>, …..  </a:t>
            </a:r>
          </a:p>
        </p:txBody>
      </p:sp>
    </p:spTree>
    <p:extLst>
      <p:ext uri="{BB962C8B-B14F-4D97-AF65-F5344CB8AC3E}">
        <p14:creationId xmlns:p14="http://schemas.microsoft.com/office/powerpoint/2010/main" val="1515353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542639" y="408659"/>
            <a:ext cx="11915360" cy="1158239"/>
          </a:xfrm>
        </p:spPr>
        <p:txBody>
          <a:bodyPr/>
          <a:lstStyle/>
          <a:p>
            <a:pPr eaLnBrk="1" hangingPunct="1"/>
            <a:r>
              <a:rPr lang="en-US" sz="3700" dirty="0">
                <a:solidFill>
                  <a:srgbClr val="FF0000"/>
                </a:solidFill>
                <a:latin typeface="Myriad Pro" charset="0"/>
                <a:ea typeface="ＭＳ Ｐゴシック" charset="0"/>
                <a:cs typeface="ＭＳ Ｐゴシック" charset="0"/>
              </a:rPr>
              <a:t>Ambient Size Distribution is approximately bi-lognormal</a:t>
            </a:r>
            <a:br>
              <a:rPr lang="en-US" sz="3700" dirty="0">
                <a:solidFill>
                  <a:srgbClr val="FF0000"/>
                </a:solidFill>
                <a:latin typeface="Myriad Pro" charset="0"/>
                <a:ea typeface="ＭＳ Ｐゴシック" charset="0"/>
                <a:cs typeface="ＭＳ Ｐゴシック" charset="0"/>
              </a:rPr>
            </a:br>
            <a:r>
              <a:rPr lang="en-US" sz="3700" dirty="0">
                <a:solidFill>
                  <a:srgbClr val="FF0000"/>
                </a:solidFill>
                <a:latin typeface="Myriad Pro" charset="0"/>
                <a:ea typeface="ＭＳ Ｐゴシック" charset="0"/>
                <a:cs typeface="ＭＳ Ｐゴシック" charset="0"/>
              </a:rPr>
              <a:t>(e.g., from AERONET)</a:t>
            </a:r>
          </a:p>
        </p:txBody>
      </p:sp>
      <p:pic>
        <p:nvPicPr>
          <p:cNvPr id="7680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2639" y="2160695"/>
            <a:ext cx="12532924" cy="6883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4" name="Text Box 4"/>
          <p:cNvSpPr txBox="1">
            <a:spLocks noChangeArrowheads="1"/>
          </p:cNvSpPr>
          <p:nvPr/>
        </p:nvSpPr>
        <p:spPr bwMode="auto">
          <a:xfrm rot="-5400000">
            <a:off x="-404273" y="5183019"/>
            <a:ext cx="1458785" cy="500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i="1">
                <a:latin typeface="Helvetica" charset="0"/>
              </a:rPr>
              <a:t>dV</a:t>
            </a:r>
            <a:r>
              <a:rPr lang="en-US">
                <a:latin typeface="Helvetica" charset="0"/>
              </a:rPr>
              <a:t> / </a:t>
            </a:r>
            <a:r>
              <a:rPr lang="en-US" i="1">
                <a:latin typeface="Helvetica" charset="0"/>
              </a:rPr>
              <a:t>d</a:t>
            </a:r>
            <a:r>
              <a:rPr lang="en-US">
                <a:latin typeface="Helvetica" charset="0"/>
              </a:rPr>
              <a:t>ln</a:t>
            </a:r>
            <a:r>
              <a:rPr lang="en-US" i="1">
                <a:latin typeface="Helvetica" charset="0"/>
              </a:rPr>
              <a:t>r</a:t>
            </a:r>
            <a:endParaRPr lang="en-US">
              <a:latin typeface="Helvetica" charset="0"/>
            </a:endParaRPr>
          </a:p>
        </p:txBody>
      </p:sp>
      <p:sp>
        <p:nvSpPr>
          <p:cNvPr id="76805" name="Text Box 5"/>
          <p:cNvSpPr txBox="1">
            <a:spLocks noChangeArrowheads="1"/>
          </p:cNvSpPr>
          <p:nvPr/>
        </p:nvSpPr>
        <p:spPr bwMode="auto">
          <a:xfrm>
            <a:off x="5287716" y="9103360"/>
            <a:ext cx="2389416" cy="500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latin typeface="Helvetica" charset="0"/>
              </a:rPr>
              <a:t>Radius , </a:t>
            </a:r>
            <a:r>
              <a:rPr lang="en-US" i="1">
                <a:latin typeface="Helvetica" charset="0"/>
              </a:rPr>
              <a:t>r,</a:t>
            </a:r>
            <a:r>
              <a:rPr lang="en-US">
                <a:latin typeface="Helvetica" charset="0"/>
              </a:rPr>
              <a:t> (</a:t>
            </a:r>
            <a:r>
              <a:rPr lang="en-US">
                <a:latin typeface="Symbol" charset="0"/>
                <a:sym typeface="Symbol" charset="0"/>
              </a:rPr>
              <a:t></a:t>
            </a:r>
            <a:r>
              <a:rPr lang="en-US">
                <a:latin typeface="Helvetica" charset="0"/>
              </a:rPr>
              <a:t>m)</a:t>
            </a:r>
          </a:p>
        </p:txBody>
      </p:sp>
      <p:sp>
        <p:nvSpPr>
          <p:cNvPr id="76806" name="Text Box 6"/>
          <p:cNvSpPr txBox="1">
            <a:spLocks noChangeArrowheads="1"/>
          </p:cNvSpPr>
          <p:nvPr/>
        </p:nvSpPr>
        <p:spPr bwMode="auto">
          <a:xfrm>
            <a:off x="7922544" y="2709333"/>
            <a:ext cx="2349591" cy="500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a:latin typeface="Helvetica" charset="0"/>
              </a:rPr>
              <a:t>“</a:t>
            </a:r>
            <a:r>
              <a:rPr lang="en-US">
                <a:latin typeface="Helvetica" charset="0"/>
              </a:rPr>
              <a:t>coarse</a:t>
            </a:r>
            <a:r>
              <a:rPr lang="ja-JP" altLang="en-US">
                <a:latin typeface="Helvetica" charset="0"/>
              </a:rPr>
              <a:t>”</a:t>
            </a:r>
            <a:r>
              <a:rPr lang="en-US">
                <a:latin typeface="Helvetica" charset="0"/>
              </a:rPr>
              <a:t> mode</a:t>
            </a:r>
          </a:p>
        </p:txBody>
      </p:sp>
      <p:sp>
        <p:nvSpPr>
          <p:cNvPr id="76807" name="Text Box 7"/>
          <p:cNvSpPr txBox="1">
            <a:spLocks noChangeArrowheads="1"/>
          </p:cNvSpPr>
          <p:nvPr/>
        </p:nvSpPr>
        <p:spPr bwMode="auto">
          <a:xfrm>
            <a:off x="4264943" y="5229013"/>
            <a:ext cx="1922041" cy="500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a:latin typeface="Helvetica" charset="0"/>
              </a:rPr>
              <a:t>“</a:t>
            </a:r>
            <a:r>
              <a:rPr lang="en-US">
                <a:latin typeface="Helvetica" charset="0"/>
              </a:rPr>
              <a:t>fine</a:t>
            </a:r>
            <a:r>
              <a:rPr lang="ja-JP" altLang="en-US">
                <a:latin typeface="Helvetica" charset="0"/>
              </a:rPr>
              <a:t>”</a:t>
            </a:r>
            <a:r>
              <a:rPr lang="en-US">
                <a:latin typeface="Helvetica" charset="0"/>
              </a:rPr>
              <a:t> mode</a:t>
            </a:r>
          </a:p>
        </p:txBody>
      </p:sp>
      <p:sp>
        <p:nvSpPr>
          <p:cNvPr id="76808" name="Text Box 8"/>
          <p:cNvSpPr txBox="1">
            <a:spLocks noChangeArrowheads="1"/>
          </p:cNvSpPr>
          <p:nvPr/>
        </p:nvSpPr>
        <p:spPr bwMode="auto">
          <a:xfrm>
            <a:off x="3202072" y="3178952"/>
            <a:ext cx="2845971" cy="869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atin typeface="Helvetica" charset="0"/>
              </a:rPr>
              <a:t>Approximately</a:t>
            </a:r>
            <a:endParaRPr lang="en-US" dirty="0">
              <a:latin typeface="Helvetica" charset="0"/>
            </a:endParaRPr>
          </a:p>
          <a:p>
            <a:pPr algn="ctr"/>
            <a:r>
              <a:rPr lang="ja-JP" altLang="en-US" dirty="0">
                <a:latin typeface="Helvetica" charset="0"/>
              </a:rPr>
              <a:t>“</a:t>
            </a:r>
            <a:r>
              <a:rPr lang="en-US" dirty="0">
                <a:latin typeface="Helvetica" charset="0"/>
              </a:rPr>
              <a:t>lognormal</a:t>
            </a:r>
            <a:r>
              <a:rPr lang="ja-JP" altLang="en-US" dirty="0">
                <a:latin typeface="Helvetica" charset="0"/>
              </a:rPr>
              <a:t>”</a:t>
            </a:r>
            <a:r>
              <a:rPr lang="en-US" dirty="0">
                <a:latin typeface="Helvetica" charset="0"/>
              </a:rPr>
              <a:t> shape</a:t>
            </a:r>
          </a:p>
        </p:txBody>
      </p:sp>
    </p:spTree>
    <p:extLst>
      <p:ext uri="{BB962C8B-B14F-4D97-AF65-F5344CB8AC3E}">
        <p14:creationId xmlns:p14="http://schemas.microsoft.com/office/powerpoint/2010/main" val="3831722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975360" y="284481"/>
            <a:ext cx="11054080" cy="1207912"/>
          </a:xfrm>
        </p:spPr>
        <p:txBody>
          <a:bodyPr>
            <a:normAutofit fontScale="90000"/>
          </a:bodyPr>
          <a:lstStyle/>
          <a:p>
            <a:r>
              <a:rPr lang="en-US" sz="5100">
                <a:solidFill>
                  <a:srgbClr val="FF0000"/>
                </a:solidFill>
              </a:rPr>
              <a:t>Physical properties of aerosol</a:t>
            </a:r>
            <a:br>
              <a:rPr lang="en-US" sz="5100">
                <a:solidFill>
                  <a:srgbClr val="FF0000"/>
                </a:solidFill>
              </a:rPr>
            </a:br>
            <a:r>
              <a:rPr lang="en-US" sz="5100">
                <a:solidFill>
                  <a:srgbClr val="FF0000"/>
                </a:solidFill>
              </a:rPr>
              <a:t>Relationship to optical properties </a:t>
            </a:r>
            <a:endParaRPr lang="en-US">
              <a:solidFill>
                <a:srgbClr val="FF0000"/>
              </a:solidFill>
            </a:endParaRPr>
          </a:p>
        </p:txBody>
      </p:sp>
      <p:sp>
        <p:nvSpPr>
          <p:cNvPr id="62467" name="Text Box 3"/>
          <p:cNvSpPr txBox="1">
            <a:spLocks noChangeArrowheads="1"/>
          </p:cNvSpPr>
          <p:nvPr/>
        </p:nvSpPr>
        <p:spPr bwMode="auto">
          <a:xfrm>
            <a:off x="465103" y="2097477"/>
            <a:ext cx="12115236" cy="73538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30046" tIns="65023" rIns="130046" bIns="65023">
            <a:spAutoFit/>
          </a:bodyPr>
          <a:lstStyle/>
          <a:p>
            <a:r>
              <a:rPr lang="en-US" sz="3100" dirty="0"/>
              <a:t>If we understand:</a:t>
            </a:r>
          </a:p>
          <a:p>
            <a:pPr>
              <a:buFontTx/>
              <a:buChar char="•"/>
            </a:pPr>
            <a:r>
              <a:rPr lang="en-US" sz="3100" dirty="0"/>
              <a:t>  Size distribution: Assumed as superposition of </a:t>
            </a:r>
            <a:r>
              <a:rPr lang="en-US" sz="3100" dirty="0" err="1">
                <a:solidFill>
                  <a:srgbClr val="FF0000"/>
                </a:solidFill>
              </a:rPr>
              <a:t>lognormals</a:t>
            </a:r>
            <a:r>
              <a:rPr lang="en-US" sz="3100" dirty="0"/>
              <a:t>, </a:t>
            </a:r>
            <a:r>
              <a:rPr lang="en-US" sz="3100" i="1" dirty="0" err="1"/>
              <a:t>i</a:t>
            </a:r>
            <a:r>
              <a:rPr lang="en-US" sz="3100" dirty="0"/>
              <a:t>, </a:t>
            </a:r>
          </a:p>
          <a:p>
            <a:r>
              <a:rPr lang="en-US" sz="3100" dirty="0"/>
              <a:t>	with radii </a:t>
            </a:r>
            <a:r>
              <a:rPr lang="en-US" sz="3100" i="1" dirty="0" err="1"/>
              <a:t>r</a:t>
            </a:r>
            <a:r>
              <a:rPr lang="en-US" sz="3100" i="1" baseline="-25000" dirty="0" err="1"/>
              <a:t>v,i</a:t>
            </a:r>
            <a:r>
              <a:rPr lang="en-US" sz="3100" dirty="0"/>
              <a:t>, standard deviation </a:t>
            </a:r>
            <a:r>
              <a:rPr lang="en-US" sz="3100" i="1" dirty="0">
                <a:latin typeface="Symbol" charset="0"/>
                <a:sym typeface="Symbol" charset="0"/>
              </a:rPr>
              <a:t></a:t>
            </a:r>
            <a:r>
              <a:rPr lang="en-US" sz="3100" i="1" baseline="-25000" dirty="0" err="1"/>
              <a:t>i</a:t>
            </a:r>
            <a:r>
              <a:rPr lang="en-US" sz="3100" dirty="0"/>
              <a:t>, and total volume </a:t>
            </a:r>
            <a:r>
              <a:rPr lang="en-US" sz="3100" i="1" dirty="0"/>
              <a:t>V</a:t>
            </a:r>
            <a:r>
              <a:rPr lang="en-US" sz="3100" i="1" baseline="-25000" dirty="0"/>
              <a:t>0,i</a:t>
            </a:r>
          </a:p>
          <a:p>
            <a:r>
              <a:rPr lang="en-US" sz="3100" i="1" baseline="-25000" dirty="0"/>
              <a:t>     </a:t>
            </a:r>
            <a:r>
              <a:rPr lang="en-US" sz="3100" dirty="0"/>
              <a:t>For one lognormal mode: </a:t>
            </a:r>
          </a:p>
          <a:p>
            <a:endParaRPr lang="en-US" sz="3100" i="1" baseline="-25000" dirty="0"/>
          </a:p>
          <a:p>
            <a:endParaRPr lang="en-US" sz="3100" i="1" baseline="-25000" dirty="0"/>
          </a:p>
          <a:p>
            <a:endParaRPr lang="en-US" sz="3100" i="1" baseline="-25000" dirty="0"/>
          </a:p>
          <a:p>
            <a:pPr>
              <a:buFontTx/>
              <a:buChar char="•"/>
            </a:pPr>
            <a:r>
              <a:rPr lang="en-US" sz="3100" dirty="0"/>
              <a:t>  Spectral Complex Refractive index, </a:t>
            </a:r>
            <a:r>
              <a:rPr lang="en-US" sz="3100" i="1" dirty="0"/>
              <a:t>m</a:t>
            </a:r>
            <a:r>
              <a:rPr lang="en-US" sz="3100" i="1" baseline="-25000" dirty="0">
                <a:latin typeface="Symbol" charset="0"/>
                <a:sym typeface="Symbol" charset="0"/>
              </a:rPr>
              <a:t></a:t>
            </a:r>
            <a:r>
              <a:rPr lang="en-US" sz="3100" i="1" baseline="-25000" dirty="0"/>
              <a:t>I</a:t>
            </a:r>
            <a:endParaRPr lang="en-US" sz="3100" baseline="-25000" dirty="0"/>
          </a:p>
          <a:p>
            <a:pPr>
              <a:buFontTx/>
              <a:buChar char="•"/>
            </a:pPr>
            <a:r>
              <a:rPr lang="en-US" sz="3100" dirty="0"/>
              <a:t>  Shape distribution: Spherical? Spheroids?</a:t>
            </a:r>
          </a:p>
          <a:p>
            <a:endParaRPr lang="en-US" sz="3100" dirty="0"/>
          </a:p>
          <a:p>
            <a:r>
              <a:rPr lang="en-US" sz="3100" dirty="0"/>
              <a:t>These aerosol properties are directly linked to spectral scattering / absorption (extinction) properties through Mie theory (if spherical), or other theory (e.g. T-matrix for collection of spheroids). </a:t>
            </a:r>
          </a:p>
          <a:p>
            <a:endParaRPr lang="en-US" sz="3100" dirty="0"/>
          </a:p>
          <a:p>
            <a:r>
              <a:rPr lang="en-US" sz="3100" dirty="0"/>
              <a:t>We can calculate spectral aerosol “reflectance” for a variety of aerosol types. These are our </a:t>
            </a:r>
            <a:r>
              <a:rPr lang="en-US" sz="3100" dirty="0">
                <a:solidFill>
                  <a:srgbClr val="FF0000"/>
                </a:solidFill>
              </a:rPr>
              <a:t>LOOKUP TABLES! </a:t>
            </a:r>
          </a:p>
        </p:txBody>
      </p:sp>
      <p:graphicFrame>
        <p:nvGraphicFramePr>
          <p:cNvPr id="62468" name="Object 4"/>
          <p:cNvGraphicFramePr>
            <a:graphicFrameLocks noChangeAspect="1"/>
          </p:cNvGraphicFramePr>
          <p:nvPr/>
        </p:nvGraphicFramePr>
        <p:xfrm>
          <a:off x="5773139" y="3741138"/>
          <a:ext cx="4781973" cy="1135662"/>
        </p:xfrm>
        <a:graphic>
          <a:graphicData uri="http://schemas.openxmlformats.org/presentationml/2006/ole">
            <mc:AlternateContent xmlns:mc="http://schemas.openxmlformats.org/markup-compatibility/2006">
              <mc:Choice xmlns:v="urn:schemas-microsoft-com:vml" Requires="v">
                <p:oleObj name="Equation" r:id="rId3" imgW="2032000" imgH="482600" progId="Equation.3">
                  <p:embed/>
                </p:oleObj>
              </mc:Choice>
              <mc:Fallback>
                <p:oleObj name="Equation" r:id="rId3" imgW="2032000" imgH="482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3139" y="3741138"/>
                        <a:ext cx="4781973" cy="1135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4057913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1083734" y="0"/>
            <a:ext cx="11546276" cy="1246293"/>
          </a:xfrm>
          <a:solidFill>
            <a:srgbClr val="FFFFFF"/>
          </a:solidFill>
          <a:ln>
            <a:solidFill>
              <a:srgbClr val="000000"/>
            </a:solidFill>
            <a:miter lim="800000"/>
            <a:headEnd/>
            <a:tailEnd/>
          </a:ln>
        </p:spPr>
        <p:txBody>
          <a:bodyPr wrap="square" lIns="130046" tIns="65023" rIns="130046" bIns="65023" numCol="1" anchor="t" anchorCtr="0" compatLnSpc="1">
            <a:prstTxWarp prst="textNoShape">
              <a:avLst/>
            </a:prstTxWarp>
            <a:normAutofit fontScale="90000"/>
          </a:bodyPr>
          <a:lstStyle/>
          <a:p>
            <a:pPr eaLnBrk="1" hangingPunct="1"/>
            <a:r>
              <a:rPr lang="en-US" sz="4000" dirty="0">
                <a:solidFill>
                  <a:srgbClr val="FF0000"/>
                </a:solidFill>
                <a:latin typeface="Myriad Pro" charset="0"/>
                <a:ea typeface="ＭＳ Ｐゴシック" charset="0"/>
                <a:cs typeface="ＭＳ Ｐゴシック" charset="0"/>
              </a:rPr>
              <a:t>Aerosol </a:t>
            </a:r>
            <a:r>
              <a:rPr lang="ja-JP" altLang="en-US" sz="4000" dirty="0">
                <a:solidFill>
                  <a:srgbClr val="FF0000"/>
                </a:solidFill>
                <a:latin typeface="Myriad Pro" charset="0"/>
                <a:ea typeface="ＭＳ Ｐゴシック" charset="0"/>
                <a:cs typeface="ＭＳ Ｐゴシック" charset="0"/>
              </a:rPr>
              <a:t>“</a:t>
            </a:r>
            <a:r>
              <a:rPr lang="en-US" sz="4000" dirty="0">
                <a:solidFill>
                  <a:srgbClr val="FF0000"/>
                </a:solidFill>
                <a:latin typeface="Myriad Pro" charset="0"/>
                <a:ea typeface="ＭＳ Ｐゴシック" charset="0"/>
                <a:cs typeface="ＭＳ Ｐゴシック" charset="0"/>
              </a:rPr>
              <a:t>models</a:t>
            </a:r>
            <a:r>
              <a:rPr lang="ja-JP" altLang="en-US" sz="4000" dirty="0">
                <a:solidFill>
                  <a:srgbClr val="FF0000"/>
                </a:solidFill>
                <a:latin typeface="Myriad Pro" charset="0"/>
                <a:ea typeface="ＭＳ Ｐゴシック" charset="0"/>
                <a:cs typeface="ＭＳ Ｐゴシック" charset="0"/>
              </a:rPr>
              <a:t>”</a:t>
            </a:r>
            <a:r>
              <a:rPr lang="en-US" sz="4000" dirty="0">
                <a:solidFill>
                  <a:srgbClr val="FF0000"/>
                </a:solidFill>
                <a:latin typeface="Myriad Pro" charset="0"/>
                <a:ea typeface="ＭＳ Ｐゴシック" charset="0"/>
                <a:cs typeface="ＭＳ Ｐゴシック" charset="0"/>
              </a:rPr>
              <a:t> over ocean</a:t>
            </a:r>
            <a:br>
              <a:rPr lang="en-US" sz="4000" dirty="0">
                <a:solidFill>
                  <a:srgbClr val="FF0000"/>
                </a:solidFill>
                <a:latin typeface="Myriad Pro" charset="0"/>
                <a:ea typeface="ＭＳ Ｐゴシック" charset="0"/>
                <a:cs typeface="ＭＳ Ｐゴシック" charset="0"/>
              </a:rPr>
            </a:br>
            <a:r>
              <a:rPr lang="en-US" sz="4000" dirty="0">
                <a:solidFill>
                  <a:srgbClr val="FF0000"/>
                </a:solidFill>
                <a:latin typeface="Myriad Pro" charset="0"/>
                <a:ea typeface="ＭＳ Ｐゴシック" charset="0"/>
                <a:cs typeface="ＭＳ Ｐゴシック" charset="0"/>
              </a:rPr>
              <a:t>Are represented by theoretical </a:t>
            </a:r>
            <a:r>
              <a:rPr lang="ja-JP" altLang="en-US" sz="4000" dirty="0">
                <a:solidFill>
                  <a:srgbClr val="FF0000"/>
                </a:solidFill>
                <a:latin typeface="Myriad Pro" charset="0"/>
                <a:ea typeface="ＭＳ Ｐゴシック" charset="0"/>
                <a:cs typeface="ＭＳ Ｐゴシック" charset="0"/>
              </a:rPr>
              <a:t>“</a:t>
            </a:r>
            <a:r>
              <a:rPr lang="en-US" sz="4000" dirty="0">
                <a:solidFill>
                  <a:srgbClr val="FF0000"/>
                </a:solidFill>
                <a:latin typeface="Myriad Pro" charset="0"/>
                <a:ea typeface="ＭＳ Ｐゴシック" charset="0"/>
                <a:cs typeface="ＭＳ Ｐゴシック" charset="0"/>
              </a:rPr>
              <a:t>modes</a:t>
            </a:r>
            <a:r>
              <a:rPr lang="ja-JP" altLang="en-US" sz="4000" dirty="0">
                <a:solidFill>
                  <a:srgbClr val="FF0000"/>
                </a:solidFill>
                <a:latin typeface="Myriad Pro" charset="0"/>
                <a:ea typeface="ＭＳ Ｐゴシック" charset="0"/>
                <a:cs typeface="ＭＳ Ｐゴシック" charset="0"/>
              </a:rPr>
              <a:t>”</a:t>
            </a:r>
            <a:endParaRPr lang="en-US" dirty="0">
              <a:latin typeface="Myriad Pro" charset="0"/>
              <a:ea typeface="ＭＳ Ｐゴシック" charset="0"/>
              <a:cs typeface="ＭＳ Ｐゴシック" charset="0"/>
            </a:endParaRPr>
          </a:p>
        </p:txBody>
      </p:sp>
      <p:graphicFrame>
        <p:nvGraphicFramePr>
          <p:cNvPr id="61443" name="Group 3"/>
          <p:cNvGraphicFramePr>
            <a:graphicFrameLocks noGrp="1"/>
          </p:cNvGraphicFramePr>
          <p:nvPr/>
        </p:nvGraphicFramePr>
        <p:xfrm>
          <a:off x="1932659" y="1650437"/>
          <a:ext cx="9137227" cy="2783840"/>
        </p:xfrm>
        <a:graphic>
          <a:graphicData uri="http://schemas.openxmlformats.org/drawingml/2006/table">
            <a:tbl>
              <a:tblPr/>
              <a:tblGrid>
                <a:gridCol w="1253067">
                  <a:extLst>
                    <a:ext uri="{9D8B030D-6E8A-4147-A177-3AD203B41FA5}">
                      <a16:colId xmlns:a16="http://schemas.microsoft.com/office/drawing/2014/main" val="20000"/>
                    </a:ext>
                  </a:extLst>
                </a:gridCol>
                <a:gridCol w="2479040">
                  <a:extLst>
                    <a:ext uri="{9D8B030D-6E8A-4147-A177-3AD203B41FA5}">
                      <a16:colId xmlns:a16="http://schemas.microsoft.com/office/drawing/2014/main" val="20001"/>
                    </a:ext>
                  </a:extLst>
                </a:gridCol>
                <a:gridCol w="806026">
                  <a:extLst>
                    <a:ext uri="{9D8B030D-6E8A-4147-A177-3AD203B41FA5}">
                      <a16:colId xmlns:a16="http://schemas.microsoft.com/office/drawing/2014/main" val="20002"/>
                    </a:ext>
                  </a:extLst>
                </a:gridCol>
                <a:gridCol w="763129">
                  <a:extLst>
                    <a:ext uri="{9D8B030D-6E8A-4147-A177-3AD203B41FA5}">
                      <a16:colId xmlns:a16="http://schemas.microsoft.com/office/drawing/2014/main" val="20003"/>
                    </a:ext>
                  </a:extLst>
                </a:gridCol>
                <a:gridCol w="760872">
                  <a:extLst>
                    <a:ext uri="{9D8B030D-6E8A-4147-A177-3AD203B41FA5}">
                      <a16:colId xmlns:a16="http://schemas.microsoft.com/office/drawing/2014/main" val="20004"/>
                    </a:ext>
                  </a:extLst>
                </a:gridCol>
                <a:gridCol w="3075093">
                  <a:extLst>
                    <a:ext uri="{9D8B030D-6E8A-4147-A177-3AD203B41FA5}">
                      <a16:colId xmlns:a16="http://schemas.microsoft.com/office/drawing/2014/main" val="20005"/>
                    </a:ext>
                  </a:extLst>
                </a:gridCol>
              </a:tblGrid>
              <a:tr h="10403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8000"/>
                          </a:solidFill>
                          <a:effectLst/>
                          <a:latin typeface="Palatino" charset="0"/>
                          <a:ea typeface="ＭＳ Ｐゴシック" charset="0"/>
                          <a:cs typeface="ＭＳ Ｐゴシック" charset="0"/>
                        </a:rPr>
                        <a:t>Fine (Small) Mode</a:t>
                      </a:r>
                      <a:endParaRPr kumimoji="0" lang="en-US" sz="2000" b="0" i="0" u="none" strike="noStrike" cap="none" normalizeH="0" baseline="0" dirty="0">
                        <a:ln>
                          <a:noFill/>
                        </a:ln>
                        <a:solidFill>
                          <a:schemeClr val="tx1"/>
                        </a:solidFill>
                        <a:effectLst/>
                        <a:latin typeface="Myriad Pro" charset="0"/>
                        <a:ea typeface="ＭＳ Ｐゴシック" charset="0"/>
                        <a:cs typeface="ＭＳ Ｐゴシック" charset="0"/>
                      </a:endParaRPr>
                    </a:p>
                  </a:txBody>
                  <a:tcPr marL="130048" marR="130048" marT="65024" marB="650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Myriad Pro" charset="0"/>
                          <a:ea typeface="ＭＳ Ｐゴシック" charset="0"/>
                          <a:cs typeface="ＭＳ Ｐゴシック" charset="0"/>
                        </a:rPr>
                        <a:t>Refractive Index</a:t>
                      </a:r>
                      <a:endParaRPr kumimoji="0" lang="en-US" sz="2000" b="1" i="0" u="none" strike="noStrike" cap="none" normalizeH="0" baseline="0" dirty="0">
                        <a:ln>
                          <a:noFill/>
                        </a:ln>
                        <a:solidFill>
                          <a:schemeClr val="tx1"/>
                        </a:solidFill>
                        <a:effectLst/>
                        <a:latin typeface="Myriad Pro"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Symbol" charset="0"/>
                          <a:ea typeface="ＭＳ Ｐゴシック" charset="0"/>
                          <a:cs typeface="ＭＳ Ｐゴシック" charset="0"/>
                          <a:sym typeface="Symbol" charset="0"/>
                        </a:rPr>
                        <a:t></a:t>
                      </a:r>
                      <a:r>
                        <a:rPr kumimoji="0" lang="en-US" sz="2000" b="1" i="0" u="none" strike="noStrike" cap="none" normalizeH="0" baseline="0" dirty="0">
                          <a:ln>
                            <a:noFill/>
                          </a:ln>
                          <a:solidFill>
                            <a:schemeClr val="tx1"/>
                          </a:solidFill>
                          <a:effectLst/>
                          <a:latin typeface="Palatino" charset="0"/>
                          <a:ea typeface="ＭＳ Ｐゴシック" charset="0"/>
                          <a:cs typeface="ＭＳ Ｐゴシック" charset="0"/>
                        </a:rPr>
                        <a:t>=0.47--&gt;0.86</a:t>
                      </a:r>
                      <a:r>
                        <a:rPr kumimoji="0" lang="en-US" sz="2000" b="1" i="0" u="none" strike="noStrike" cap="none" normalizeH="0" baseline="0" dirty="0">
                          <a:ln>
                            <a:noFill/>
                          </a:ln>
                          <a:solidFill>
                            <a:schemeClr val="tx1"/>
                          </a:solidFill>
                          <a:effectLst/>
                          <a:latin typeface="Symbol" charset="0"/>
                          <a:ea typeface="ＭＳ Ｐゴシック" charset="0"/>
                          <a:cs typeface="ＭＳ Ｐゴシック" charset="0"/>
                          <a:sym typeface="Symbol" charset="0"/>
                        </a:rPr>
                        <a:t></a:t>
                      </a:r>
                      <a:r>
                        <a:rPr kumimoji="0" lang="en-US" sz="2000" b="1" i="0" u="none" strike="noStrike" cap="none" normalizeH="0" baseline="0" dirty="0">
                          <a:ln>
                            <a:noFill/>
                          </a:ln>
                          <a:solidFill>
                            <a:schemeClr val="tx1"/>
                          </a:solidFill>
                          <a:effectLst/>
                          <a:latin typeface="Palatino" charset="0"/>
                          <a:ea typeface="ＭＳ Ｐゴシック" charset="0"/>
                          <a:cs typeface="ＭＳ Ｐゴシック" charset="0"/>
                        </a:rPr>
                        <a:t>m</a:t>
                      </a:r>
                      <a:endParaRPr kumimoji="0" lang="en-US" sz="2000" b="0" i="0" u="none" strike="noStrike" cap="none" normalizeH="0" baseline="0" dirty="0">
                        <a:ln>
                          <a:noFill/>
                        </a:ln>
                        <a:solidFill>
                          <a:schemeClr val="tx1"/>
                        </a:solidFill>
                        <a:effectLst/>
                        <a:latin typeface="Myriad Pro" charset="0"/>
                        <a:ea typeface="ＭＳ Ｐゴシック" charset="0"/>
                        <a:cs typeface="ＭＳ Ｐゴシック" charset="0"/>
                      </a:endParaRPr>
                    </a:p>
                  </a:txBody>
                  <a:tcPr marL="130048" marR="130048" marT="65024" marB="650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r</a:t>
                      </a:r>
                      <a:r>
                        <a:rPr kumimoji="0" lang="en-US" sz="2000" b="1" i="0" u="none" strike="noStrike" cap="none" normalizeH="0" baseline="-25000">
                          <a:ln>
                            <a:noFill/>
                          </a:ln>
                          <a:solidFill>
                            <a:schemeClr val="tx1"/>
                          </a:solidFill>
                          <a:effectLst/>
                          <a:latin typeface="Palatino" charset="0"/>
                          <a:ea typeface="ＭＳ Ｐゴシック" charset="0"/>
                          <a:cs typeface="ＭＳ Ｐゴシック" charset="0"/>
                        </a:rPr>
                        <a:t>g</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Symbol" charset="0"/>
                          <a:ea typeface="ＭＳ Ｐゴシック" charset="0"/>
                          <a:cs typeface="ＭＳ Ｐゴシック" charset="0"/>
                          <a:sym typeface="Symbol" charset="0"/>
                        </a:rPr>
                        <a:t></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r</a:t>
                      </a:r>
                      <a:r>
                        <a:rPr kumimoji="0" lang="en-US" sz="2000" b="1" i="0" u="none" strike="noStrike" cap="none" normalizeH="0" baseline="-25000">
                          <a:ln>
                            <a:noFill/>
                          </a:ln>
                          <a:solidFill>
                            <a:schemeClr val="tx1"/>
                          </a:solidFill>
                          <a:effectLst/>
                          <a:latin typeface="Palatino" charset="0"/>
                          <a:ea typeface="ＭＳ Ｐゴシック" charset="0"/>
                          <a:cs typeface="ＭＳ Ｐゴシック" charset="0"/>
                        </a:rPr>
                        <a:t>eff</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Comments</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34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1</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1.45-0.0035i</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0.07</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0.40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0.10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Water  Soluble</a:t>
                      </a:r>
                    </a:p>
                  </a:txBody>
                  <a:tcPr marL="130048" marR="130048" marT="65024" marB="650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34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2</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1.45-0.0035i</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0.06</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0.60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0.15</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Water  Soluble</a:t>
                      </a:r>
                    </a:p>
                  </a:txBody>
                  <a:tcPr marL="130048" marR="130048" marT="65024" marB="650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34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3</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1.40-0.0020i</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0.08</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0.60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0.20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Water  Soluble with humidity</a:t>
                      </a:r>
                    </a:p>
                  </a:txBody>
                  <a:tcPr marL="130048" marR="130048" marT="65024" marB="650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34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4</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1.40-0.0020i</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0.10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0.60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0.25</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Water  Soluble with humidity</a:t>
                      </a:r>
                    </a:p>
                  </a:txBody>
                  <a:tcPr marL="130048" marR="130048" marT="65024" marB="650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61487" name="Group 47"/>
          <p:cNvGraphicFramePr>
            <a:graphicFrameLocks noGrp="1"/>
          </p:cNvGraphicFramePr>
          <p:nvPr/>
        </p:nvGraphicFramePr>
        <p:xfrm>
          <a:off x="1930401" y="4398152"/>
          <a:ext cx="9130453" cy="5001972"/>
        </p:xfrm>
        <a:graphic>
          <a:graphicData uri="http://schemas.openxmlformats.org/drawingml/2006/table">
            <a:tbl>
              <a:tblPr/>
              <a:tblGrid>
                <a:gridCol w="1286933">
                  <a:extLst>
                    <a:ext uri="{9D8B030D-6E8A-4147-A177-3AD203B41FA5}">
                      <a16:colId xmlns:a16="http://schemas.microsoft.com/office/drawing/2014/main" val="20000"/>
                    </a:ext>
                  </a:extLst>
                </a:gridCol>
                <a:gridCol w="2479040">
                  <a:extLst>
                    <a:ext uri="{9D8B030D-6E8A-4147-A177-3AD203B41FA5}">
                      <a16:colId xmlns:a16="http://schemas.microsoft.com/office/drawing/2014/main" val="20001"/>
                    </a:ext>
                  </a:extLst>
                </a:gridCol>
                <a:gridCol w="760870">
                  <a:extLst>
                    <a:ext uri="{9D8B030D-6E8A-4147-A177-3AD203B41FA5}">
                      <a16:colId xmlns:a16="http://schemas.microsoft.com/office/drawing/2014/main" val="20002"/>
                    </a:ext>
                  </a:extLst>
                </a:gridCol>
                <a:gridCol w="790222">
                  <a:extLst>
                    <a:ext uri="{9D8B030D-6E8A-4147-A177-3AD203B41FA5}">
                      <a16:colId xmlns:a16="http://schemas.microsoft.com/office/drawing/2014/main" val="20003"/>
                    </a:ext>
                  </a:extLst>
                </a:gridCol>
                <a:gridCol w="760872">
                  <a:extLst>
                    <a:ext uri="{9D8B030D-6E8A-4147-A177-3AD203B41FA5}">
                      <a16:colId xmlns:a16="http://schemas.microsoft.com/office/drawing/2014/main" val="20004"/>
                    </a:ext>
                  </a:extLst>
                </a:gridCol>
                <a:gridCol w="3052516">
                  <a:extLst>
                    <a:ext uri="{9D8B030D-6E8A-4147-A177-3AD203B41FA5}">
                      <a16:colId xmlns:a16="http://schemas.microsoft.com/office/drawing/2014/main" val="20005"/>
                    </a:ext>
                  </a:extLst>
                </a:gridCol>
              </a:tblGrid>
              <a:tr h="10403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9900"/>
                          </a:solidFill>
                          <a:effectLst/>
                          <a:latin typeface="Palatino" charset="0"/>
                          <a:ea typeface="ＭＳ Ｐゴシック" charset="0"/>
                          <a:cs typeface="ＭＳ Ｐゴシック" charset="0"/>
                        </a:rPr>
                        <a:t>Coarse (Big) Mode</a:t>
                      </a:r>
                      <a:endParaRPr kumimoji="0" lang="en-US" sz="2000" b="0" i="0" u="none" strike="noStrike" cap="none" normalizeH="0" baseline="0" dirty="0">
                        <a:ln>
                          <a:noFill/>
                        </a:ln>
                        <a:solidFill>
                          <a:schemeClr val="tx1"/>
                        </a:solidFill>
                        <a:effectLst/>
                        <a:latin typeface="Myriad Pro" charset="0"/>
                        <a:ea typeface="ＭＳ Ｐゴシック" charset="0"/>
                        <a:cs typeface="ＭＳ Ｐゴシック" charset="0"/>
                      </a:endParaRPr>
                    </a:p>
                  </a:txBody>
                  <a:tcPr marL="130048" marR="130048" marT="65024" marB="650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Myriad Pro" charset="0"/>
                          <a:ea typeface="ＭＳ Ｐゴシック" charset="0"/>
                          <a:cs typeface="ＭＳ Ｐゴシック" charset="0"/>
                        </a:rPr>
                        <a:t>Refractive Index</a:t>
                      </a:r>
                      <a:endParaRPr kumimoji="0" lang="en-US" sz="2000" b="1" i="0" u="none" strike="noStrike" cap="none" normalizeH="0" baseline="0" dirty="0">
                        <a:ln>
                          <a:noFill/>
                        </a:ln>
                        <a:solidFill>
                          <a:schemeClr val="tx1"/>
                        </a:solidFill>
                        <a:effectLst/>
                        <a:latin typeface="Myriad Pro"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Symbol" charset="0"/>
                          <a:ea typeface="ＭＳ Ｐゴシック" charset="0"/>
                          <a:cs typeface="ＭＳ Ｐゴシック" charset="0"/>
                          <a:sym typeface="Symbol" charset="0"/>
                        </a:rPr>
                        <a:t></a:t>
                      </a:r>
                      <a:r>
                        <a:rPr kumimoji="0" lang="en-US" sz="2000" b="1" i="0" u="none" strike="noStrike" cap="none" normalizeH="0" baseline="0" dirty="0">
                          <a:ln>
                            <a:noFill/>
                          </a:ln>
                          <a:solidFill>
                            <a:schemeClr val="tx1"/>
                          </a:solidFill>
                          <a:effectLst/>
                          <a:latin typeface="Palatino" charset="0"/>
                          <a:ea typeface="ＭＳ Ｐゴシック" charset="0"/>
                          <a:cs typeface="ＭＳ Ｐゴシック" charset="0"/>
                        </a:rPr>
                        <a:t>=0.47--&gt;0.86</a:t>
                      </a:r>
                      <a:r>
                        <a:rPr kumimoji="0" lang="en-US" sz="2000" b="1" i="0" u="none" strike="noStrike" cap="none" normalizeH="0" baseline="0" dirty="0">
                          <a:ln>
                            <a:noFill/>
                          </a:ln>
                          <a:solidFill>
                            <a:schemeClr val="tx1"/>
                          </a:solidFill>
                          <a:effectLst/>
                          <a:latin typeface="Symbol" charset="0"/>
                          <a:ea typeface="ＭＳ Ｐゴシック" charset="0"/>
                          <a:cs typeface="ＭＳ Ｐゴシック" charset="0"/>
                          <a:sym typeface="Symbol" charset="0"/>
                        </a:rPr>
                        <a:t></a:t>
                      </a:r>
                      <a:r>
                        <a:rPr kumimoji="0" lang="en-US" sz="2000" b="1" i="0" u="none" strike="noStrike" cap="none" normalizeH="0" baseline="0" dirty="0">
                          <a:ln>
                            <a:noFill/>
                          </a:ln>
                          <a:solidFill>
                            <a:schemeClr val="tx1"/>
                          </a:solidFill>
                          <a:effectLst/>
                          <a:latin typeface="Palatino" charset="0"/>
                          <a:ea typeface="ＭＳ Ｐゴシック" charset="0"/>
                          <a:cs typeface="ＭＳ Ｐゴシック" charset="0"/>
                        </a:rPr>
                        <a:t>m</a:t>
                      </a:r>
                    </a:p>
                  </a:txBody>
                  <a:tcPr marL="130048" marR="130048" marT="65024" marB="650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r</a:t>
                      </a:r>
                      <a:r>
                        <a:rPr kumimoji="0" lang="en-US" sz="2000" b="1" i="0" u="none" strike="noStrike" cap="none" normalizeH="0" baseline="-25000">
                          <a:ln>
                            <a:noFill/>
                          </a:ln>
                          <a:solidFill>
                            <a:schemeClr val="tx1"/>
                          </a:solidFill>
                          <a:effectLst/>
                          <a:latin typeface="Palatino" charset="0"/>
                          <a:ea typeface="ＭＳ Ｐゴシック" charset="0"/>
                          <a:cs typeface="ＭＳ Ｐゴシック" charset="0"/>
                        </a:rPr>
                        <a:t>g</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Symbol" charset="0"/>
                          <a:ea typeface="ＭＳ Ｐゴシック" charset="0"/>
                          <a:cs typeface="ＭＳ Ｐゴシック" charset="0"/>
                          <a:sym typeface="Symbol" charset="0"/>
                        </a:rPr>
                        <a:t></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r</a:t>
                      </a:r>
                      <a:r>
                        <a:rPr kumimoji="0" lang="en-US" sz="2000" b="1" i="0" u="none" strike="noStrike" cap="none" normalizeH="0" baseline="-25000">
                          <a:ln>
                            <a:noFill/>
                          </a:ln>
                          <a:solidFill>
                            <a:schemeClr val="tx1"/>
                          </a:solidFill>
                          <a:effectLst/>
                          <a:latin typeface="Palatino" charset="0"/>
                          <a:ea typeface="ＭＳ Ｐゴシック" charset="0"/>
                          <a:cs typeface="ＭＳ Ｐゴシック" charset="0"/>
                        </a:rPr>
                        <a:t>eff</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Comments</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34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5</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1.35-0.001i</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0.40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0.60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0.98</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Wet sea salt type</a:t>
                      </a:r>
                    </a:p>
                  </a:txBody>
                  <a:tcPr marL="130048" marR="130048" marT="65024" marB="650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34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6</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1.35-0.001i</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0.60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0.60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1.48</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Wet sea salt type</a:t>
                      </a:r>
                    </a:p>
                  </a:txBody>
                  <a:tcPr marL="130048" marR="130048" marT="65024" marB="650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34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7</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1.35-0.001i</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0.80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0.60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1.98</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Wet sea salt type</a:t>
                      </a:r>
                    </a:p>
                  </a:txBody>
                  <a:tcPr marL="130048" marR="130048" marT="65024" marB="650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2649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8</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1.53-0.003i (0.47)</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1.53-0.001i (0.55)</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1.53-0.000i (0.66)</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1.53-0.000i (0.86)</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0.60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0.60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1.48</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Dust-like type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7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32649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Palatino" charset="0"/>
                          <a:ea typeface="ＭＳ Ｐゴシック" charset="0"/>
                          <a:cs typeface="ＭＳ Ｐゴシック" charset="0"/>
                        </a:rPr>
                        <a:t>9</a:t>
                      </a:r>
                      <a:endParaRPr kumimoji="0" lang="en-US" sz="20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1.53-0.003i (0.47)</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1.53-0.001i (0.55)</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1.53-0.000i (0.66)</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1.53-0.000i (0.86)</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0.50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0.80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2.50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Myriad Pro" charset="0"/>
                          <a:ea typeface="ＭＳ Ｐゴシック" charset="0"/>
                          <a:cs typeface="ＭＳ Ｐゴシック" charset="0"/>
                        </a:rPr>
                        <a:t>Dust-like type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700" b="0" i="0" u="none" strike="noStrike" cap="none" normalizeH="0" baseline="0">
                        <a:ln>
                          <a:noFill/>
                        </a:ln>
                        <a:solidFill>
                          <a:schemeClr val="tx1"/>
                        </a:solidFill>
                        <a:effectLst/>
                        <a:latin typeface="Myriad Pro" charset="0"/>
                        <a:ea typeface="ＭＳ Ｐゴシック" charset="0"/>
                        <a:cs typeface="ＭＳ Ｐゴシック" charset="0"/>
                      </a:endParaRPr>
                    </a:p>
                  </a:txBody>
                  <a:tcPr marL="130048" marR="130048" marT="65024" marB="650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7682" name="Text Box 98"/>
          <p:cNvSpPr txBox="1">
            <a:spLocks noChangeArrowheads="1"/>
          </p:cNvSpPr>
          <p:nvPr/>
        </p:nvSpPr>
        <p:spPr bwMode="auto">
          <a:xfrm>
            <a:off x="11586916" y="9103360"/>
            <a:ext cx="1083470" cy="500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latin typeface="Helvetica" charset="0"/>
              </a:rPr>
              <a:t>ATBD</a:t>
            </a:r>
          </a:p>
        </p:txBody>
      </p:sp>
    </p:spTree>
    <p:extLst>
      <p:ext uri="{BB962C8B-B14F-4D97-AF65-F5344CB8AC3E}">
        <p14:creationId xmlns:p14="http://schemas.microsoft.com/office/powerpoint/2010/main" val="3793877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39" y="390597"/>
            <a:ext cx="11704322" cy="1201828"/>
          </a:xfrm>
        </p:spPr>
        <p:txBody>
          <a:bodyPr/>
          <a:lstStyle/>
          <a:p>
            <a:r>
              <a:rPr lang="en-US" dirty="0"/>
              <a:t>Outline</a:t>
            </a:r>
          </a:p>
        </p:txBody>
      </p:sp>
      <p:sp>
        <p:nvSpPr>
          <p:cNvPr id="3" name="Content Placeholder 2"/>
          <p:cNvSpPr>
            <a:spLocks noGrp="1"/>
          </p:cNvSpPr>
          <p:nvPr>
            <p:ph idx="1"/>
          </p:nvPr>
        </p:nvSpPr>
        <p:spPr/>
        <p:txBody>
          <a:bodyPr/>
          <a:lstStyle/>
          <a:p>
            <a:pPr marL="514350" indent="-514350">
              <a:buAutoNum type="arabicPeriod"/>
            </a:pPr>
            <a:r>
              <a:rPr lang="en-US" dirty="0"/>
              <a:t>Overview (where we fit in the MODIS structure)</a:t>
            </a:r>
          </a:p>
          <a:p>
            <a:pPr marL="514350" indent="-514350">
              <a:buAutoNum type="arabicPeriod"/>
            </a:pPr>
            <a:r>
              <a:rPr lang="en-US" dirty="0"/>
              <a:t>Basics of Aerosol Retrieval</a:t>
            </a:r>
          </a:p>
          <a:p>
            <a:pPr marL="514350" indent="-514350">
              <a:buAutoNum type="arabicPeriod"/>
            </a:pPr>
            <a:r>
              <a:rPr lang="en-US" dirty="0"/>
              <a:t>Basics of DT ocean retrieval</a:t>
            </a:r>
          </a:p>
          <a:p>
            <a:pPr marL="514350" indent="-514350">
              <a:buAutoNum type="arabicPeriod"/>
            </a:pPr>
            <a:r>
              <a:rPr lang="en-US" dirty="0"/>
              <a:t>Basics of DT land retrieval</a:t>
            </a:r>
          </a:p>
          <a:p>
            <a:pPr marL="514350" indent="-514350">
              <a:buAutoNum type="arabicPeriod"/>
            </a:pPr>
            <a:r>
              <a:rPr lang="en-US" dirty="0"/>
              <a:t>Basics of products and validation</a:t>
            </a:r>
          </a:p>
          <a:p>
            <a:pPr marL="514350" indent="-514350">
              <a:buAutoNum type="arabicPeriod"/>
            </a:pPr>
            <a:r>
              <a:rPr lang="en-US" dirty="0"/>
              <a:t>What’s new for Collection 6 Level 2 (MxD04_L2)</a:t>
            </a:r>
          </a:p>
          <a:p>
            <a:pPr marL="514350" indent="-514350">
              <a:buAutoNum type="arabicPeriod"/>
            </a:pPr>
            <a:r>
              <a:rPr lang="en-US" dirty="0"/>
              <a:t>New for Level 3 (in regards to aerosol)</a:t>
            </a:r>
          </a:p>
          <a:p>
            <a:pPr marL="514350" indent="-514350">
              <a:buAutoNum type="arabicPeriod"/>
            </a:pPr>
            <a:r>
              <a:rPr lang="en-US" dirty="0"/>
              <a:t>Terra </a:t>
            </a:r>
            <a:r>
              <a:rPr lang="en-US" dirty="0" err="1"/>
              <a:t>vs</a:t>
            </a:r>
            <a:r>
              <a:rPr lang="en-US" dirty="0"/>
              <a:t> Aqua (and calibration and trends)</a:t>
            </a:r>
          </a:p>
          <a:p>
            <a:pPr marL="514350" indent="-514350">
              <a:buAutoNum type="arabicPeriod"/>
            </a:pPr>
            <a:r>
              <a:rPr lang="en-US" dirty="0"/>
              <a:t>Summary</a:t>
            </a:r>
          </a:p>
          <a:p>
            <a:pPr marL="514350" indent="-514350">
              <a:buAutoNum type="arabicPeriod"/>
            </a:pPr>
            <a:endParaRPr lang="en-US" dirty="0"/>
          </a:p>
        </p:txBody>
      </p:sp>
    </p:spTree>
    <p:extLst>
      <p:ext uri="{BB962C8B-B14F-4D97-AF65-F5344CB8AC3E}">
        <p14:creationId xmlns:p14="http://schemas.microsoft.com/office/powerpoint/2010/main" val="343431523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3395698" y="126026"/>
            <a:ext cx="6196824" cy="839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4600" dirty="0"/>
              <a:t>Look Up Tables -  LUT</a:t>
            </a:r>
          </a:p>
        </p:txBody>
      </p:sp>
      <p:sp>
        <p:nvSpPr>
          <p:cNvPr id="71683" name="Text Box 3"/>
          <p:cNvSpPr txBox="1">
            <a:spLocks noChangeArrowheads="1"/>
          </p:cNvSpPr>
          <p:nvPr/>
        </p:nvSpPr>
        <p:spPr bwMode="auto">
          <a:xfrm>
            <a:off x="537352" y="1422401"/>
            <a:ext cx="12124267" cy="500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err="1"/>
              <a:t>Radiative</a:t>
            </a:r>
            <a:r>
              <a:rPr lang="en-US" dirty="0"/>
              <a:t> transfer code is time consuming.</a:t>
            </a:r>
          </a:p>
        </p:txBody>
      </p:sp>
      <p:sp>
        <p:nvSpPr>
          <p:cNvPr id="71684" name="Text Box 4"/>
          <p:cNvSpPr txBox="1">
            <a:spLocks noChangeArrowheads="1"/>
          </p:cNvSpPr>
          <p:nvPr/>
        </p:nvSpPr>
        <p:spPr bwMode="auto">
          <a:xfrm>
            <a:off x="537352" y="2472266"/>
            <a:ext cx="11916551" cy="869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To run more efficiently we make use of a set of pre-computed tables for the various sets of possible angles and amounts of aerosol.</a:t>
            </a:r>
          </a:p>
        </p:txBody>
      </p:sp>
      <p:sp>
        <p:nvSpPr>
          <p:cNvPr id="6" name="Text Box 4"/>
          <p:cNvSpPr txBox="1">
            <a:spLocks noChangeArrowheads="1"/>
          </p:cNvSpPr>
          <p:nvPr/>
        </p:nvSpPr>
        <p:spPr bwMode="auto">
          <a:xfrm>
            <a:off x="537352" y="4569742"/>
            <a:ext cx="11916551" cy="2347307"/>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dirty="0">
                <a:solidFill>
                  <a:srgbClr val="3333FF"/>
                </a:solidFill>
              </a:rPr>
              <a:t> </a:t>
            </a:r>
            <a:r>
              <a:rPr lang="en-US" dirty="0">
                <a:solidFill>
                  <a:srgbClr val="3333FF"/>
                </a:solidFill>
                <a:latin typeface="Symbol" charset="0"/>
                <a:sym typeface="Symbol" charset="0"/>
              </a:rPr>
              <a:t></a:t>
            </a:r>
            <a:r>
              <a:rPr lang="en-US" baseline="-25000" dirty="0">
                <a:solidFill>
                  <a:srgbClr val="3333FF"/>
                </a:solidFill>
                <a:latin typeface="Symbol" charset="0"/>
                <a:sym typeface="Symbol" charset="0"/>
              </a:rPr>
              <a:t></a:t>
            </a:r>
            <a:r>
              <a:rPr lang="en-US" baseline="30000" dirty="0" err="1">
                <a:solidFill>
                  <a:srgbClr val="3333FF"/>
                </a:solidFill>
              </a:rPr>
              <a:t>a</a:t>
            </a:r>
            <a:r>
              <a:rPr lang="en-US" dirty="0" err="1">
                <a:solidFill>
                  <a:srgbClr val="3333FF"/>
                </a:solidFill>
              </a:rPr>
              <a:t>,T</a:t>
            </a:r>
            <a:r>
              <a:rPr lang="en-US" baseline="-25000" dirty="0">
                <a:solidFill>
                  <a:srgbClr val="3333FF"/>
                </a:solidFill>
                <a:latin typeface="Symbol" charset="0"/>
                <a:sym typeface="Symbol" charset="0"/>
              </a:rPr>
              <a:t></a:t>
            </a:r>
            <a:r>
              <a:rPr lang="en-US" dirty="0">
                <a:solidFill>
                  <a:srgbClr val="3333FF"/>
                </a:solidFill>
              </a:rPr>
              <a:t>,</a:t>
            </a:r>
            <a:r>
              <a:rPr lang="en-US" baseline="-25000" dirty="0">
                <a:solidFill>
                  <a:srgbClr val="3333FF"/>
                </a:solidFill>
                <a:latin typeface="Symbol" charset="0"/>
                <a:sym typeface="Symbol" charset="0"/>
              </a:rPr>
              <a:t> </a:t>
            </a:r>
            <a:r>
              <a:rPr lang="en-US" dirty="0">
                <a:solidFill>
                  <a:srgbClr val="3333FF"/>
                </a:solidFill>
              </a:rPr>
              <a:t>s</a:t>
            </a:r>
            <a:r>
              <a:rPr lang="en-US" baseline="-25000" dirty="0">
                <a:solidFill>
                  <a:srgbClr val="3333FF"/>
                </a:solidFill>
                <a:latin typeface="Symbol" charset="0"/>
                <a:sym typeface="Symbol" charset="0"/>
              </a:rPr>
              <a:t></a:t>
            </a:r>
            <a:r>
              <a:rPr lang="en-US" dirty="0">
                <a:solidFill>
                  <a:srgbClr val="3333FF"/>
                </a:solidFill>
              </a:rPr>
              <a:t>:  (path radiance, transmission, backscattering)</a:t>
            </a:r>
          </a:p>
          <a:p>
            <a:r>
              <a:rPr lang="en-US" dirty="0">
                <a:solidFill>
                  <a:srgbClr val="3333FF"/>
                </a:solidFill>
              </a:rPr>
              <a:t>	Combination of Rayleigh + Aerosol</a:t>
            </a:r>
          </a:p>
          <a:p>
            <a:endParaRPr lang="en-US" dirty="0">
              <a:solidFill>
                <a:srgbClr val="3333FF"/>
              </a:solidFill>
            </a:endParaRPr>
          </a:p>
          <a:p>
            <a:pPr>
              <a:buFontTx/>
              <a:buChar char="•"/>
            </a:pPr>
            <a:r>
              <a:rPr lang="en-US" dirty="0">
                <a:solidFill>
                  <a:srgbClr val="3333FF"/>
                </a:solidFill>
              </a:rPr>
              <a:t> </a:t>
            </a:r>
            <a:r>
              <a:rPr lang="en-US" dirty="0">
                <a:solidFill>
                  <a:srgbClr val="3333FF"/>
                </a:solidFill>
                <a:latin typeface="Symbol" charset="0"/>
                <a:sym typeface="Symbol" charset="0"/>
              </a:rPr>
              <a:t></a:t>
            </a:r>
            <a:r>
              <a:rPr lang="en-US" baseline="-25000" dirty="0">
                <a:solidFill>
                  <a:srgbClr val="3333FF"/>
                </a:solidFill>
                <a:latin typeface="Symbol" charset="0"/>
                <a:sym typeface="Symbol" charset="0"/>
              </a:rPr>
              <a:t></a:t>
            </a:r>
            <a:r>
              <a:rPr lang="en-US" baseline="30000" dirty="0">
                <a:solidFill>
                  <a:srgbClr val="3333FF"/>
                </a:solidFill>
              </a:rPr>
              <a:t>s</a:t>
            </a:r>
            <a:r>
              <a:rPr lang="en-US" dirty="0">
                <a:solidFill>
                  <a:srgbClr val="3333FF"/>
                </a:solidFill>
                <a:latin typeface="Symbol" charset="0"/>
                <a:sym typeface="Symbol" charset="0"/>
              </a:rPr>
              <a:t></a:t>
            </a:r>
            <a:r>
              <a:rPr lang="en-US" dirty="0">
                <a:solidFill>
                  <a:srgbClr val="3333FF"/>
                </a:solidFill>
                <a:latin typeface="Helvetica" charset="0"/>
              </a:rPr>
              <a:t>  (surface reflectance)</a:t>
            </a:r>
          </a:p>
          <a:p>
            <a:pPr lvl="1"/>
            <a:r>
              <a:rPr lang="en-US" dirty="0">
                <a:solidFill>
                  <a:srgbClr val="3333FF"/>
                </a:solidFill>
                <a:latin typeface="Helvetica" charset="0"/>
              </a:rPr>
              <a:t>Combination of  foam / whitecaps (assuming wind speed) + water leaving radiance</a:t>
            </a:r>
            <a:r>
              <a:rPr lang="ja-JP" altLang="en-US" dirty="0">
                <a:solidFill>
                  <a:srgbClr val="3333FF"/>
                </a:solidFill>
                <a:latin typeface="Helvetica" charset="0"/>
              </a:rPr>
              <a:t>”</a:t>
            </a:r>
            <a:r>
              <a:rPr lang="en-US" dirty="0">
                <a:solidFill>
                  <a:srgbClr val="3333FF"/>
                </a:solidFill>
                <a:latin typeface="Helvetica" charset="0"/>
              </a:rPr>
              <a:t> (nonzero at 0.55 </a:t>
            </a:r>
            <a:r>
              <a:rPr lang="en-US" dirty="0">
                <a:solidFill>
                  <a:srgbClr val="3333FF"/>
                </a:solidFill>
                <a:latin typeface="Symbol" charset="0"/>
                <a:sym typeface="Symbol" charset="0"/>
              </a:rPr>
              <a:t></a:t>
            </a:r>
            <a:r>
              <a:rPr lang="en-US" dirty="0">
                <a:solidFill>
                  <a:srgbClr val="3333FF"/>
                </a:solidFill>
                <a:latin typeface="Helvetica" charset="0"/>
              </a:rPr>
              <a:t>m only)</a:t>
            </a:r>
          </a:p>
        </p:txBody>
      </p:sp>
    </p:spTree>
    <p:extLst>
      <p:ext uri="{BB962C8B-B14F-4D97-AF65-F5344CB8AC3E}">
        <p14:creationId xmlns:p14="http://schemas.microsoft.com/office/powerpoint/2010/main" val="3325718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768818" y="5310293"/>
            <a:ext cx="3093156" cy="2086187"/>
            <a:chOff x="2640" y="720"/>
            <a:chExt cx="1371" cy="924"/>
          </a:xfrm>
        </p:grpSpPr>
        <p:sp>
          <p:nvSpPr>
            <p:cNvPr id="69704" name="Freeform 3" descr="Light vertical"/>
            <p:cNvSpPr>
              <a:spLocks/>
            </p:cNvSpPr>
            <p:nvPr/>
          </p:nvSpPr>
          <p:spPr bwMode="auto">
            <a:xfrm>
              <a:off x="2640" y="720"/>
              <a:ext cx="1371" cy="924"/>
            </a:xfrm>
            <a:custGeom>
              <a:avLst/>
              <a:gdLst>
                <a:gd name="T0" fmla="*/ 0 w 1371"/>
                <a:gd name="T1" fmla="*/ 907 h 924"/>
                <a:gd name="T2" fmla="*/ 166 w 1371"/>
                <a:gd name="T3" fmla="*/ 885 h 924"/>
                <a:gd name="T4" fmla="*/ 214 w 1371"/>
                <a:gd name="T5" fmla="*/ 864 h 924"/>
                <a:gd name="T6" fmla="*/ 304 w 1371"/>
                <a:gd name="T7" fmla="*/ 784 h 924"/>
                <a:gd name="T8" fmla="*/ 363 w 1371"/>
                <a:gd name="T9" fmla="*/ 693 h 924"/>
                <a:gd name="T10" fmla="*/ 422 w 1371"/>
                <a:gd name="T11" fmla="*/ 544 h 924"/>
                <a:gd name="T12" fmla="*/ 443 w 1371"/>
                <a:gd name="T13" fmla="*/ 501 h 924"/>
                <a:gd name="T14" fmla="*/ 454 w 1371"/>
                <a:gd name="T15" fmla="*/ 480 h 924"/>
                <a:gd name="T16" fmla="*/ 480 w 1371"/>
                <a:gd name="T17" fmla="*/ 421 h 924"/>
                <a:gd name="T18" fmla="*/ 502 w 1371"/>
                <a:gd name="T19" fmla="*/ 368 h 924"/>
                <a:gd name="T20" fmla="*/ 539 w 1371"/>
                <a:gd name="T21" fmla="*/ 277 h 924"/>
                <a:gd name="T22" fmla="*/ 571 w 1371"/>
                <a:gd name="T23" fmla="*/ 187 h 924"/>
                <a:gd name="T24" fmla="*/ 694 w 1371"/>
                <a:gd name="T25" fmla="*/ 37 h 924"/>
                <a:gd name="T26" fmla="*/ 779 w 1371"/>
                <a:gd name="T27" fmla="*/ 0 h 924"/>
                <a:gd name="T28" fmla="*/ 923 w 1371"/>
                <a:gd name="T29" fmla="*/ 80 h 924"/>
                <a:gd name="T30" fmla="*/ 971 w 1371"/>
                <a:gd name="T31" fmla="*/ 176 h 924"/>
                <a:gd name="T32" fmla="*/ 1008 w 1371"/>
                <a:gd name="T33" fmla="*/ 256 h 924"/>
                <a:gd name="T34" fmla="*/ 1040 w 1371"/>
                <a:gd name="T35" fmla="*/ 352 h 924"/>
                <a:gd name="T36" fmla="*/ 1067 w 1371"/>
                <a:gd name="T37" fmla="*/ 432 h 924"/>
                <a:gd name="T38" fmla="*/ 1126 w 1371"/>
                <a:gd name="T39" fmla="*/ 645 h 924"/>
                <a:gd name="T40" fmla="*/ 1174 w 1371"/>
                <a:gd name="T41" fmla="*/ 773 h 924"/>
                <a:gd name="T42" fmla="*/ 1243 w 1371"/>
                <a:gd name="T43" fmla="*/ 869 h 924"/>
                <a:gd name="T44" fmla="*/ 1291 w 1371"/>
                <a:gd name="T45" fmla="*/ 896 h 924"/>
                <a:gd name="T46" fmla="*/ 1371 w 1371"/>
                <a:gd name="T47" fmla="*/ 917 h 924"/>
                <a:gd name="T48" fmla="*/ 0 w 1371"/>
                <a:gd name="T49" fmla="*/ 90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pattFill prst="ltVert">
              <a:fgClr>
                <a:srgbClr val="000066"/>
              </a:fgClr>
              <a:bgClr>
                <a:srgbClr val="FFFFFF"/>
              </a:bgClr>
            </a:pattFill>
            <a:ln w="9525">
              <a:solidFill>
                <a:schemeClr val="tx1"/>
              </a:solidFill>
              <a:round/>
              <a:headEnd/>
              <a:tailEnd/>
            </a:ln>
          </p:spPr>
          <p:txBody>
            <a:bodyPr wrap="none" anchor="ctr"/>
            <a:lstStyle/>
            <a:p>
              <a:endParaRPr lang="en-US"/>
            </a:p>
          </p:txBody>
        </p:sp>
        <p:sp>
          <p:nvSpPr>
            <p:cNvPr id="69705" name="Oval 4"/>
            <p:cNvSpPr>
              <a:spLocks noChangeArrowheads="1"/>
            </p:cNvSpPr>
            <p:nvPr/>
          </p:nvSpPr>
          <p:spPr bwMode="auto">
            <a:xfrm>
              <a:off x="3312" y="912"/>
              <a:ext cx="48" cy="48"/>
            </a:xfrm>
            <a:prstGeom prst="ellipse">
              <a:avLst/>
            </a:prstGeom>
            <a:solidFill>
              <a:srgbClr val="800080"/>
            </a:solidFill>
            <a:ln w="19050">
              <a:solidFill>
                <a:schemeClr val="tx1"/>
              </a:solidFill>
              <a:round/>
              <a:headEnd/>
              <a:tailEnd/>
            </a:ln>
          </p:spPr>
          <p:txBody>
            <a:bodyPr wrap="none" anchor="ctr"/>
            <a:lstStyle/>
            <a:p>
              <a:endParaRPr lang="en-US"/>
            </a:p>
          </p:txBody>
        </p:sp>
        <p:sp>
          <p:nvSpPr>
            <p:cNvPr id="69706" name="Oval 5"/>
            <p:cNvSpPr>
              <a:spLocks noChangeArrowheads="1"/>
            </p:cNvSpPr>
            <p:nvPr/>
          </p:nvSpPr>
          <p:spPr bwMode="auto">
            <a:xfrm>
              <a:off x="3408" y="912"/>
              <a:ext cx="48" cy="48"/>
            </a:xfrm>
            <a:prstGeom prst="ellipse">
              <a:avLst/>
            </a:prstGeom>
            <a:solidFill>
              <a:srgbClr val="800080"/>
            </a:solidFill>
            <a:ln w="19050">
              <a:solidFill>
                <a:schemeClr val="tx1"/>
              </a:solidFill>
              <a:round/>
              <a:headEnd/>
              <a:tailEnd/>
            </a:ln>
          </p:spPr>
          <p:txBody>
            <a:bodyPr wrap="none" anchor="ctr"/>
            <a:lstStyle/>
            <a:p>
              <a:endParaRPr lang="en-US"/>
            </a:p>
          </p:txBody>
        </p:sp>
      </p:grpSp>
      <p:sp>
        <p:nvSpPr>
          <p:cNvPr id="69635" name="Rectangle 6" descr="Purple mesh"/>
          <p:cNvSpPr>
            <a:spLocks noChangeArrowheads="1"/>
          </p:cNvSpPr>
          <p:nvPr/>
        </p:nvSpPr>
        <p:spPr bwMode="auto">
          <a:xfrm>
            <a:off x="0" y="9428480"/>
            <a:ext cx="13004800" cy="325120"/>
          </a:xfrm>
          <a:prstGeom prst="rect">
            <a:avLst/>
          </a:prstGeom>
          <a:blipFill dpi="0" rotWithShape="0">
            <a:blip r:embed="rId4"/>
            <a:srcRect/>
            <a:tile tx="0" ty="0" sx="100000" sy="100000" flip="none" algn="tl"/>
          </a:blipFill>
          <a:ln w="9525">
            <a:solidFill>
              <a:schemeClr val="tx1"/>
            </a:solidFill>
            <a:miter lim="800000"/>
            <a:headEnd/>
            <a:tailEnd/>
          </a:ln>
        </p:spPr>
        <p:txBody>
          <a:bodyPr wrap="none" lIns="130046" tIns="65023" rIns="130046" bIns="65023" anchor="ctr"/>
          <a:lstStyle/>
          <a:p>
            <a:endParaRPr lang="en-US"/>
          </a:p>
        </p:txBody>
      </p:sp>
      <p:sp>
        <p:nvSpPr>
          <p:cNvPr id="69636" name="Rectangle 7" descr="Purple mesh"/>
          <p:cNvSpPr>
            <a:spLocks noChangeArrowheads="1"/>
          </p:cNvSpPr>
          <p:nvPr/>
        </p:nvSpPr>
        <p:spPr bwMode="auto">
          <a:xfrm>
            <a:off x="0" y="0"/>
            <a:ext cx="433493" cy="9753600"/>
          </a:xfrm>
          <a:prstGeom prst="rect">
            <a:avLst/>
          </a:prstGeom>
          <a:blipFill dpi="0" rotWithShape="0">
            <a:blip r:embed="rId4"/>
            <a:srcRect/>
            <a:tile tx="0" ty="0" sx="100000" sy="100000" flip="none" algn="tl"/>
          </a:blipFill>
          <a:ln w="9525">
            <a:solidFill>
              <a:schemeClr val="tx1"/>
            </a:solidFill>
            <a:miter lim="800000"/>
            <a:headEnd/>
            <a:tailEnd/>
          </a:ln>
        </p:spPr>
        <p:txBody>
          <a:bodyPr wrap="none" lIns="130046" tIns="65023" rIns="130046" bIns="65023" anchor="ctr"/>
          <a:lstStyle/>
          <a:p>
            <a:endParaRPr lang="en-US"/>
          </a:p>
        </p:txBody>
      </p:sp>
      <p:sp>
        <p:nvSpPr>
          <p:cNvPr id="69637" name="Rectangle 8" descr="Purple mesh"/>
          <p:cNvSpPr>
            <a:spLocks noChangeArrowheads="1"/>
          </p:cNvSpPr>
          <p:nvPr/>
        </p:nvSpPr>
        <p:spPr bwMode="auto">
          <a:xfrm>
            <a:off x="0" y="0"/>
            <a:ext cx="13004800" cy="433493"/>
          </a:xfrm>
          <a:prstGeom prst="rect">
            <a:avLst/>
          </a:prstGeom>
          <a:blipFill dpi="0" rotWithShape="0">
            <a:blip r:embed="rId4"/>
            <a:srcRect/>
            <a:tile tx="0" ty="0" sx="100000" sy="100000" flip="none" algn="tl"/>
          </a:blipFill>
          <a:ln w="9525">
            <a:solidFill>
              <a:schemeClr val="tx1"/>
            </a:solidFill>
            <a:miter lim="800000"/>
            <a:headEnd/>
            <a:tailEnd/>
          </a:ln>
        </p:spPr>
        <p:txBody>
          <a:bodyPr wrap="none" lIns="130046" tIns="65023" rIns="130046" bIns="65023" anchor="ctr"/>
          <a:lstStyle/>
          <a:p>
            <a:endParaRPr lang="en-US"/>
          </a:p>
        </p:txBody>
      </p:sp>
      <p:sp>
        <p:nvSpPr>
          <p:cNvPr id="69638" name="Rectangle 9" descr="Purple mesh"/>
          <p:cNvSpPr>
            <a:spLocks noChangeArrowheads="1"/>
          </p:cNvSpPr>
          <p:nvPr/>
        </p:nvSpPr>
        <p:spPr bwMode="auto">
          <a:xfrm>
            <a:off x="12573565" y="0"/>
            <a:ext cx="431235" cy="9753600"/>
          </a:xfrm>
          <a:prstGeom prst="rect">
            <a:avLst/>
          </a:prstGeom>
          <a:blipFill dpi="0" rotWithShape="0">
            <a:blip r:embed="rId4"/>
            <a:srcRect/>
            <a:tile tx="0" ty="0" sx="100000" sy="100000" flip="none" algn="tl"/>
          </a:blipFill>
          <a:ln w="9525">
            <a:solidFill>
              <a:schemeClr val="tx1"/>
            </a:solidFill>
            <a:miter lim="800000"/>
            <a:headEnd/>
            <a:tailEnd/>
          </a:ln>
        </p:spPr>
        <p:txBody>
          <a:bodyPr wrap="none" lIns="130046" tIns="65023" rIns="130046" bIns="65023" anchor="ctr"/>
          <a:lstStyle/>
          <a:p>
            <a:endParaRPr lang="en-US"/>
          </a:p>
        </p:txBody>
      </p:sp>
      <p:sp>
        <p:nvSpPr>
          <p:cNvPr id="69639" name="Text Box 10"/>
          <p:cNvSpPr txBox="1">
            <a:spLocks noChangeArrowheads="1"/>
          </p:cNvSpPr>
          <p:nvPr/>
        </p:nvSpPr>
        <p:spPr bwMode="auto">
          <a:xfrm>
            <a:off x="5276428" y="8561493"/>
            <a:ext cx="1816230" cy="500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30040" tIns="65020" rIns="130040" bIns="6502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latin typeface="Times" charset="0"/>
              </a:rPr>
              <a:t>Radius (µm)</a:t>
            </a:r>
            <a:endParaRPr lang="en-US">
              <a:latin typeface="Times" charset="0"/>
            </a:endParaRPr>
          </a:p>
        </p:txBody>
      </p:sp>
      <p:grpSp>
        <p:nvGrpSpPr>
          <p:cNvPr id="69640" name="Group 11"/>
          <p:cNvGrpSpPr>
            <a:grpSpLocks/>
          </p:cNvGrpSpPr>
          <p:nvPr/>
        </p:nvGrpSpPr>
        <p:grpSpPr bwMode="auto">
          <a:xfrm>
            <a:off x="1192107" y="4334933"/>
            <a:ext cx="10078720" cy="4253654"/>
            <a:chOff x="480" y="576"/>
            <a:chExt cx="4464" cy="1884"/>
          </a:xfrm>
        </p:grpSpPr>
        <p:sp>
          <p:nvSpPr>
            <p:cNvPr id="69693" name="Text Box 12"/>
            <p:cNvSpPr txBox="1">
              <a:spLocks noChangeArrowheads="1"/>
            </p:cNvSpPr>
            <p:nvPr/>
          </p:nvSpPr>
          <p:spPr bwMode="auto">
            <a:xfrm>
              <a:off x="816" y="2256"/>
              <a:ext cx="320" cy="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2" tIns="45711" rIns="91422" bIns="45711">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latin typeface="Times" charset="0"/>
                </a:rPr>
                <a:t>0.10</a:t>
              </a:r>
              <a:endParaRPr lang="en-US">
                <a:latin typeface="Times" charset="0"/>
              </a:endParaRPr>
            </a:p>
          </p:txBody>
        </p:sp>
        <p:sp>
          <p:nvSpPr>
            <p:cNvPr id="69694" name="Text Box 13"/>
            <p:cNvSpPr txBox="1">
              <a:spLocks noChangeArrowheads="1"/>
            </p:cNvSpPr>
            <p:nvPr/>
          </p:nvSpPr>
          <p:spPr bwMode="auto">
            <a:xfrm>
              <a:off x="1632" y="2256"/>
              <a:ext cx="320" cy="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2" tIns="45711" rIns="91422" bIns="45711">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latin typeface="Times" charset="0"/>
                </a:rPr>
                <a:t>0.20</a:t>
              </a:r>
              <a:endParaRPr lang="en-US">
                <a:latin typeface="Times" charset="0"/>
              </a:endParaRPr>
            </a:p>
          </p:txBody>
        </p:sp>
        <p:sp>
          <p:nvSpPr>
            <p:cNvPr id="69695" name="Text Box 14"/>
            <p:cNvSpPr txBox="1">
              <a:spLocks noChangeArrowheads="1"/>
            </p:cNvSpPr>
            <p:nvPr/>
          </p:nvSpPr>
          <p:spPr bwMode="auto">
            <a:xfrm>
              <a:off x="2880" y="2256"/>
              <a:ext cx="252" cy="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2" tIns="45711" rIns="91422" bIns="45711">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latin typeface="Times" charset="0"/>
                </a:rPr>
                <a:t>1.0</a:t>
              </a:r>
            </a:p>
          </p:txBody>
        </p:sp>
        <p:sp>
          <p:nvSpPr>
            <p:cNvPr id="69696" name="Text Box 15"/>
            <p:cNvSpPr txBox="1">
              <a:spLocks noChangeArrowheads="1"/>
            </p:cNvSpPr>
            <p:nvPr/>
          </p:nvSpPr>
          <p:spPr bwMode="auto">
            <a:xfrm>
              <a:off x="3696" y="2256"/>
              <a:ext cx="252" cy="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2" tIns="45711" rIns="91422" bIns="45711">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latin typeface="Times" charset="0"/>
                </a:rPr>
                <a:t>2.0</a:t>
              </a:r>
            </a:p>
          </p:txBody>
        </p:sp>
        <p:grpSp>
          <p:nvGrpSpPr>
            <p:cNvPr id="69697" name="Group 16"/>
            <p:cNvGrpSpPr>
              <a:grpSpLocks/>
            </p:cNvGrpSpPr>
            <p:nvPr/>
          </p:nvGrpSpPr>
          <p:grpSpPr bwMode="auto">
            <a:xfrm>
              <a:off x="480" y="576"/>
              <a:ext cx="4464" cy="1680"/>
              <a:chOff x="528" y="576"/>
              <a:chExt cx="4464" cy="1680"/>
            </a:xfrm>
          </p:grpSpPr>
          <p:sp>
            <p:nvSpPr>
              <p:cNvPr id="69698" name="Line 17"/>
              <p:cNvSpPr>
                <a:spLocks noChangeShapeType="1"/>
              </p:cNvSpPr>
              <p:nvPr/>
            </p:nvSpPr>
            <p:spPr bwMode="auto">
              <a:xfrm>
                <a:off x="528" y="576"/>
                <a:ext cx="10" cy="168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22" tIns="45711" rIns="91422" bIns="45711">
                <a:spAutoFit/>
              </a:bodyPr>
              <a:lstStyle/>
              <a:p>
                <a:endParaRPr lang="en-US"/>
              </a:p>
            </p:txBody>
          </p:sp>
          <p:sp>
            <p:nvSpPr>
              <p:cNvPr id="69699" name="Line 18"/>
              <p:cNvSpPr>
                <a:spLocks noChangeShapeType="1"/>
              </p:cNvSpPr>
              <p:nvPr/>
            </p:nvSpPr>
            <p:spPr bwMode="auto">
              <a:xfrm>
                <a:off x="528" y="2256"/>
                <a:ext cx="4464"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22" tIns="45711" rIns="91422" bIns="45711">
                <a:spAutoFit/>
              </a:bodyPr>
              <a:lstStyle/>
              <a:p>
                <a:endParaRPr lang="en-US"/>
              </a:p>
            </p:txBody>
          </p:sp>
          <p:sp>
            <p:nvSpPr>
              <p:cNvPr id="69700" name="Line 19"/>
              <p:cNvSpPr>
                <a:spLocks noChangeShapeType="1"/>
              </p:cNvSpPr>
              <p:nvPr/>
            </p:nvSpPr>
            <p:spPr bwMode="auto">
              <a:xfrm flipV="1">
                <a:off x="1056" y="2160"/>
                <a:ext cx="0" cy="96"/>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22" tIns="45711" rIns="91422" bIns="45711">
                <a:spAutoFit/>
              </a:bodyPr>
              <a:lstStyle/>
              <a:p>
                <a:endParaRPr lang="en-US"/>
              </a:p>
            </p:txBody>
          </p:sp>
          <p:sp>
            <p:nvSpPr>
              <p:cNvPr id="69701" name="Line 20"/>
              <p:cNvSpPr>
                <a:spLocks noChangeShapeType="1"/>
              </p:cNvSpPr>
              <p:nvPr/>
            </p:nvSpPr>
            <p:spPr bwMode="auto">
              <a:xfrm flipV="1">
                <a:off x="1872" y="2160"/>
                <a:ext cx="0" cy="96"/>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22" tIns="45711" rIns="91422" bIns="45711">
                <a:spAutoFit/>
              </a:bodyPr>
              <a:lstStyle/>
              <a:p>
                <a:endParaRPr lang="en-US"/>
              </a:p>
            </p:txBody>
          </p:sp>
          <p:sp>
            <p:nvSpPr>
              <p:cNvPr id="69702" name="Line 21"/>
              <p:cNvSpPr>
                <a:spLocks noChangeShapeType="1"/>
              </p:cNvSpPr>
              <p:nvPr/>
            </p:nvSpPr>
            <p:spPr bwMode="auto">
              <a:xfrm>
                <a:off x="3072" y="2160"/>
                <a:ext cx="0" cy="96"/>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22" tIns="45711" rIns="91422" bIns="45711">
                <a:spAutoFit/>
              </a:bodyPr>
              <a:lstStyle/>
              <a:p>
                <a:endParaRPr lang="en-US"/>
              </a:p>
            </p:txBody>
          </p:sp>
          <p:sp>
            <p:nvSpPr>
              <p:cNvPr id="69703" name="Line 22"/>
              <p:cNvSpPr>
                <a:spLocks noChangeShapeType="1"/>
              </p:cNvSpPr>
              <p:nvPr/>
            </p:nvSpPr>
            <p:spPr bwMode="auto">
              <a:xfrm>
                <a:off x="3888" y="2160"/>
                <a:ext cx="0" cy="96"/>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22" tIns="45711" rIns="91422" bIns="45711">
                <a:spAutoFit/>
              </a:bodyPr>
              <a:lstStyle/>
              <a:p>
                <a:endParaRPr lang="en-US"/>
              </a:p>
            </p:txBody>
          </p:sp>
        </p:grpSp>
      </p:grpSp>
      <p:grpSp>
        <p:nvGrpSpPr>
          <p:cNvPr id="5" name="Group 23"/>
          <p:cNvGrpSpPr>
            <a:grpSpLocks/>
          </p:cNvGrpSpPr>
          <p:nvPr/>
        </p:nvGrpSpPr>
        <p:grpSpPr bwMode="auto">
          <a:xfrm>
            <a:off x="8039947" y="433493"/>
            <a:ext cx="3935306" cy="4100124"/>
            <a:chOff x="3513" y="288"/>
            <a:chExt cx="1743" cy="1816"/>
          </a:xfrm>
        </p:grpSpPr>
        <p:sp>
          <p:nvSpPr>
            <p:cNvPr id="69682" name="Text Box 24"/>
            <p:cNvSpPr txBox="1">
              <a:spLocks noChangeArrowheads="1"/>
            </p:cNvSpPr>
            <p:nvPr/>
          </p:nvSpPr>
          <p:spPr bwMode="auto">
            <a:xfrm>
              <a:off x="4320" y="1872"/>
              <a:ext cx="815" cy="232"/>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lIns="91431" tIns="45715" rIns="91431" bIns="45715">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a:solidFill>
                    <a:schemeClr val="bg1"/>
                  </a:solidFill>
                  <a:latin typeface="Times" charset="0"/>
                </a:rPr>
                <a:t>wavelength</a:t>
              </a:r>
              <a:endParaRPr lang="en-US">
                <a:solidFill>
                  <a:schemeClr val="bg1"/>
                </a:solidFill>
                <a:latin typeface="Times" charset="0"/>
              </a:endParaRPr>
            </a:p>
          </p:txBody>
        </p:sp>
        <p:grpSp>
          <p:nvGrpSpPr>
            <p:cNvPr id="69683" name="Group 25"/>
            <p:cNvGrpSpPr>
              <a:grpSpLocks/>
            </p:cNvGrpSpPr>
            <p:nvPr/>
          </p:nvGrpSpPr>
          <p:grpSpPr bwMode="auto">
            <a:xfrm>
              <a:off x="3513" y="288"/>
              <a:ext cx="1743" cy="1269"/>
              <a:chOff x="3513" y="288"/>
              <a:chExt cx="1743" cy="1269"/>
            </a:xfrm>
          </p:grpSpPr>
          <p:grpSp>
            <p:nvGrpSpPr>
              <p:cNvPr id="69684" name="Group 26"/>
              <p:cNvGrpSpPr>
                <a:grpSpLocks/>
              </p:cNvGrpSpPr>
              <p:nvPr/>
            </p:nvGrpSpPr>
            <p:grpSpPr bwMode="auto">
              <a:xfrm>
                <a:off x="4128" y="781"/>
                <a:ext cx="1128" cy="776"/>
                <a:chOff x="1056" y="1344"/>
                <a:chExt cx="1604" cy="992"/>
              </a:xfrm>
            </p:grpSpPr>
            <p:sp>
              <p:nvSpPr>
                <p:cNvPr id="69687" name="Oval 27"/>
                <p:cNvSpPr>
                  <a:spLocks noChangeArrowheads="1"/>
                </p:cNvSpPr>
                <p:nvPr/>
              </p:nvSpPr>
              <p:spPr bwMode="auto">
                <a:xfrm>
                  <a:off x="1056" y="1344"/>
                  <a:ext cx="164" cy="368"/>
                </a:xfrm>
                <a:prstGeom prst="ellipse">
                  <a:avLst/>
                </a:prstGeom>
                <a:solidFill>
                  <a:schemeClr val="accent1"/>
                </a:solidFill>
                <a:ln w="9525">
                  <a:solidFill>
                    <a:schemeClr val="bg1"/>
                  </a:solidFill>
                  <a:round/>
                  <a:headEnd/>
                  <a:tailEnd/>
                </a:ln>
              </p:spPr>
              <p:txBody>
                <a:bodyPr wrap="none" lIns="91431" tIns="45715" rIns="91431" bIns="45715">
                  <a:spAutoFit/>
                </a:bodyPr>
                <a:lstStyle/>
                <a:p>
                  <a:endParaRPr lang="en-US"/>
                </a:p>
              </p:txBody>
            </p:sp>
            <p:sp>
              <p:nvSpPr>
                <p:cNvPr id="69688" name="Oval 28"/>
                <p:cNvSpPr>
                  <a:spLocks noChangeArrowheads="1"/>
                </p:cNvSpPr>
                <p:nvPr/>
              </p:nvSpPr>
              <p:spPr bwMode="auto">
                <a:xfrm>
                  <a:off x="1200" y="1344"/>
                  <a:ext cx="164" cy="368"/>
                </a:xfrm>
                <a:prstGeom prst="ellipse">
                  <a:avLst/>
                </a:prstGeom>
                <a:solidFill>
                  <a:schemeClr val="accent1"/>
                </a:solidFill>
                <a:ln w="9525">
                  <a:solidFill>
                    <a:schemeClr val="bg1"/>
                  </a:solidFill>
                  <a:round/>
                  <a:headEnd/>
                  <a:tailEnd/>
                </a:ln>
              </p:spPr>
              <p:txBody>
                <a:bodyPr wrap="none" lIns="91431" tIns="45715" rIns="91431" bIns="45715">
                  <a:spAutoFit/>
                </a:bodyPr>
                <a:lstStyle/>
                <a:p>
                  <a:endParaRPr lang="en-US"/>
                </a:p>
              </p:txBody>
            </p:sp>
            <p:sp>
              <p:nvSpPr>
                <p:cNvPr id="69689" name="Oval 29"/>
                <p:cNvSpPr>
                  <a:spLocks noChangeArrowheads="1"/>
                </p:cNvSpPr>
                <p:nvPr/>
              </p:nvSpPr>
              <p:spPr bwMode="auto">
                <a:xfrm>
                  <a:off x="1536" y="1392"/>
                  <a:ext cx="164" cy="368"/>
                </a:xfrm>
                <a:prstGeom prst="ellipse">
                  <a:avLst/>
                </a:prstGeom>
                <a:solidFill>
                  <a:schemeClr val="accent1"/>
                </a:solidFill>
                <a:ln w="9525">
                  <a:solidFill>
                    <a:schemeClr val="bg1"/>
                  </a:solidFill>
                  <a:round/>
                  <a:headEnd/>
                  <a:tailEnd/>
                </a:ln>
              </p:spPr>
              <p:txBody>
                <a:bodyPr wrap="none" lIns="91431" tIns="45715" rIns="91431" bIns="45715">
                  <a:spAutoFit/>
                </a:bodyPr>
                <a:lstStyle/>
                <a:p>
                  <a:endParaRPr lang="en-US"/>
                </a:p>
              </p:txBody>
            </p:sp>
            <p:sp>
              <p:nvSpPr>
                <p:cNvPr id="69690" name="Oval 30"/>
                <p:cNvSpPr>
                  <a:spLocks noChangeArrowheads="1"/>
                </p:cNvSpPr>
                <p:nvPr/>
              </p:nvSpPr>
              <p:spPr bwMode="auto">
                <a:xfrm>
                  <a:off x="1920" y="1536"/>
                  <a:ext cx="164" cy="368"/>
                </a:xfrm>
                <a:prstGeom prst="ellipse">
                  <a:avLst/>
                </a:prstGeom>
                <a:solidFill>
                  <a:schemeClr val="accent1"/>
                </a:solidFill>
                <a:ln w="9525">
                  <a:solidFill>
                    <a:schemeClr val="bg1"/>
                  </a:solidFill>
                  <a:round/>
                  <a:headEnd/>
                  <a:tailEnd/>
                </a:ln>
              </p:spPr>
              <p:txBody>
                <a:bodyPr wrap="none" lIns="91431" tIns="45715" rIns="91431" bIns="45715">
                  <a:spAutoFit/>
                </a:bodyPr>
                <a:lstStyle/>
                <a:p>
                  <a:endParaRPr lang="en-US"/>
                </a:p>
              </p:txBody>
            </p:sp>
            <p:sp>
              <p:nvSpPr>
                <p:cNvPr id="69691" name="Oval 31"/>
                <p:cNvSpPr>
                  <a:spLocks noChangeArrowheads="1"/>
                </p:cNvSpPr>
                <p:nvPr/>
              </p:nvSpPr>
              <p:spPr bwMode="auto">
                <a:xfrm>
                  <a:off x="2208" y="1728"/>
                  <a:ext cx="164" cy="368"/>
                </a:xfrm>
                <a:prstGeom prst="ellipse">
                  <a:avLst/>
                </a:prstGeom>
                <a:solidFill>
                  <a:schemeClr val="accent1"/>
                </a:solidFill>
                <a:ln w="9525">
                  <a:solidFill>
                    <a:schemeClr val="bg1"/>
                  </a:solidFill>
                  <a:round/>
                  <a:headEnd/>
                  <a:tailEnd/>
                </a:ln>
              </p:spPr>
              <p:txBody>
                <a:bodyPr wrap="none" lIns="91431" tIns="45715" rIns="91431" bIns="45715">
                  <a:spAutoFit/>
                </a:bodyPr>
                <a:lstStyle/>
                <a:p>
                  <a:endParaRPr lang="en-US"/>
                </a:p>
              </p:txBody>
            </p:sp>
            <p:sp>
              <p:nvSpPr>
                <p:cNvPr id="69692" name="Oval 32"/>
                <p:cNvSpPr>
                  <a:spLocks noChangeArrowheads="1"/>
                </p:cNvSpPr>
                <p:nvPr/>
              </p:nvSpPr>
              <p:spPr bwMode="auto">
                <a:xfrm>
                  <a:off x="2496" y="1968"/>
                  <a:ext cx="164" cy="368"/>
                </a:xfrm>
                <a:prstGeom prst="ellipse">
                  <a:avLst/>
                </a:prstGeom>
                <a:solidFill>
                  <a:schemeClr val="accent1"/>
                </a:solidFill>
                <a:ln w="9525">
                  <a:solidFill>
                    <a:schemeClr val="bg1"/>
                  </a:solidFill>
                  <a:round/>
                  <a:headEnd/>
                  <a:tailEnd/>
                </a:ln>
              </p:spPr>
              <p:txBody>
                <a:bodyPr wrap="none" lIns="91431" tIns="45715" rIns="91431" bIns="45715">
                  <a:spAutoFit/>
                </a:bodyPr>
                <a:lstStyle/>
                <a:p>
                  <a:endParaRPr lang="en-US"/>
                </a:p>
              </p:txBody>
            </p:sp>
          </p:grpSp>
          <p:sp>
            <p:nvSpPr>
              <p:cNvPr id="69685" name="Rectangle 33"/>
              <p:cNvSpPr>
                <a:spLocks noChangeArrowheads="1"/>
              </p:cNvSpPr>
              <p:nvPr/>
            </p:nvSpPr>
            <p:spPr bwMode="auto">
              <a:xfrm>
                <a:off x="3792" y="288"/>
                <a:ext cx="82" cy="204"/>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lIns="91431" tIns="45715" rIns="91431" bIns="45715">
                <a:spAutoFit/>
              </a:bodyPr>
              <a:lstStyle/>
              <a:p>
                <a:endParaRPr lang="en-US"/>
              </a:p>
            </p:txBody>
          </p:sp>
          <p:sp>
            <p:nvSpPr>
              <p:cNvPr id="69686" name="Text Box 34"/>
              <p:cNvSpPr txBox="1">
                <a:spLocks noChangeArrowheads="1"/>
              </p:cNvSpPr>
              <p:nvPr/>
            </p:nvSpPr>
            <p:spPr bwMode="auto">
              <a:xfrm rot="16200000">
                <a:off x="3244" y="1027"/>
                <a:ext cx="770" cy="232"/>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lIns="91431" tIns="45715" rIns="91431" bIns="45715">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a:solidFill>
                      <a:schemeClr val="bg1"/>
                    </a:solidFill>
                    <a:latin typeface="Times" charset="0"/>
                  </a:rPr>
                  <a:t>reflectance</a:t>
                </a:r>
                <a:endParaRPr lang="en-US">
                  <a:latin typeface="Times" charset="0"/>
                </a:endParaRPr>
              </a:p>
            </p:txBody>
          </p:sp>
        </p:grpSp>
      </p:grpSp>
      <p:grpSp>
        <p:nvGrpSpPr>
          <p:cNvPr id="69642" name="Group 35"/>
          <p:cNvGrpSpPr>
            <a:grpSpLocks/>
          </p:cNvGrpSpPr>
          <p:nvPr/>
        </p:nvGrpSpPr>
        <p:grpSpPr bwMode="auto">
          <a:xfrm>
            <a:off x="1564641" y="6068907"/>
            <a:ext cx="10031306" cy="2086187"/>
            <a:chOff x="384" y="2688"/>
            <a:chExt cx="4443" cy="924"/>
          </a:xfrm>
        </p:grpSpPr>
        <p:sp>
          <p:nvSpPr>
            <p:cNvPr id="69674" name="Freeform 36"/>
            <p:cNvSpPr>
              <a:spLocks/>
            </p:cNvSpPr>
            <p:nvPr/>
          </p:nvSpPr>
          <p:spPr bwMode="auto">
            <a:xfrm>
              <a:off x="1248" y="2688"/>
              <a:ext cx="1371" cy="924"/>
            </a:xfrm>
            <a:custGeom>
              <a:avLst/>
              <a:gdLst>
                <a:gd name="T0" fmla="*/ 0 w 1371"/>
                <a:gd name="T1" fmla="*/ 907 h 924"/>
                <a:gd name="T2" fmla="*/ 166 w 1371"/>
                <a:gd name="T3" fmla="*/ 885 h 924"/>
                <a:gd name="T4" fmla="*/ 214 w 1371"/>
                <a:gd name="T5" fmla="*/ 864 h 924"/>
                <a:gd name="T6" fmla="*/ 304 w 1371"/>
                <a:gd name="T7" fmla="*/ 784 h 924"/>
                <a:gd name="T8" fmla="*/ 363 w 1371"/>
                <a:gd name="T9" fmla="*/ 693 h 924"/>
                <a:gd name="T10" fmla="*/ 422 w 1371"/>
                <a:gd name="T11" fmla="*/ 544 h 924"/>
                <a:gd name="T12" fmla="*/ 443 w 1371"/>
                <a:gd name="T13" fmla="*/ 501 h 924"/>
                <a:gd name="T14" fmla="*/ 454 w 1371"/>
                <a:gd name="T15" fmla="*/ 480 h 924"/>
                <a:gd name="T16" fmla="*/ 480 w 1371"/>
                <a:gd name="T17" fmla="*/ 421 h 924"/>
                <a:gd name="T18" fmla="*/ 502 w 1371"/>
                <a:gd name="T19" fmla="*/ 368 h 924"/>
                <a:gd name="T20" fmla="*/ 539 w 1371"/>
                <a:gd name="T21" fmla="*/ 277 h 924"/>
                <a:gd name="T22" fmla="*/ 571 w 1371"/>
                <a:gd name="T23" fmla="*/ 187 h 924"/>
                <a:gd name="T24" fmla="*/ 694 w 1371"/>
                <a:gd name="T25" fmla="*/ 37 h 924"/>
                <a:gd name="T26" fmla="*/ 779 w 1371"/>
                <a:gd name="T27" fmla="*/ 0 h 924"/>
                <a:gd name="T28" fmla="*/ 923 w 1371"/>
                <a:gd name="T29" fmla="*/ 80 h 924"/>
                <a:gd name="T30" fmla="*/ 971 w 1371"/>
                <a:gd name="T31" fmla="*/ 176 h 924"/>
                <a:gd name="T32" fmla="*/ 1008 w 1371"/>
                <a:gd name="T33" fmla="*/ 256 h 924"/>
                <a:gd name="T34" fmla="*/ 1040 w 1371"/>
                <a:gd name="T35" fmla="*/ 352 h 924"/>
                <a:gd name="T36" fmla="*/ 1067 w 1371"/>
                <a:gd name="T37" fmla="*/ 432 h 924"/>
                <a:gd name="T38" fmla="*/ 1126 w 1371"/>
                <a:gd name="T39" fmla="*/ 645 h 924"/>
                <a:gd name="T40" fmla="*/ 1174 w 1371"/>
                <a:gd name="T41" fmla="*/ 773 h 924"/>
                <a:gd name="T42" fmla="*/ 1243 w 1371"/>
                <a:gd name="T43" fmla="*/ 869 h 924"/>
                <a:gd name="T44" fmla="*/ 1291 w 1371"/>
                <a:gd name="T45" fmla="*/ 896 h 924"/>
                <a:gd name="T46" fmla="*/ 1371 w 1371"/>
                <a:gd name="T47" fmla="*/ 917 h 924"/>
                <a:gd name="T48" fmla="*/ 0 w 1371"/>
                <a:gd name="T49" fmla="*/ 90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chemeClr val="accent2"/>
            </a:solidFill>
            <a:ln w="9525">
              <a:solidFill>
                <a:schemeClr val="tx1"/>
              </a:solidFill>
              <a:round/>
              <a:headEnd/>
              <a:tailEnd/>
            </a:ln>
          </p:spPr>
          <p:txBody>
            <a:bodyPr wrap="none" anchor="ctr"/>
            <a:lstStyle/>
            <a:p>
              <a:endParaRPr lang="en-US"/>
            </a:p>
          </p:txBody>
        </p:sp>
        <p:sp>
          <p:nvSpPr>
            <p:cNvPr id="69675" name="Freeform 37"/>
            <p:cNvSpPr>
              <a:spLocks/>
            </p:cNvSpPr>
            <p:nvPr/>
          </p:nvSpPr>
          <p:spPr bwMode="auto">
            <a:xfrm>
              <a:off x="1114" y="2688"/>
              <a:ext cx="1371" cy="924"/>
            </a:xfrm>
            <a:custGeom>
              <a:avLst/>
              <a:gdLst>
                <a:gd name="T0" fmla="*/ 0 w 1371"/>
                <a:gd name="T1" fmla="*/ 907 h 924"/>
                <a:gd name="T2" fmla="*/ 166 w 1371"/>
                <a:gd name="T3" fmla="*/ 885 h 924"/>
                <a:gd name="T4" fmla="*/ 214 w 1371"/>
                <a:gd name="T5" fmla="*/ 864 h 924"/>
                <a:gd name="T6" fmla="*/ 304 w 1371"/>
                <a:gd name="T7" fmla="*/ 784 h 924"/>
                <a:gd name="T8" fmla="*/ 363 w 1371"/>
                <a:gd name="T9" fmla="*/ 693 h 924"/>
                <a:gd name="T10" fmla="*/ 422 w 1371"/>
                <a:gd name="T11" fmla="*/ 544 h 924"/>
                <a:gd name="T12" fmla="*/ 443 w 1371"/>
                <a:gd name="T13" fmla="*/ 501 h 924"/>
                <a:gd name="T14" fmla="*/ 454 w 1371"/>
                <a:gd name="T15" fmla="*/ 480 h 924"/>
                <a:gd name="T16" fmla="*/ 480 w 1371"/>
                <a:gd name="T17" fmla="*/ 421 h 924"/>
                <a:gd name="T18" fmla="*/ 502 w 1371"/>
                <a:gd name="T19" fmla="*/ 368 h 924"/>
                <a:gd name="T20" fmla="*/ 539 w 1371"/>
                <a:gd name="T21" fmla="*/ 277 h 924"/>
                <a:gd name="T22" fmla="*/ 571 w 1371"/>
                <a:gd name="T23" fmla="*/ 187 h 924"/>
                <a:gd name="T24" fmla="*/ 694 w 1371"/>
                <a:gd name="T25" fmla="*/ 37 h 924"/>
                <a:gd name="T26" fmla="*/ 779 w 1371"/>
                <a:gd name="T27" fmla="*/ 0 h 924"/>
                <a:gd name="T28" fmla="*/ 923 w 1371"/>
                <a:gd name="T29" fmla="*/ 80 h 924"/>
                <a:gd name="T30" fmla="*/ 971 w 1371"/>
                <a:gd name="T31" fmla="*/ 176 h 924"/>
                <a:gd name="T32" fmla="*/ 1008 w 1371"/>
                <a:gd name="T33" fmla="*/ 256 h 924"/>
                <a:gd name="T34" fmla="*/ 1040 w 1371"/>
                <a:gd name="T35" fmla="*/ 352 h 924"/>
                <a:gd name="T36" fmla="*/ 1067 w 1371"/>
                <a:gd name="T37" fmla="*/ 432 h 924"/>
                <a:gd name="T38" fmla="*/ 1126 w 1371"/>
                <a:gd name="T39" fmla="*/ 645 h 924"/>
                <a:gd name="T40" fmla="*/ 1174 w 1371"/>
                <a:gd name="T41" fmla="*/ 773 h 924"/>
                <a:gd name="T42" fmla="*/ 1243 w 1371"/>
                <a:gd name="T43" fmla="*/ 869 h 924"/>
                <a:gd name="T44" fmla="*/ 1291 w 1371"/>
                <a:gd name="T45" fmla="*/ 896 h 924"/>
                <a:gd name="T46" fmla="*/ 1371 w 1371"/>
                <a:gd name="T47" fmla="*/ 917 h 924"/>
                <a:gd name="T48" fmla="*/ 0 w 1371"/>
                <a:gd name="T49" fmla="*/ 90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rgbClr val="99FF99"/>
            </a:solidFill>
            <a:ln w="9525">
              <a:solidFill>
                <a:schemeClr val="tx1"/>
              </a:solidFill>
              <a:round/>
              <a:headEnd/>
              <a:tailEnd/>
            </a:ln>
          </p:spPr>
          <p:txBody>
            <a:bodyPr wrap="none" anchor="ctr"/>
            <a:lstStyle/>
            <a:p>
              <a:endParaRPr lang="en-US"/>
            </a:p>
          </p:txBody>
        </p:sp>
        <p:sp>
          <p:nvSpPr>
            <p:cNvPr id="69676" name="Freeform 38"/>
            <p:cNvSpPr>
              <a:spLocks/>
            </p:cNvSpPr>
            <p:nvPr/>
          </p:nvSpPr>
          <p:spPr bwMode="auto">
            <a:xfrm>
              <a:off x="778" y="2688"/>
              <a:ext cx="1371" cy="924"/>
            </a:xfrm>
            <a:custGeom>
              <a:avLst/>
              <a:gdLst>
                <a:gd name="T0" fmla="*/ 0 w 1371"/>
                <a:gd name="T1" fmla="*/ 907 h 924"/>
                <a:gd name="T2" fmla="*/ 166 w 1371"/>
                <a:gd name="T3" fmla="*/ 885 h 924"/>
                <a:gd name="T4" fmla="*/ 214 w 1371"/>
                <a:gd name="T5" fmla="*/ 864 h 924"/>
                <a:gd name="T6" fmla="*/ 304 w 1371"/>
                <a:gd name="T7" fmla="*/ 784 h 924"/>
                <a:gd name="T8" fmla="*/ 363 w 1371"/>
                <a:gd name="T9" fmla="*/ 693 h 924"/>
                <a:gd name="T10" fmla="*/ 422 w 1371"/>
                <a:gd name="T11" fmla="*/ 544 h 924"/>
                <a:gd name="T12" fmla="*/ 443 w 1371"/>
                <a:gd name="T13" fmla="*/ 501 h 924"/>
                <a:gd name="T14" fmla="*/ 454 w 1371"/>
                <a:gd name="T15" fmla="*/ 480 h 924"/>
                <a:gd name="T16" fmla="*/ 480 w 1371"/>
                <a:gd name="T17" fmla="*/ 421 h 924"/>
                <a:gd name="T18" fmla="*/ 502 w 1371"/>
                <a:gd name="T19" fmla="*/ 368 h 924"/>
                <a:gd name="T20" fmla="*/ 539 w 1371"/>
                <a:gd name="T21" fmla="*/ 277 h 924"/>
                <a:gd name="T22" fmla="*/ 571 w 1371"/>
                <a:gd name="T23" fmla="*/ 187 h 924"/>
                <a:gd name="T24" fmla="*/ 694 w 1371"/>
                <a:gd name="T25" fmla="*/ 37 h 924"/>
                <a:gd name="T26" fmla="*/ 779 w 1371"/>
                <a:gd name="T27" fmla="*/ 0 h 924"/>
                <a:gd name="T28" fmla="*/ 923 w 1371"/>
                <a:gd name="T29" fmla="*/ 80 h 924"/>
                <a:gd name="T30" fmla="*/ 971 w 1371"/>
                <a:gd name="T31" fmla="*/ 176 h 924"/>
                <a:gd name="T32" fmla="*/ 1008 w 1371"/>
                <a:gd name="T33" fmla="*/ 256 h 924"/>
                <a:gd name="T34" fmla="*/ 1040 w 1371"/>
                <a:gd name="T35" fmla="*/ 352 h 924"/>
                <a:gd name="T36" fmla="*/ 1067 w 1371"/>
                <a:gd name="T37" fmla="*/ 432 h 924"/>
                <a:gd name="T38" fmla="*/ 1126 w 1371"/>
                <a:gd name="T39" fmla="*/ 645 h 924"/>
                <a:gd name="T40" fmla="*/ 1174 w 1371"/>
                <a:gd name="T41" fmla="*/ 773 h 924"/>
                <a:gd name="T42" fmla="*/ 1243 w 1371"/>
                <a:gd name="T43" fmla="*/ 869 h 924"/>
                <a:gd name="T44" fmla="*/ 1291 w 1371"/>
                <a:gd name="T45" fmla="*/ 896 h 924"/>
                <a:gd name="T46" fmla="*/ 1371 w 1371"/>
                <a:gd name="T47" fmla="*/ 917 h 924"/>
                <a:gd name="T48" fmla="*/ 0 w 1371"/>
                <a:gd name="T49" fmla="*/ 90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chemeClr val="bg1"/>
            </a:solidFill>
            <a:ln w="9525">
              <a:solidFill>
                <a:schemeClr val="tx1"/>
              </a:solidFill>
              <a:round/>
              <a:headEnd/>
              <a:tailEnd/>
            </a:ln>
          </p:spPr>
          <p:txBody>
            <a:bodyPr wrap="none" anchor="ctr"/>
            <a:lstStyle/>
            <a:p>
              <a:endParaRPr lang="en-US"/>
            </a:p>
          </p:txBody>
        </p:sp>
        <p:sp>
          <p:nvSpPr>
            <p:cNvPr id="69677" name="Freeform 39" descr="Dark vertical"/>
            <p:cNvSpPr>
              <a:spLocks/>
            </p:cNvSpPr>
            <p:nvPr/>
          </p:nvSpPr>
          <p:spPr bwMode="auto">
            <a:xfrm>
              <a:off x="2400" y="2688"/>
              <a:ext cx="1371" cy="924"/>
            </a:xfrm>
            <a:custGeom>
              <a:avLst/>
              <a:gdLst>
                <a:gd name="T0" fmla="*/ 0 w 1371"/>
                <a:gd name="T1" fmla="*/ 907 h 924"/>
                <a:gd name="T2" fmla="*/ 166 w 1371"/>
                <a:gd name="T3" fmla="*/ 885 h 924"/>
                <a:gd name="T4" fmla="*/ 214 w 1371"/>
                <a:gd name="T5" fmla="*/ 864 h 924"/>
                <a:gd name="T6" fmla="*/ 304 w 1371"/>
                <a:gd name="T7" fmla="*/ 784 h 924"/>
                <a:gd name="T8" fmla="*/ 363 w 1371"/>
                <a:gd name="T9" fmla="*/ 693 h 924"/>
                <a:gd name="T10" fmla="*/ 422 w 1371"/>
                <a:gd name="T11" fmla="*/ 544 h 924"/>
                <a:gd name="T12" fmla="*/ 443 w 1371"/>
                <a:gd name="T13" fmla="*/ 501 h 924"/>
                <a:gd name="T14" fmla="*/ 454 w 1371"/>
                <a:gd name="T15" fmla="*/ 480 h 924"/>
                <a:gd name="T16" fmla="*/ 480 w 1371"/>
                <a:gd name="T17" fmla="*/ 421 h 924"/>
                <a:gd name="T18" fmla="*/ 502 w 1371"/>
                <a:gd name="T19" fmla="*/ 368 h 924"/>
                <a:gd name="T20" fmla="*/ 539 w 1371"/>
                <a:gd name="T21" fmla="*/ 277 h 924"/>
                <a:gd name="T22" fmla="*/ 571 w 1371"/>
                <a:gd name="T23" fmla="*/ 187 h 924"/>
                <a:gd name="T24" fmla="*/ 694 w 1371"/>
                <a:gd name="T25" fmla="*/ 37 h 924"/>
                <a:gd name="T26" fmla="*/ 779 w 1371"/>
                <a:gd name="T27" fmla="*/ 0 h 924"/>
                <a:gd name="T28" fmla="*/ 923 w 1371"/>
                <a:gd name="T29" fmla="*/ 80 h 924"/>
                <a:gd name="T30" fmla="*/ 971 w 1371"/>
                <a:gd name="T31" fmla="*/ 176 h 924"/>
                <a:gd name="T32" fmla="*/ 1008 w 1371"/>
                <a:gd name="T33" fmla="*/ 256 h 924"/>
                <a:gd name="T34" fmla="*/ 1040 w 1371"/>
                <a:gd name="T35" fmla="*/ 352 h 924"/>
                <a:gd name="T36" fmla="*/ 1067 w 1371"/>
                <a:gd name="T37" fmla="*/ 432 h 924"/>
                <a:gd name="T38" fmla="*/ 1126 w 1371"/>
                <a:gd name="T39" fmla="*/ 645 h 924"/>
                <a:gd name="T40" fmla="*/ 1174 w 1371"/>
                <a:gd name="T41" fmla="*/ 773 h 924"/>
                <a:gd name="T42" fmla="*/ 1243 w 1371"/>
                <a:gd name="T43" fmla="*/ 869 h 924"/>
                <a:gd name="T44" fmla="*/ 1291 w 1371"/>
                <a:gd name="T45" fmla="*/ 896 h 924"/>
                <a:gd name="T46" fmla="*/ 1371 w 1371"/>
                <a:gd name="T47" fmla="*/ 917 h 924"/>
                <a:gd name="T48" fmla="*/ 0 w 1371"/>
                <a:gd name="T49" fmla="*/ 90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pattFill prst="dkVert">
              <a:fgClr>
                <a:srgbClr val="800080"/>
              </a:fgClr>
              <a:bgClr>
                <a:srgbClr val="FFFFFF"/>
              </a:bgClr>
            </a:pattFill>
            <a:ln w="9525">
              <a:solidFill>
                <a:schemeClr val="tx1"/>
              </a:solidFill>
              <a:round/>
              <a:headEnd/>
              <a:tailEnd/>
            </a:ln>
          </p:spPr>
          <p:txBody>
            <a:bodyPr wrap="none" anchor="ctr"/>
            <a:lstStyle/>
            <a:p>
              <a:endParaRPr lang="en-US"/>
            </a:p>
          </p:txBody>
        </p:sp>
        <p:sp>
          <p:nvSpPr>
            <p:cNvPr id="69678" name="Freeform 40"/>
            <p:cNvSpPr>
              <a:spLocks/>
            </p:cNvSpPr>
            <p:nvPr/>
          </p:nvSpPr>
          <p:spPr bwMode="auto">
            <a:xfrm>
              <a:off x="3120" y="2688"/>
              <a:ext cx="1371" cy="924"/>
            </a:xfrm>
            <a:custGeom>
              <a:avLst/>
              <a:gdLst>
                <a:gd name="T0" fmla="*/ 0 w 1371"/>
                <a:gd name="T1" fmla="*/ 907 h 924"/>
                <a:gd name="T2" fmla="*/ 166 w 1371"/>
                <a:gd name="T3" fmla="*/ 885 h 924"/>
                <a:gd name="T4" fmla="*/ 214 w 1371"/>
                <a:gd name="T5" fmla="*/ 864 h 924"/>
                <a:gd name="T6" fmla="*/ 304 w 1371"/>
                <a:gd name="T7" fmla="*/ 784 h 924"/>
                <a:gd name="T8" fmla="*/ 363 w 1371"/>
                <a:gd name="T9" fmla="*/ 693 h 924"/>
                <a:gd name="T10" fmla="*/ 422 w 1371"/>
                <a:gd name="T11" fmla="*/ 544 h 924"/>
                <a:gd name="T12" fmla="*/ 443 w 1371"/>
                <a:gd name="T13" fmla="*/ 501 h 924"/>
                <a:gd name="T14" fmla="*/ 454 w 1371"/>
                <a:gd name="T15" fmla="*/ 480 h 924"/>
                <a:gd name="T16" fmla="*/ 480 w 1371"/>
                <a:gd name="T17" fmla="*/ 421 h 924"/>
                <a:gd name="T18" fmla="*/ 502 w 1371"/>
                <a:gd name="T19" fmla="*/ 368 h 924"/>
                <a:gd name="T20" fmla="*/ 539 w 1371"/>
                <a:gd name="T21" fmla="*/ 277 h 924"/>
                <a:gd name="T22" fmla="*/ 571 w 1371"/>
                <a:gd name="T23" fmla="*/ 187 h 924"/>
                <a:gd name="T24" fmla="*/ 694 w 1371"/>
                <a:gd name="T25" fmla="*/ 37 h 924"/>
                <a:gd name="T26" fmla="*/ 779 w 1371"/>
                <a:gd name="T27" fmla="*/ 0 h 924"/>
                <a:gd name="T28" fmla="*/ 923 w 1371"/>
                <a:gd name="T29" fmla="*/ 80 h 924"/>
                <a:gd name="T30" fmla="*/ 971 w 1371"/>
                <a:gd name="T31" fmla="*/ 176 h 924"/>
                <a:gd name="T32" fmla="*/ 1008 w 1371"/>
                <a:gd name="T33" fmla="*/ 256 h 924"/>
                <a:gd name="T34" fmla="*/ 1040 w 1371"/>
                <a:gd name="T35" fmla="*/ 352 h 924"/>
                <a:gd name="T36" fmla="*/ 1067 w 1371"/>
                <a:gd name="T37" fmla="*/ 432 h 924"/>
                <a:gd name="T38" fmla="*/ 1126 w 1371"/>
                <a:gd name="T39" fmla="*/ 645 h 924"/>
                <a:gd name="T40" fmla="*/ 1174 w 1371"/>
                <a:gd name="T41" fmla="*/ 773 h 924"/>
                <a:gd name="T42" fmla="*/ 1243 w 1371"/>
                <a:gd name="T43" fmla="*/ 869 h 924"/>
                <a:gd name="T44" fmla="*/ 1291 w 1371"/>
                <a:gd name="T45" fmla="*/ 896 h 924"/>
                <a:gd name="T46" fmla="*/ 1371 w 1371"/>
                <a:gd name="T47" fmla="*/ 917 h 924"/>
                <a:gd name="T48" fmla="*/ 0 w 1371"/>
                <a:gd name="T49" fmla="*/ 90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rgbClr val="00FF00"/>
            </a:solidFill>
            <a:ln w="9525">
              <a:solidFill>
                <a:schemeClr val="tx1"/>
              </a:solidFill>
              <a:round/>
              <a:headEnd/>
              <a:tailEnd/>
            </a:ln>
          </p:spPr>
          <p:txBody>
            <a:bodyPr wrap="none" anchor="ctr"/>
            <a:lstStyle/>
            <a:p>
              <a:endParaRPr lang="en-US"/>
            </a:p>
          </p:txBody>
        </p:sp>
        <p:sp>
          <p:nvSpPr>
            <p:cNvPr id="69679" name="Freeform 41" descr="Light vertical"/>
            <p:cNvSpPr>
              <a:spLocks/>
            </p:cNvSpPr>
            <p:nvPr/>
          </p:nvSpPr>
          <p:spPr bwMode="auto">
            <a:xfrm>
              <a:off x="2688" y="2688"/>
              <a:ext cx="1371" cy="924"/>
            </a:xfrm>
            <a:custGeom>
              <a:avLst/>
              <a:gdLst>
                <a:gd name="T0" fmla="*/ 0 w 1371"/>
                <a:gd name="T1" fmla="*/ 907 h 924"/>
                <a:gd name="T2" fmla="*/ 166 w 1371"/>
                <a:gd name="T3" fmla="*/ 885 h 924"/>
                <a:gd name="T4" fmla="*/ 214 w 1371"/>
                <a:gd name="T5" fmla="*/ 864 h 924"/>
                <a:gd name="T6" fmla="*/ 304 w 1371"/>
                <a:gd name="T7" fmla="*/ 784 h 924"/>
                <a:gd name="T8" fmla="*/ 363 w 1371"/>
                <a:gd name="T9" fmla="*/ 693 h 924"/>
                <a:gd name="T10" fmla="*/ 422 w 1371"/>
                <a:gd name="T11" fmla="*/ 544 h 924"/>
                <a:gd name="T12" fmla="*/ 443 w 1371"/>
                <a:gd name="T13" fmla="*/ 501 h 924"/>
                <a:gd name="T14" fmla="*/ 454 w 1371"/>
                <a:gd name="T15" fmla="*/ 480 h 924"/>
                <a:gd name="T16" fmla="*/ 480 w 1371"/>
                <a:gd name="T17" fmla="*/ 421 h 924"/>
                <a:gd name="T18" fmla="*/ 502 w 1371"/>
                <a:gd name="T19" fmla="*/ 368 h 924"/>
                <a:gd name="T20" fmla="*/ 539 w 1371"/>
                <a:gd name="T21" fmla="*/ 277 h 924"/>
                <a:gd name="T22" fmla="*/ 571 w 1371"/>
                <a:gd name="T23" fmla="*/ 187 h 924"/>
                <a:gd name="T24" fmla="*/ 694 w 1371"/>
                <a:gd name="T25" fmla="*/ 37 h 924"/>
                <a:gd name="T26" fmla="*/ 779 w 1371"/>
                <a:gd name="T27" fmla="*/ 0 h 924"/>
                <a:gd name="T28" fmla="*/ 923 w 1371"/>
                <a:gd name="T29" fmla="*/ 80 h 924"/>
                <a:gd name="T30" fmla="*/ 971 w 1371"/>
                <a:gd name="T31" fmla="*/ 176 h 924"/>
                <a:gd name="T32" fmla="*/ 1008 w 1371"/>
                <a:gd name="T33" fmla="*/ 256 h 924"/>
                <a:gd name="T34" fmla="*/ 1040 w 1371"/>
                <a:gd name="T35" fmla="*/ 352 h 924"/>
                <a:gd name="T36" fmla="*/ 1067 w 1371"/>
                <a:gd name="T37" fmla="*/ 432 h 924"/>
                <a:gd name="T38" fmla="*/ 1126 w 1371"/>
                <a:gd name="T39" fmla="*/ 645 h 924"/>
                <a:gd name="T40" fmla="*/ 1174 w 1371"/>
                <a:gd name="T41" fmla="*/ 773 h 924"/>
                <a:gd name="T42" fmla="*/ 1243 w 1371"/>
                <a:gd name="T43" fmla="*/ 869 h 924"/>
                <a:gd name="T44" fmla="*/ 1291 w 1371"/>
                <a:gd name="T45" fmla="*/ 896 h 924"/>
                <a:gd name="T46" fmla="*/ 1371 w 1371"/>
                <a:gd name="T47" fmla="*/ 917 h 924"/>
                <a:gd name="T48" fmla="*/ 0 w 1371"/>
                <a:gd name="T49" fmla="*/ 90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pattFill prst="ltVert">
              <a:fgClr>
                <a:srgbClr val="99FF99"/>
              </a:fgClr>
              <a:bgClr>
                <a:srgbClr val="FFFFFF"/>
              </a:bgClr>
            </a:pattFill>
            <a:ln w="9525">
              <a:solidFill>
                <a:schemeClr val="tx1"/>
              </a:solidFill>
              <a:round/>
              <a:headEnd/>
              <a:tailEnd/>
            </a:ln>
          </p:spPr>
          <p:txBody>
            <a:bodyPr wrap="none" anchor="ctr"/>
            <a:lstStyle/>
            <a:p>
              <a:endParaRPr lang="en-US"/>
            </a:p>
          </p:txBody>
        </p:sp>
        <p:sp>
          <p:nvSpPr>
            <p:cNvPr id="69680" name="Freeform 42" descr="Light vertical"/>
            <p:cNvSpPr>
              <a:spLocks/>
            </p:cNvSpPr>
            <p:nvPr/>
          </p:nvSpPr>
          <p:spPr bwMode="auto">
            <a:xfrm>
              <a:off x="3456" y="2688"/>
              <a:ext cx="1371" cy="924"/>
            </a:xfrm>
            <a:custGeom>
              <a:avLst/>
              <a:gdLst>
                <a:gd name="T0" fmla="*/ 0 w 1371"/>
                <a:gd name="T1" fmla="*/ 907 h 924"/>
                <a:gd name="T2" fmla="*/ 166 w 1371"/>
                <a:gd name="T3" fmla="*/ 885 h 924"/>
                <a:gd name="T4" fmla="*/ 214 w 1371"/>
                <a:gd name="T5" fmla="*/ 864 h 924"/>
                <a:gd name="T6" fmla="*/ 304 w 1371"/>
                <a:gd name="T7" fmla="*/ 784 h 924"/>
                <a:gd name="T8" fmla="*/ 363 w 1371"/>
                <a:gd name="T9" fmla="*/ 693 h 924"/>
                <a:gd name="T10" fmla="*/ 422 w 1371"/>
                <a:gd name="T11" fmla="*/ 544 h 924"/>
                <a:gd name="T12" fmla="*/ 443 w 1371"/>
                <a:gd name="T13" fmla="*/ 501 h 924"/>
                <a:gd name="T14" fmla="*/ 454 w 1371"/>
                <a:gd name="T15" fmla="*/ 480 h 924"/>
                <a:gd name="T16" fmla="*/ 480 w 1371"/>
                <a:gd name="T17" fmla="*/ 421 h 924"/>
                <a:gd name="T18" fmla="*/ 502 w 1371"/>
                <a:gd name="T19" fmla="*/ 368 h 924"/>
                <a:gd name="T20" fmla="*/ 539 w 1371"/>
                <a:gd name="T21" fmla="*/ 277 h 924"/>
                <a:gd name="T22" fmla="*/ 571 w 1371"/>
                <a:gd name="T23" fmla="*/ 187 h 924"/>
                <a:gd name="T24" fmla="*/ 694 w 1371"/>
                <a:gd name="T25" fmla="*/ 37 h 924"/>
                <a:gd name="T26" fmla="*/ 779 w 1371"/>
                <a:gd name="T27" fmla="*/ 0 h 924"/>
                <a:gd name="T28" fmla="*/ 923 w 1371"/>
                <a:gd name="T29" fmla="*/ 80 h 924"/>
                <a:gd name="T30" fmla="*/ 971 w 1371"/>
                <a:gd name="T31" fmla="*/ 176 h 924"/>
                <a:gd name="T32" fmla="*/ 1008 w 1371"/>
                <a:gd name="T33" fmla="*/ 256 h 924"/>
                <a:gd name="T34" fmla="*/ 1040 w 1371"/>
                <a:gd name="T35" fmla="*/ 352 h 924"/>
                <a:gd name="T36" fmla="*/ 1067 w 1371"/>
                <a:gd name="T37" fmla="*/ 432 h 924"/>
                <a:gd name="T38" fmla="*/ 1126 w 1371"/>
                <a:gd name="T39" fmla="*/ 645 h 924"/>
                <a:gd name="T40" fmla="*/ 1174 w 1371"/>
                <a:gd name="T41" fmla="*/ 773 h 924"/>
                <a:gd name="T42" fmla="*/ 1243 w 1371"/>
                <a:gd name="T43" fmla="*/ 869 h 924"/>
                <a:gd name="T44" fmla="*/ 1291 w 1371"/>
                <a:gd name="T45" fmla="*/ 896 h 924"/>
                <a:gd name="T46" fmla="*/ 1371 w 1371"/>
                <a:gd name="T47" fmla="*/ 917 h 924"/>
                <a:gd name="T48" fmla="*/ 0 w 1371"/>
                <a:gd name="T49" fmla="*/ 90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pattFill prst="ltVert">
              <a:fgClr>
                <a:srgbClr val="FF0000"/>
              </a:fgClr>
              <a:bgClr>
                <a:srgbClr val="FFFFFF"/>
              </a:bgClr>
            </a:pattFill>
            <a:ln w="9525">
              <a:solidFill>
                <a:schemeClr val="tx1"/>
              </a:solidFill>
              <a:round/>
              <a:headEnd/>
              <a:tailEnd/>
            </a:ln>
          </p:spPr>
          <p:txBody>
            <a:bodyPr wrap="none" anchor="ctr"/>
            <a:lstStyle/>
            <a:p>
              <a:endParaRPr lang="en-US"/>
            </a:p>
          </p:txBody>
        </p:sp>
        <p:sp>
          <p:nvSpPr>
            <p:cNvPr id="69681" name="Freeform 43"/>
            <p:cNvSpPr>
              <a:spLocks/>
            </p:cNvSpPr>
            <p:nvPr/>
          </p:nvSpPr>
          <p:spPr bwMode="auto">
            <a:xfrm>
              <a:off x="384" y="2688"/>
              <a:ext cx="1371" cy="924"/>
            </a:xfrm>
            <a:custGeom>
              <a:avLst/>
              <a:gdLst>
                <a:gd name="T0" fmla="*/ 0 w 1371"/>
                <a:gd name="T1" fmla="*/ 907 h 924"/>
                <a:gd name="T2" fmla="*/ 166 w 1371"/>
                <a:gd name="T3" fmla="*/ 885 h 924"/>
                <a:gd name="T4" fmla="*/ 214 w 1371"/>
                <a:gd name="T5" fmla="*/ 864 h 924"/>
                <a:gd name="T6" fmla="*/ 304 w 1371"/>
                <a:gd name="T7" fmla="*/ 784 h 924"/>
                <a:gd name="T8" fmla="*/ 363 w 1371"/>
                <a:gd name="T9" fmla="*/ 693 h 924"/>
                <a:gd name="T10" fmla="*/ 422 w 1371"/>
                <a:gd name="T11" fmla="*/ 544 h 924"/>
                <a:gd name="T12" fmla="*/ 443 w 1371"/>
                <a:gd name="T13" fmla="*/ 501 h 924"/>
                <a:gd name="T14" fmla="*/ 454 w 1371"/>
                <a:gd name="T15" fmla="*/ 480 h 924"/>
                <a:gd name="T16" fmla="*/ 480 w 1371"/>
                <a:gd name="T17" fmla="*/ 421 h 924"/>
                <a:gd name="T18" fmla="*/ 502 w 1371"/>
                <a:gd name="T19" fmla="*/ 368 h 924"/>
                <a:gd name="T20" fmla="*/ 539 w 1371"/>
                <a:gd name="T21" fmla="*/ 277 h 924"/>
                <a:gd name="T22" fmla="*/ 571 w 1371"/>
                <a:gd name="T23" fmla="*/ 187 h 924"/>
                <a:gd name="T24" fmla="*/ 694 w 1371"/>
                <a:gd name="T25" fmla="*/ 37 h 924"/>
                <a:gd name="T26" fmla="*/ 779 w 1371"/>
                <a:gd name="T27" fmla="*/ 0 h 924"/>
                <a:gd name="T28" fmla="*/ 923 w 1371"/>
                <a:gd name="T29" fmla="*/ 80 h 924"/>
                <a:gd name="T30" fmla="*/ 971 w 1371"/>
                <a:gd name="T31" fmla="*/ 176 h 924"/>
                <a:gd name="T32" fmla="*/ 1008 w 1371"/>
                <a:gd name="T33" fmla="*/ 256 h 924"/>
                <a:gd name="T34" fmla="*/ 1040 w 1371"/>
                <a:gd name="T35" fmla="*/ 352 h 924"/>
                <a:gd name="T36" fmla="*/ 1067 w 1371"/>
                <a:gd name="T37" fmla="*/ 432 h 924"/>
                <a:gd name="T38" fmla="*/ 1126 w 1371"/>
                <a:gd name="T39" fmla="*/ 645 h 924"/>
                <a:gd name="T40" fmla="*/ 1174 w 1371"/>
                <a:gd name="T41" fmla="*/ 773 h 924"/>
                <a:gd name="T42" fmla="*/ 1243 w 1371"/>
                <a:gd name="T43" fmla="*/ 869 h 924"/>
                <a:gd name="T44" fmla="*/ 1291 w 1371"/>
                <a:gd name="T45" fmla="*/ 896 h 924"/>
                <a:gd name="T46" fmla="*/ 1371 w 1371"/>
                <a:gd name="T47" fmla="*/ 917 h 924"/>
                <a:gd name="T48" fmla="*/ 0 w 1371"/>
                <a:gd name="T49" fmla="*/ 90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rgbClr val="FF0000"/>
            </a:solidFill>
            <a:ln w="9525">
              <a:solidFill>
                <a:schemeClr val="tx1"/>
              </a:solidFill>
              <a:round/>
              <a:headEnd/>
              <a:tailEnd/>
            </a:ln>
          </p:spPr>
          <p:txBody>
            <a:bodyPr wrap="none" anchor="ctr"/>
            <a:lstStyle/>
            <a:p>
              <a:endParaRPr lang="en-US"/>
            </a:p>
          </p:txBody>
        </p:sp>
      </p:grpSp>
      <p:sp>
        <p:nvSpPr>
          <p:cNvPr id="53292" name="Freeform 44"/>
          <p:cNvSpPr>
            <a:spLocks/>
          </p:cNvSpPr>
          <p:nvPr/>
        </p:nvSpPr>
        <p:spPr bwMode="auto">
          <a:xfrm>
            <a:off x="9320107" y="1408854"/>
            <a:ext cx="2928338" cy="106116"/>
          </a:xfrm>
          <a:custGeom>
            <a:avLst/>
            <a:gdLst>
              <a:gd name="T0" fmla="*/ 0 w 1248"/>
              <a:gd name="T1" fmla="*/ 2147483647 h 216"/>
              <a:gd name="T2" fmla="*/ 2147483647 w 1248"/>
              <a:gd name="T3" fmla="*/ 989181502 h 216"/>
              <a:gd name="T4" fmla="*/ 2147483647 w 1248"/>
              <a:gd name="T5" fmla="*/ 2147483647 h 216"/>
              <a:gd name="T6" fmla="*/ 2147483647 w 1248"/>
              <a:gd name="T7" fmla="*/ 2147483647 h 216"/>
              <a:gd name="T8" fmla="*/ 0 60000 65536"/>
              <a:gd name="T9" fmla="*/ 0 60000 65536"/>
              <a:gd name="T10" fmla="*/ 0 60000 65536"/>
              <a:gd name="T11" fmla="*/ 0 60000 65536"/>
              <a:gd name="T12" fmla="*/ 0 w 1248"/>
              <a:gd name="T13" fmla="*/ 0 h 216"/>
              <a:gd name="T14" fmla="*/ 1248 w 1248"/>
              <a:gd name="T15" fmla="*/ 216 h 216"/>
            </a:gdLst>
            <a:ahLst/>
            <a:cxnLst>
              <a:cxn ang="T8">
                <a:pos x="T0" y="T1"/>
              </a:cxn>
              <a:cxn ang="T9">
                <a:pos x="T2" y="T3"/>
              </a:cxn>
              <a:cxn ang="T10">
                <a:pos x="T4" y="T5"/>
              </a:cxn>
              <a:cxn ang="T11">
                <a:pos x="T6" y="T7"/>
              </a:cxn>
            </a:cxnLst>
            <a:rect l="T12" t="T13" r="T14" b="T15"/>
            <a:pathLst>
              <a:path w="1248" h="216">
                <a:moveTo>
                  <a:pt x="0" y="216"/>
                </a:moveTo>
                <a:cubicBezTo>
                  <a:pt x="108" y="132"/>
                  <a:pt x="216" y="48"/>
                  <a:pt x="336" y="24"/>
                </a:cubicBezTo>
                <a:cubicBezTo>
                  <a:pt x="456" y="0"/>
                  <a:pt x="568" y="48"/>
                  <a:pt x="720" y="72"/>
                </a:cubicBezTo>
                <a:cubicBezTo>
                  <a:pt x="871" y="95"/>
                  <a:pt x="1160" y="152"/>
                  <a:pt x="1248" y="168"/>
                </a:cubicBezTo>
              </a:path>
            </a:pathLst>
          </a:custGeom>
          <a:noFill/>
          <a:ln w="28575">
            <a:solidFill>
              <a:srgbClr val="00FF00"/>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lIns="130046" tIns="65023" rIns="130046" bIns="65023" anchor="ctr"/>
          <a:lstStyle/>
          <a:p>
            <a:endParaRPr lang="en-US"/>
          </a:p>
        </p:txBody>
      </p:sp>
      <p:sp>
        <p:nvSpPr>
          <p:cNvPr id="53293" name="Freeform 45"/>
          <p:cNvSpPr>
            <a:spLocks/>
          </p:cNvSpPr>
          <p:nvPr/>
        </p:nvSpPr>
        <p:spPr bwMode="auto">
          <a:xfrm>
            <a:off x="9500729" y="1950720"/>
            <a:ext cx="2420338" cy="1842347"/>
          </a:xfrm>
          <a:custGeom>
            <a:avLst/>
            <a:gdLst>
              <a:gd name="T0" fmla="*/ 0 w 1023"/>
              <a:gd name="T1" fmla="*/ 0 h 1039"/>
              <a:gd name="T2" fmla="*/ 2147483647 w 1023"/>
              <a:gd name="T3" fmla="*/ 2147483647 h 1039"/>
              <a:gd name="T4" fmla="*/ 2147483647 w 1023"/>
              <a:gd name="T5" fmla="*/ 2147483647 h 1039"/>
              <a:gd name="T6" fmla="*/ 2147483647 w 1023"/>
              <a:gd name="T7" fmla="*/ 2147483647 h 1039"/>
              <a:gd name="T8" fmla="*/ 2147483647 w 1023"/>
              <a:gd name="T9" fmla="*/ 2147483647 h 1039"/>
              <a:gd name="T10" fmla="*/ 0 60000 65536"/>
              <a:gd name="T11" fmla="*/ 0 60000 65536"/>
              <a:gd name="T12" fmla="*/ 0 60000 65536"/>
              <a:gd name="T13" fmla="*/ 0 60000 65536"/>
              <a:gd name="T14" fmla="*/ 0 60000 65536"/>
              <a:gd name="T15" fmla="*/ 0 w 1023"/>
              <a:gd name="T16" fmla="*/ 0 h 1039"/>
              <a:gd name="T17" fmla="*/ 1023 w 1023"/>
              <a:gd name="T18" fmla="*/ 1039 h 1039"/>
            </a:gdLst>
            <a:ahLst/>
            <a:cxnLst>
              <a:cxn ang="T10">
                <a:pos x="T0" y="T1"/>
              </a:cxn>
              <a:cxn ang="T11">
                <a:pos x="T2" y="T3"/>
              </a:cxn>
              <a:cxn ang="T12">
                <a:pos x="T4" y="T5"/>
              </a:cxn>
              <a:cxn ang="T13">
                <a:pos x="T6" y="T7"/>
              </a:cxn>
              <a:cxn ang="T14">
                <a:pos x="T8" y="T9"/>
              </a:cxn>
            </a:cxnLst>
            <a:rect l="T15" t="T16" r="T17" b="T18"/>
            <a:pathLst>
              <a:path w="1023" h="1039">
                <a:moveTo>
                  <a:pt x="0" y="0"/>
                </a:moveTo>
                <a:cubicBezTo>
                  <a:pt x="116" y="52"/>
                  <a:pt x="232" y="104"/>
                  <a:pt x="336" y="192"/>
                </a:cubicBezTo>
                <a:cubicBezTo>
                  <a:pt x="439" y="279"/>
                  <a:pt x="520" y="400"/>
                  <a:pt x="624" y="528"/>
                </a:cubicBezTo>
                <a:cubicBezTo>
                  <a:pt x="727" y="655"/>
                  <a:pt x="896" y="880"/>
                  <a:pt x="960" y="960"/>
                </a:cubicBezTo>
                <a:cubicBezTo>
                  <a:pt x="1023" y="1039"/>
                  <a:pt x="1000" y="1000"/>
                  <a:pt x="1008" y="1008"/>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130046" tIns="65023" rIns="130046" bIns="65023" anchor="ctr"/>
          <a:lstStyle/>
          <a:p>
            <a:endParaRPr lang="en-US"/>
          </a:p>
        </p:txBody>
      </p:sp>
      <p:sp>
        <p:nvSpPr>
          <p:cNvPr id="69645" name="Rectangle 46"/>
          <p:cNvSpPr>
            <a:spLocks noChangeArrowheads="1"/>
          </p:cNvSpPr>
          <p:nvPr/>
        </p:nvSpPr>
        <p:spPr bwMode="auto">
          <a:xfrm>
            <a:off x="1194365" y="5418667"/>
            <a:ext cx="10076462" cy="2709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30046" tIns="65023" rIns="130046" bIns="65023" anchor="ctr"/>
          <a:lstStyle/>
          <a:p>
            <a:endParaRPr lang="en-US"/>
          </a:p>
        </p:txBody>
      </p:sp>
      <p:sp>
        <p:nvSpPr>
          <p:cNvPr id="53295" name="Rectangle 47"/>
          <p:cNvSpPr>
            <a:spLocks noChangeArrowheads="1"/>
          </p:cNvSpPr>
          <p:nvPr/>
        </p:nvSpPr>
        <p:spPr bwMode="auto">
          <a:xfrm>
            <a:off x="1411112" y="4660053"/>
            <a:ext cx="10076462" cy="3467947"/>
          </a:xfrm>
          <a:prstGeom prst="rect">
            <a:avLst/>
          </a:prstGeom>
          <a:solidFill>
            <a:schemeClr val="tx1"/>
          </a:solidFill>
          <a:ln w="9525">
            <a:solidFill>
              <a:schemeClr val="bg1"/>
            </a:solidFill>
            <a:miter lim="800000"/>
            <a:headEnd/>
            <a:tailEnd/>
          </a:ln>
        </p:spPr>
        <p:txBody>
          <a:bodyPr wrap="none" lIns="130046" tIns="65023" rIns="130046" bIns="65023" anchor="ctr"/>
          <a:lstStyle/>
          <a:p>
            <a:endParaRPr lang="en-US"/>
          </a:p>
        </p:txBody>
      </p:sp>
      <p:sp>
        <p:nvSpPr>
          <p:cNvPr id="53296" name="Freeform 48"/>
          <p:cNvSpPr>
            <a:spLocks/>
          </p:cNvSpPr>
          <p:nvPr/>
        </p:nvSpPr>
        <p:spPr bwMode="auto">
          <a:xfrm>
            <a:off x="1673014" y="6068907"/>
            <a:ext cx="3095413" cy="2086187"/>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rgbClr val="FF0000"/>
          </a:solidFill>
          <a:ln w="9525">
            <a:solidFill>
              <a:schemeClr val="tx1"/>
            </a:solidFill>
            <a:round/>
            <a:headEnd/>
            <a:tailEnd/>
          </a:ln>
        </p:spPr>
        <p:txBody>
          <a:bodyPr wrap="none" lIns="130046" tIns="65023" rIns="130046" bIns="65023" anchor="ctr"/>
          <a:lstStyle/>
          <a:p>
            <a:endParaRPr lang="en-US"/>
          </a:p>
        </p:txBody>
      </p:sp>
      <p:sp>
        <p:nvSpPr>
          <p:cNvPr id="53297" name="Freeform 49"/>
          <p:cNvSpPr>
            <a:spLocks/>
          </p:cNvSpPr>
          <p:nvPr/>
        </p:nvSpPr>
        <p:spPr bwMode="auto">
          <a:xfrm>
            <a:off x="7261013" y="5933440"/>
            <a:ext cx="3097671" cy="2194560"/>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rgbClr val="00FF00"/>
          </a:solidFill>
          <a:ln w="9525">
            <a:solidFill>
              <a:schemeClr val="tx1"/>
            </a:solidFill>
            <a:round/>
            <a:headEnd/>
            <a:tailEnd/>
          </a:ln>
        </p:spPr>
        <p:txBody>
          <a:bodyPr wrap="none" lIns="130046" tIns="65023" rIns="130046" bIns="65023" anchor="ctr"/>
          <a:lstStyle/>
          <a:p>
            <a:endParaRPr lang="en-US"/>
          </a:p>
        </p:txBody>
      </p:sp>
      <p:sp>
        <p:nvSpPr>
          <p:cNvPr id="53298" name="Freeform 50"/>
          <p:cNvSpPr>
            <a:spLocks/>
          </p:cNvSpPr>
          <p:nvPr/>
        </p:nvSpPr>
        <p:spPr bwMode="auto">
          <a:xfrm>
            <a:off x="7152640" y="5527040"/>
            <a:ext cx="3097671" cy="2628053"/>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rgbClr val="00FF00"/>
          </a:solidFill>
          <a:ln w="9525">
            <a:solidFill>
              <a:srgbClr val="00FF00"/>
            </a:solidFill>
            <a:round/>
            <a:headEnd/>
            <a:tailEnd/>
          </a:ln>
        </p:spPr>
        <p:txBody>
          <a:bodyPr wrap="none" lIns="130046" tIns="65023" rIns="130046" bIns="65023" anchor="ctr"/>
          <a:lstStyle/>
          <a:p>
            <a:endParaRPr lang="en-US"/>
          </a:p>
        </p:txBody>
      </p:sp>
      <p:sp>
        <p:nvSpPr>
          <p:cNvPr id="53299" name="Freeform 51"/>
          <p:cNvSpPr>
            <a:spLocks/>
          </p:cNvSpPr>
          <p:nvPr/>
        </p:nvSpPr>
        <p:spPr bwMode="auto">
          <a:xfrm>
            <a:off x="9320107" y="1300481"/>
            <a:ext cx="2923823" cy="106116"/>
          </a:xfrm>
          <a:custGeom>
            <a:avLst/>
            <a:gdLst>
              <a:gd name="T0" fmla="*/ 0 w 1248"/>
              <a:gd name="T1" fmla="*/ 2147483647 h 216"/>
              <a:gd name="T2" fmla="*/ 2147483647 w 1248"/>
              <a:gd name="T3" fmla="*/ 989181502 h 216"/>
              <a:gd name="T4" fmla="*/ 2147483647 w 1248"/>
              <a:gd name="T5" fmla="*/ 2147483647 h 216"/>
              <a:gd name="T6" fmla="*/ 2147483647 w 1248"/>
              <a:gd name="T7" fmla="*/ 2147483647 h 216"/>
              <a:gd name="T8" fmla="*/ 0 60000 65536"/>
              <a:gd name="T9" fmla="*/ 0 60000 65536"/>
              <a:gd name="T10" fmla="*/ 0 60000 65536"/>
              <a:gd name="T11" fmla="*/ 0 60000 65536"/>
              <a:gd name="T12" fmla="*/ 0 w 1248"/>
              <a:gd name="T13" fmla="*/ 0 h 216"/>
              <a:gd name="T14" fmla="*/ 1248 w 1248"/>
              <a:gd name="T15" fmla="*/ 216 h 216"/>
            </a:gdLst>
            <a:ahLst/>
            <a:cxnLst>
              <a:cxn ang="T8">
                <a:pos x="T0" y="T1"/>
              </a:cxn>
              <a:cxn ang="T9">
                <a:pos x="T2" y="T3"/>
              </a:cxn>
              <a:cxn ang="T10">
                <a:pos x="T4" y="T5"/>
              </a:cxn>
              <a:cxn ang="T11">
                <a:pos x="T6" y="T7"/>
              </a:cxn>
            </a:cxnLst>
            <a:rect l="T12" t="T13" r="T14" b="T15"/>
            <a:pathLst>
              <a:path w="1248" h="216">
                <a:moveTo>
                  <a:pt x="0" y="216"/>
                </a:moveTo>
                <a:cubicBezTo>
                  <a:pt x="108" y="132"/>
                  <a:pt x="216" y="48"/>
                  <a:pt x="336" y="24"/>
                </a:cubicBezTo>
                <a:cubicBezTo>
                  <a:pt x="456" y="0"/>
                  <a:pt x="568" y="48"/>
                  <a:pt x="720" y="72"/>
                </a:cubicBezTo>
                <a:cubicBezTo>
                  <a:pt x="871" y="95"/>
                  <a:pt x="1160" y="152"/>
                  <a:pt x="1248" y="168"/>
                </a:cubicBezTo>
              </a:path>
            </a:pathLst>
          </a:custGeom>
          <a:noFill/>
          <a:ln w="28575">
            <a:solidFill>
              <a:srgbClr val="00FF00"/>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lIns="130046" tIns="65023" rIns="130046" bIns="65023" anchor="ctr"/>
          <a:lstStyle/>
          <a:p>
            <a:endParaRPr lang="en-US"/>
          </a:p>
        </p:txBody>
      </p:sp>
      <p:sp>
        <p:nvSpPr>
          <p:cNvPr id="53300" name="Freeform 52"/>
          <p:cNvSpPr>
            <a:spLocks/>
          </p:cNvSpPr>
          <p:nvPr/>
        </p:nvSpPr>
        <p:spPr bwMode="auto">
          <a:xfrm>
            <a:off x="1781387" y="4768427"/>
            <a:ext cx="3095413" cy="3386667"/>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rgbClr val="FF0000"/>
          </a:solidFill>
          <a:ln w="9525">
            <a:solidFill>
              <a:schemeClr val="tx1"/>
            </a:solidFill>
            <a:round/>
            <a:headEnd/>
            <a:tailEnd/>
          </a:ln>
        </p:spPr>
        <p:txBody>
          <a:bodyPr wrap="none" lIns="130046" tIns="65023" rIns="130046" bIns="65023" anchor="ctr"/>
          <a:lstStyle/>
          <a:p>
            <a:endParaRPr lang="en-US"/>
          </a:p>
        </p:txBody>
      </p:sp>
      <p:sp>
        <p:nvSpPr>
          <p:cNvPr id="53301" name="Freeform 53"/>
          <p:cNvSpPr>
            <a:spLocks/>
          </p:cNvSpPr>
          <p:nvPr/>
        </p:nvSpPr>
        <p:spPr bwMode="auto">
          <a:xfrm>
            <a:off x="9505245" y="1880730"/>
            <a:ext cx="2415822" cy="1695590"/>
          </a:xfrm>
          <a:custGeom>
            <a:avLst/>
            <a:gdLst>
              <a:gd name="T0" fmla="*/ 0 w 1023"/>
              <a:gd name="T1" fmla="*/ 0 h 1039"/>
              <a:gd name="T2" fmla="*/ 2147483647 w 1023"/>
              <a:gd name="T3" fmla="*/ 2147483647 h 1039"/>
              <a:gd name="T4" fmla="*/ 2147483647 w 1023"/>
              <a:gd name="T5" fmla="*/ 2147483647 h 1039"/>
              <a:gd name="T6" fmla="*/ 2147483647 w 1023"/>
              <a:gd name="T7" fmla="*/ 2147483647 h 1039"/>
              <a:gd name="T8" fmla="*/ 2147483647 w 1023"/>
              <a:gd name="T9" fmla="*/ 2147483647 h 1039"/>
              <a:gd name="T10" fmla="*/ 0 60000 65536"/>
              <a:gd name="T11" fmla="*/ 0 60000 65536"/>
              <a:gd name="T12" fmla="*/ 0 60000 65536"/>
              <a:gd name="T13" fmla="*/ 0 60000 65536"/>
              <a:gd name="T14" fmla="*/ 0 60000 65536"/>
              <a:gd name="T15" fmla="*/ 0 w 1023"/>
              <a:gd name="T16" fmla="*/ 0 h 1039"/>
              <a:gd name="T17" fmla="*/ 1023 w 1023"/>
              <a:gd name="T18" fmla="*/ 1039 h 1039"/>
            </a:gdLst>
            <a:ahLst/>
            <a:cxnLst>
              <a:cxn ang="T10">
                <a:pos x="T0" y="T1"/>
              </a:cxn>
              <a:cxn ang="T11">
                <a:pos x="T2" y="T3"/>
              </a:cxn>
              <a:cxn ang="T12">
                <a:pos x="T4" y="T5"/>
              </a:cxn>
              <a:cxn ang="T13">
                <a:pos x="T6" y="T7"/>
              </a:cxn>
              <a:cxn ang="T14">
                <a:pos x="T8" y="T9"/>
              </a:cxn>
            </a:cxnLst>
            <a:rect l="T15" t="T16" r="T17" b="T18"/>
            <a:pathLst>
              <a:path w="1023" h="1039">
                <a:moveTo>
                  <a:pt x="0" y="0"/>
                </a:moveTo>
                <a:cubicBezTo>
                  <a:pt x="116" y="52"/>
                  <a:pt x="232" y="104"/>
                  <a:pt x="336" y="192"/>
                </a:cubicBezTo>
                <a:cubicBezTo>
                  <a:pt x="439" y="279"/>
                  <a:pt x="520" y="400"/>
                  <a:pt x="624" y="528"/>
                </a:cubicBezTo>
                <a:cubicBezTo>
                  <a:pt x="727" y="655"/>
                  <a:pt x="896" y="880"/>
                  <a:pt x="960" y="960"/>
                </a:cubicBezTo>
                <a:cubicBezTo>
                  <a:pt x="1023" y="1039"/>
                  <a:pt x="1000" y="1000"/>
                  <a:pt x="1008" y="1008"/>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130046" tIns="65023" rIns="130046" bIns="65023" anchor="ctr"/>
          <a:lstStyle/>
          <a:p>
            <a:endParaRPr lang="en-US"/>
          </a:p>
        </p:txBody>
      </p:sp>
      <p:sp>
        <p:nvSpPr>
          <p:cNvPr id="53302" name="Rectangle 54"/>
          <p:cNvSpPr>
            <a:spLocks noChangeArrowheads="1"/>
          </p:cNvSpPr>
          <p:nvPr/>
        </p:nvSpPr>
        <p:spPr bwMode="auto">
          <a:xfrm>
            <a:off x="1411112" y="4660053"/>
            <a:ext cx="10076462" cy="3467947"/>
          </a:xfrm>
          <a:prstGeom prst="rect">
            <a:avLst/>
          </a:prstGeom>
          <a:solidFill>
            <a:schemeClr val="tx1"/>
          </a:solidFill>
          <a:ln w="9525">
            <a:solidFill>
              <a:schemeClr val="bg1"/>
            </a:solidFill>
            <a:miter lim="800000"/>
            <a:headEnd/>
            <a:tailEnd/>
          </a:ln>
        </p:spPr>
        <p:txBody>
          <a:bodyPr wrap="none" lIns="130046" tIns="65023" rIns="130046" bIns="65023" anchor="ctr"/>
          <a:lstStyle/>
          <a:p>
            <a:endParaRPr lang="en-US"/>
          </a:p>
        </p:txBody>
      </p:sp>
      <p:sp>
        <p:nvSpPr>
          <p:cNvPr id="53303" name="Freeform 55"/>
          <p:cNvSpPr>
            <a:spLocks/>
          </p:cNvSpPr>
          <p:nvPr/>
        </p:nvSpPr>
        <p:spPr bwMode="auto">
          <a:xfrm>
            <a:off x="2384214" y="6258560"/>
            <a:ext cx="3093156" cy="1869440"/>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chemeClr val="hlink"/>
          </a:solidFill>
          <a:ln w="9525">
            <a:solidFill>
              <a:schemeClr val="accent2"/>
            </a:solidFill>
            <a:round/>
            <a:headEnd/>
            <a:tailEnd/>
          </a:ln>
        </p:spPr>
        <p:txBody>
          <a:bodyPr wrap="none" lIns="130046" tIns="65023" rIns="130046" bIns="65023" anchor="ctr"/>
          <a:lstStyle/>
          <a:p>
            <a:endParaRPr lang="en-US"/>
          </a:p>
        </p:txBody>
      </p:sp>
      <p:sp>
        <p:nvSpPr>
          <p:cNvPr id="53304" name="Freeform 56"/>
          <p:cNvSpPr>
            <a:spLocks/>
          </p:cNvSpPr>
          <p:nvPr/>
        </p:nvSpPr>
        <p:spPr bwMode="auto">
          <a:xfrm>
            <a:off x="6394027" y="6366933"/>
            <a:ext cx="3097671" cy="1761067"/>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rgbClr val="666666"/>
          </a:solidFill>
          <a:ln w="9525">
            <a:solidFill>
              <a:schemeClr val="tx1"/>
            </a:solidFill>
            <a:round/>
            <a:headEnd/>
            <a:tailEnd/>
          </a:ln>
        </p:spPr>
        <p:txBody>
          <a:bodyPr wrap="none" lIns="130046" tIns="65023" rIns="130046" bIns="65023" anchor="ctr"/>
          <a:lstStyle/>
          <a:p>
            <a:endParaRPr lang="en-US"/>
          </a:p>
        </p:txBody>
      </p:sp>
      <p:sp>
        <p:nvSpPr>
          <p:cNvPr id="53305" name="Freeform 57"/>
          <p:cNvSpPr>
            <a:spLocks/>
          </p:cNvSpPr>
          <p:nvPr/>
        </p:nvSpPr>
        <p:spPr bwMode="auto">
          <a:xfrm>
            <a:off x="9396872" y="1808481"/>
            <a:ext cx="2524196" cy="1334346"/>
          </a:xfrm>
          <a:custGeom>
            <a:avLst/>
            <a:gdLst>
              <a:gd name="T0" fmla="*/ 0 w 1119"/>
              <a:gd name="T1" fmla="*/ 2147483647 h 591"/>
              <a:gd name="T2" fmla="*/ 2147483647 w 1119"/>
              <a:gd name="T3" fmla="*/ 2147483647 h 591"/>
              <a:gd name="T4" fmla="*/ 2147483647 w 1119"/>
              <a:gd name="T5" fmla="*/ 2147483647 h 591"/>
              <a:gd name="T6" fmla="*/ 2147483647 w 1119"/>
              <a:gd name="T7" fmla="*/ 2147483647 h 591"/>
              <a:gd name="T8" fmla="*/ 0 60000 65536"/>
              <a:gd name="T9" fmla="*/ 0 60000 65536"/>
              <a:gd name="T10" fmla="*/ 0 60000 65536"/>
              <a:gd name="T11" fmla="*/ 0 60000 65536"/>
              <a:gd name="T12" fmla="*/ 0 w 1119"/>
              <a:gd name="T13" fmla="*/ 0 h 591"/>
              <a:gd name="T14" fmla="*/ 1119 w 1119"/>
              <a:gd name="T15" fmla="*/ 591 h 591"/>
            </a:gdLst>
            <a:ahLst/>
            <a:cxnLst>
              <a:cxn ang="T8">
                <a:pos x="T0" y="T1"/>
              </a:cxn>
              <a:cxn ang="T9">
                <a:pos x="T2" y="T3"/>
              </a:cxn>
              <a:cxn ang="T10">
                <a:pos x="T4" y="T5"/>
              </a:cxn>
              <a:cxn ang="T11">
                <a:pos x="T6" y="T7"/>
              </a:cxn>
            </a:cxnLst>
            <a:rect l="T12" t="T13" r="T14" b="T15"/>
            <a:pathLst>
              <a:path w="1119" h="591">
                <a:moveTo>
                  <a:pt x="0" y="32"/>
                </a:moveTo>
                <a:cubicBezTo>
                  <a:pt x="132" y="16"/>
                  <a:pt x="264" y="0"/>
                  <a:pt x="432" y="80"/>
                </a:cubicBezTo>
                <a:cubicBezTo>
                  <a:pt x="600" y="160"/>
                  <a:pt x="896" y="432"/>
                  <a:pt x="1008" y="512"/>
                </a:cubicBezTo>
                <a:cubicBezTo>
                  <a:pt x="1119" y="591"/>
                  <a:pt x="1088" y="552"/>
                  <a:pt x="1104" y="560"/>
                </a:cubicBezTo>
              </a:path>
            </a:pathLst>
          </a:custGeom>
          <a:noFill/>
          <a:ln w="28575">
            <a:solidFill>
              <a:srgbClr val="0080FF"/>
            </a:solidFill>
            <a:round/>
            <a:headEnd/>
            <a:tailEnd/>
          </a:ln>
          <a:extLst>
            <a:ext uri="{909E8E84-426E-40dd-AFC4-6F175D3DCCD1}">
              <a14:hiddenFill xmlns:a14="http://schemas.microsoft.com/office/drawing/2010/main" xmlns="">
                <a:solidFill>
                  <a:srgbClr val="FFFFFF"/>
                </a:solidFill>
              </a14:hiddenFill>
            </a:ext>
          </a:extLst>
        </p:spPr>
        <p:txBody>
          <a:bodyPr wrap="none" lIns="130046" tIns="65023" rIns="130046" bIns="65023" anchor="ctr"/>
          <a:lstStyle/>
          <a:p>
            <a:endParaRPr lang="en-US"/>
          </a:p>
        </p:txBody>
      </p:sp>
      <p:sp>
        <p:nvSpPr>
          <p:cNvPr id="53306" name="Freeform 58"/>
          <p:cNvSpPr>
            <a:spLocks/>
          </p:cNvSpPr>
          <p:nvPr/>
        </p:nvSpPr>
        <p:spPr bwMode="auto">
          <a:xfrm>
            <a:off x="2325512" y="4876800"/>
            <a:ext cx="3093156" cy="3278293"/>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chemeClr val="hlink"/>
          </a:solidFill>
          <a:ln w="9525">
            <a:solidFill>
              <a:schemeClr val="accent2"/>
            </a:solidFill>
            <a:round/>
            <a:headEnd/>
            <a:tailEnd/>
          </a:ln>
        </p:spPr>
        <p:txBody>
          <a:bodyPr wrap="none" lIns="130046" tIns="65023" rIns="130046" bIns="65023" anchor="ctr"/>
          <a:lstStyle/>
          <a:p>
            <a:endParaRPr lang="en-US"/>
          </a:p>
        </p:txBody>
      </p:sp>
      <p:sp>
        <p:nvSpPr>
          <p:cNvPr id="53307" name="Freeform 59"/>
          <p:cNvSpPr>
            <a:spLocks/>
          </p:cNvSpPr>
          <p:nvPr/>
        </p:nvSpPr>
        <p:spPr bwMode="auto">
          <a:xfrm>
            <a:off x="9396872" y="1625601"/>
            <a:ext cx="2524196" cy="1334347"/>
          </a:xfrm>
          <a:custGeom>
            <a:avLst/>
            <a:gdLst>
              <a:gd name="T0" fmla="*/ 0 w 1119"/>
              <a:gd name="T1" fmla="*/ 2147483647 h 591"/>
              <a:gd name="T2" fmla="*/ 2147483647 w 1119"/>
              <a:gd name="T3" fmla="*/ 2147483647 h 591"/>
              <a:gd name="T4" fmla="*/ 2147483647 w 1119"/>
              <a:gd name="T5" fmla="*/ 2147483647 h 591"/>
              <a:gd name="T6" fmla="*/ 2147483647 w 1119"/>
              <a:gd name="T7" fmla="*/ 2147483647 h 591"/>
              <a:gd name="T8" fmla="*/ 0 60000 65536"/>
              <a:gd name="T9" fmla="*/ 0 60000 65536"/>
              <a:gd name="T10" fmla="*/ 0 60000 65536"/>
              <a:gd name="T11" fmla="*/ 0 60000 65536"/>
              <a:gd name="T12" fmla="*/ 0 w 1119"/>
              <a:gd name="T13" fmla="*/ 0 h 591"/>
              <a:gd name="T14" fmla="*/ 1119 w 1119"/>
              <a:gd name="T15" fmla="*/ 591 h 591"/>
            </a:gdLst>
            <a:ahLst/>
            <a:cxnLst>
              <a:cxn ang="T8">
                <a:pos x="T0" y="T1"/>
              </a:cxn>
              <a:cxn ang="T9">
                <a:pos x="T2" y="T3"/>
              </a:cxn>
              <a:cxn ang="T10">
                <a:pos x="T4" y="T5"/>
              </a:cxn>
              <a:cxn ang="T11">
                <a:pos x="T6" y="T7"/>
              </a:cxn>
            </a:cxnLst>
            <a:rect l="T12" t="T13" r="T14" b="T15"/>
            <a:pathLst>
              <a:path w="1119" h="591">
                <a:moveTo>
                  <a:pt x="0" y="32"/>
                </a:moveTo>
                <a:cubicBezTo>
                  <a:pt x="132" y="16"/>
                  <a:pt x="264" y="0"/>
                  <a:pt x="432" y="80"/>
                </a:cubicBezTo>
                <a:cubicBezTo>
                  <a:pt x="600" y="160"/>
                  <a:pt x="896" y="432"/>
                  <a:pt x="1008" y="512"/>
                </a:cubicBezTo>
                <a:cubicBezTo>
                  <a:pt x="1119" y="591"/>
                  <a:pt x="1088" y="552"/>
                  <a:pt x="1104" y="560"/>
                </a:cubicBezTo>
              </a:path>
            </a:pathLst>
          </a:custGeom>
          <a:noFill/>
          <a:ln w="28575">
            <a:solidFill>
              <a:srgbClr val="0080FF"/>
            </a:solidFill>
            <a:round/>
            <a:headEnd/>
            <a:tailEnd/>
          </a:ln>
          <a:extLst>
            <a:ext uri="{909E8E84-426E-40dd-AFC4-6F175D3DCCD1}">
              <a14:hiddenFill xmlns:a14="http://schemas.microsoft.com/office/drawing/2010/main" xmlns="">
                <a:solidFill>
                  <a:srgbClr val="FFFFFF"/>
                </a:solidFill>
              </a14:hiddenFill>
            </a:ext>
          </a:extLst>
        </p:spPr>
        <p:txBody>
          <a:bodyPr wrap="none" lIns="130046" tIns="65023" rIns="130046" bIns="65023" anchor="ctr"/>
          <a:lstStyle/>
          <a:p>
            <a:endParaRPr lang="en-US"/>
          </a:p>
        </p:txBody>
      </p:sp>
      <p:sp>
        <p:nvSpPr>
          <p:cNvPr id="69659" name="Text Box 60"/>
          <p:cNvSpPr txBox="1">
            <a:spLocks noChangeArrowheads="1"/>
          </p:cNvSpPr>
          <p:nvPr/>
        </p:nvSpPr>
        <p:spPr bwMode="auto">
          <a:xfrm>
            <a:off x="650240" y="866987"/>
            <a:ext cx="5154885" cy="500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30040" tIns="65020" rIns="130040" bIns="6502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800080"/>
                </a:solidFill>
                <a:latin typeface="Helvetica" charset="0"/>
              </a:rPr>
              <a:t>MODIS aerosol retrieval over ocean</a:t>
            </a:r>
            <a:endParaRPr lang="en-US">
              <a:latin typeface="Times" charset="0"/>
            </a:endParaRPr>
          </a:p>
        </p:txBody>
      </p:sp>
      <p:sp>
        <p:nvSpPr>
          <p:cNvPr id="69660" name="Text Box 61"/>
          <p:cNvSpPr txBox="1">
            <a:spLocks noChangeArrowheads="1"/>
          </p:cNvSpPr>
          <p:nvPr/>
        </p:nvSpPr>
        <p:spPr bwMode="auto">
          <a:xfrm>
            <a:off x="722489" y="1625601"/>
            <a:ext cx="4949900" cy="1608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30040" tIns="65020" rIns="130040" bIns="6502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800080"/>
                </a:solidFill>
                <a:latin typeface="Helvetica" charset="0"/>
              </a:rPr>
              <a:t>Find one coarse mode and</a:t>
            </a:r>
          </a:p>
          <a:p>
            <a:r>
              <a:rPr lang="en-US">
                <a:solidFill>
                  <a:srgbClr val="800080"/>
                </a:solidFill>
                <a:latin typeface="Helvetica" charset="0"/>
              </a:rPr>
              <a:t>  one fine mode</a:t>
            </a:r>
          </a:p>
          <a:p>
            <a:r>
              <a:rPr lang="en-US">
                <a:solidFill>
                  <a:srgbClr val="800080"/>
                </a:solidFill>
                <a:latin typeface="Helvetica" charset="0"/>
              </a:rPr>
              <a:t>    that combine to match the</a:t>
            </a:r>
          </a:p>
          <a:p>
            <a:r>
              <a:rPr lang="en-US">
                <a:solidFill>
                  <a:srgbClr val="800080"/>
                </a:solidFill>
                <a:latin typeface="Helvetica" charset="0"/>
              </a:rPr>
              <a:t>      observed spectral reflectances</a:t>
            </a:r>
            <a:endParaRPr lang="en-US">
              <a:latin typeface="Times" charset="0"/>
            </a:endParaRPr>
          </a:p>
        </p:txBody>
      </p:sp>
      <p:sp>
        <p:nvSpPr>
          <p:cNvPr id="53310" name="Freeform 62"/>
          <p:cNvSpPr>
            <a:spLocks/>
          </p:cNvSpPr>
          <p:nvPr/>
        </p:nvSpPr>
        <p:spPr bwMode="auto">
          <a:xfrm>
            <a:off x="9320108" y="1408853"/>
            <a:ext cx="3032196" cy="325120"/>
          </a:xfrm>
          <a:custGeom>
            <a:avLst/>
            <a:gdLst>
              <a:gd name="T0" fmla="*/ 0 w 1248"/>
              <a:gd name="T1" fmla="*/ 2147483647 h 216"/>
              <a:gd name="T2" fmla="*/ 2147483647 w 1248"/>
              <a:gd name="T3" fmla="*/ 2147483647 h 216"/>
              <a:gd name="T4" fmla="*/ 2147483647 w 1248"/>
              <a:gd name="T5" fmla="*/ 2147483647 h 216"/>
              <a:gd name="T6" fmla="*/ 2147483647 w 1248"/>
              <a:gd name="T7" fmla="*/ 2147483647 h 216"/>
              <a:gd name="T8" fmla="*/ 0 60000 65536"/>
              <a:gd name="T9" fmla="*/ 0 60000 65536"/>
              <a:gd name="T10" fmla="*/ 0 60000 65536"/>
              <a:gd name="T11" fmla="*/ 0 60000 65536"/>
              <a:gd name="T12" fmla="*/ 0 w 1248"/>
              <a:gd name="T13" fmla="*/ 0 h 216"/>
              <a:gd name="T14" fmla="*/ 1248 w 1248"/>
              <a:gd name="T15" fmla="*/ 216 h 216"/>
            </a:gdLst>
            <a:ahLst/>
            <a:cxnLst>
              <a:cxn ang="T8">
                <a:pos x="T0" y="T1"/>
              </a:cxn>
              <a:cxn ang="T9">
                <a:pos x="T2" y="T3"/>
              </a:cxn>
              <a:cxn ang="T10">
                <a:pos x="T4" y="T5"/>
              </a:cxn>
              <a:cxn ang="T11">
                <a:pos x="T6" y="T7"/>
              </a:cxn>
            </a:cxnLst>
            <a:rect l="T12" t="T13" r="T14" b="T15"/>
            <a:pathLst>
              <a:path w="1248" h="216">
                <a:moveTo>
                  <a:pt x="0" y="216"/>
                </a:moveTo>
                <a:cubicBezTo>
                  <a:pt x="108" y="132"/>
                  <a:pt x="216" y="48"/>
                  <a:pt x="336" y="24"/>
                </a:cubicBezTo>
                <a:cubicBezTo>
                  <a:pt x="456" y="0"/>
                  <a:pt x="568" y="48"/>
                  <a:pt x="720" y="72"/>
                </a:cubicBezTo>
                <a:cubicBezTo>
                  <a:pt x="871" y="95"/>
                  <a:pt x="1160" y="152"/>
                  <a:pt x="1248" y="168"/>
                </a:cubicBezTo>
              </a:path>
            </a:pathLst>
          </a:custGeom>
          <a:noFill/>
          <a:ln w="28575">
            <a:solidFill>
              <a:schemeClr val="bg1"/>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lIns="130046" tIns="65023" rIns="130046" bIns="65023" anchor="ctr"/>
          <a:lstStyle/>
          <a:p>
            <a:endParaRPr lang="en-US"/>
          </a:p>
        </p:txBody>
      </p:sp>
      <p:grpSp>
        <p:nvGrpSpPr>
          <p:cNvPr id="9" name="Group 63"/>
          <p:cNvGrpSpPr>
            <a:grpSpLocks/>
          </p:cNvGrpSpPr>
          <p:nvPr/>
        </p:nvGrpSpPr>
        <p:grpSpPr bwMode="auto">
          <a:xfrm>
            <a:off x="7805138" y="6719147"/>
            <a:ext cx="541867" cy="433493"/>
            <a:chOff x="2448" y="1776"/>
            <a:chExt cx="240" cy="192"/>
          </a:xfrm>
        </p:grpSpPr>
        <p:sp>
          <p:nvSpPr>
            <p:cNvPr id="69671" name="Oval 64"/>
            <p:cNvSpPr>
              <a:spLocks noChangeArrowheads="1"/>
            </p:cNvSpPr>
            <p:nvPr/>
          </p:nvSpPr>
          <p:spPr bwMode="auto">
            <a:xfrm>
              <a:off x="2448" y="1776"/>
              <a:ext cx="48" cy="48"/>
            </a:xfrm>
            <a:prstGeom prst="ellipse">
              <a:avLst/>
            </a:prstGeom>
            <a:solidFill>
              <a:srgbClr val="800080"/>
            </a:solidFill>
            <a:ln w="9525">
              <a:solidFill>
                <a:schemeClr val="tx1"/>
              </a:solidFill>
              <a:round/>
              <a:headEnd/>
              <a:tailEnd/>
            </a:ln>
          </p:spPr>
          <p:txBody>
            <a:bodyPr wrap="none" lIns="91431" tIns="45715" rIns="91431" bIns="45715" anchor="ctr"/>
            <a:lstStyle/>
            <a:p>
              <a:pPr algn="ctr"/>
              <a:endParaRPr lang="en-US">
                <a:solidFill>
                  <a:srgbClr val="FFFFCC"/>
                </a:solidFill>
                <a:latin typeface="Times" charset="0"/>
              </a:endParaRPr>
            </a:p>
          </p:txBody>
        </p:sp>
        <p:sp>
          <p:nvSpPr>
            <p:cNvPr id="69672" name="Oval 65"/>
            <p:cNvSpPr>
              <a:spLocks noChangeArrowheads="1"/>
            </p:cNvSpPr>
            <p:nvPr/>
          </p:nvSpPr>
          <p:spPr bwMode="auto">
            <a:xfrm>
              <a:off x="2592" y="1776"/>
              <a:ext cx="48" cy="48"/>
            </a:xfrm>
            <a:prstGeom prst="ellipse">
              <a:avLst/>
            </a:prstGeom>
            <a:solidFill>
              <a:srgbClr val="800080"/>
            </a:solidFill>
            <a:ln w="9525">
              <a:solidFill>
                <a:schemeClr val="tx1"/>
              </a:solidFill>
              <a:round/>
              <a:headEnd/>
              <a:tailEnd/>
            </a:ln>
          </p:spPr>
          <p:txBody>
            <a:bodyPr wrap="none" lIns="91431" tIns="45715" rIns="91431" bIns="45715" anchor="ctr"/>
            <a:lstStyle/>
            <a:p>
              <a:pPr algn="ctr"/>
              <a:endParaRPr lang="en-US">
                <a:solidFill>
                  <a:srgbClr val="FFFFCC"/>
                </a:solidFill>
                <a:latin typeface="Times" charset="0"/>
              </a:endParaRPr>
            </a:p>
          </p:txBody>
        </p:sp>
        <p:sp>
          <p:nvSpPr>
            <p:cNvPr id="69673" name="Freeform 66"/>
            <p:cNvSpPr>
              <a:spLocks/>
            </p:cNvSpPr>
            <p:nvPr/>
          </p:nvSpPr>
          <p:spPr bwMode="auto">
            <a:xfrm>
              <a:off x="2448" y="1872"/>
              <a:ext cx="240" cy="96"/>
            </a:xfrm>
            <a:custGeom>
              <a:avLst/>
              <a:gdLst>
                <a:gd name="T0" fmla="*/ 0 w 240"/>
                <a:gd name="T1" fmla="*/ 0 h 96"/>
                <a:gd name="T2" fmla="*/ 96 w 240"/>
                <a:gd name="T3" fmla="*/ 96 h 96"/>
                <a:gd name="T4" fmla="*/ 240 w 240"/>
                <a:gd name="T5" fmla="*/ 0 h 96"/>
                <a:gd name="T6" fmla="*/ 0 60000 65536"/>
                <a:gd name="T7" fmla="*/ 0 60000 65536"/>
                <a:gd name="T8" fmla="*/ 0 60000 65536"/>
                <a:gd name="T9" fmla="*/ 0 w 240"/>
                <a:gd name="T10" fmla="*/ 0 h 96"/>
                <a:gd name="T11" fmla="*/ 240 w 240"/>
                <a:gd name="T12" fmla="*/ 96 h 96"/>
              </a:gdLst>
              <a:ahLst/>
              <a:cxnLst>
                <a:cxn ang="T6">
                  <a:pos x="T0" y="T1"/>
                </a:cxn>
                <a:cxn ang="T7">
                  <a:pos x="T2" y="T3"/>
                </a:cxn>
                <a:cxn ang="T8">
                  <a:pos x="T4" y="T5"/>
                </a:cxn>
              </a:cxnLst>
              <a:rect l="T9" t="T10" r="T11" b="T12"/>
              <a:pathLst>
                <a:path w="240" h="96">
                  <a:moveTo>
                    <a:pt x="0" y="0"/>
                  </a:moveTo>
                  <a:cubicBezTo>
                    <a:pt x="28" y="48"/>
                    <a:pt x="56" y="96"/>
                    <a:pt x="96" y="96"/>
                  </a:cubicBezTo>
                  <a:cubicBezTo>
                    <a:pt x="136" y="96"/>
                    <a:pt x="216" y="16"/>
                    <a:pt x="240" y="0"/>
                  </a:cubicBezTo>
                </a:path>
              </a:pathLst>
            </a:custGeom>
            <a:solidFill>
              <a:srgbClr val="800080"/>
            </a:solidFill>
            <a:ln w="19050">
              <a:solidFill>
                <a:srgbClr val="FFFFCC"/>
              </a:solidFill>
              <a:round/>
              <a:headEnd/>
              <a:tailEnd/>
            </a:ln>
          </p:spPr>
          <p:txBody>
            <a:bodyPr wrap="none" lIns="91431" tIns="45715" rIns="91431" bIns="45715" anchor="ctr"/>
            <a:lstStyle/>
            <a:p>
              <a:endParaRPr lang="en-US"/>
            </a:p>
          </p:txBody>
        </p:sp>
      </p:grpSp>
      <p:grpSp>
        <p:nvGrpSpPr>
          <p:cNvPr id="10" name="Group 67"/>
          <p:cNvGrpSpPr>
            <a:grpSpLocks/>
          </p:cNvGrpSpPr>
          <p:nvPr/>
        </p:nvGrpSpPr>
        <p:grpSpPr bwMode="auto">
          <a:xfrm>
            <a:off x="3793067" y="5310294"/>
            <a:ext cx="541867" cy="433493"/>
            <a:chOff x="2448" y="1776"/>
            <a:chExt cx="240" cy="192"/>
          </a:xfrm>
        </p:grpSpPr>
        <p:sp>
          <p:nvSpPr>
            <p:cNvPr id="69668" name="Oval 68"/>
            <p:cNvSpPr>
              <a:spLocks noChangeArrowheads="1"/>
            </p:cNvSpPr>
            <p:nvPr/>
          </p:nvSpPr>
          <p:spPr bwMode="auto">
            <a:xfrm>
              <a:off x="2448" y="1776"/>
              <a:ext cx="48" cy="48"/>
            </a:xfrm>
            <a:prstGeom prst="ellipse">
              <a:avLst/>
            </a:prstGeom>
            <a:solidFill>
              <a:srgbClr val="FFFFCC"/>
            </a:solidFill>
            <a:ln w="9525">
              <a:solidFill>
                <a:schemeClr val="tx1"/>
              </a:solidFill>
              <a:round/>
              <a:headEnd/>
              <a:tailEnd/>
            </a:ln>
          </p:spPr>
          <p:txBody>
            <a:bodyPr wrap="none" lIns="91431" tIns="45715" rIns="91431" bIns="45715" anchor="ctr"/>
            <a:lstStyle/>
            <a:p>
              <a:pPr algn="ctr"/>
              <a:endParaRPr lang="en-US">
                <a:solidFill>
                  <a:srgbClr val="FFFFCC"/>
                </a:solidFill>
                <a:latin typeface="Times" charset="0"/>
              </a:endParaRPr>
            </a:p>
          </p:txBody>
        </p:sp>
        <p:sp>
          <p:nvSpPr>
            <p:cNvPr id="69669" name="Oval 69"/>
            <p:cNvSpPr>
              <a:spLocks noChangeArrowheads="1"/>
            </p:cNvSpPr>
            <p:nvPr/>
          </p:nvSpPr>
          <p:spPr bwMode="auto">
            <a:xfrm>
              <a:off x="2592" y="1776"/>
              <a:ext cx="48" cy="48"/>
            </a:xfrm>
            <a:prstGeom prst="ellipse">
              <a:avLst/>
            </a:prstGeom>
            <a:solidFill>
              <a:srgbClr val="FFFFCC"/>
            </a:solidFill>
            <a:ln w="9525">
              <a:solidFill>
                <a:schemeClr val="tx1"/>
              </a:solidFill>
              <a:round/>
              <a:headEnd/>
              <a:tailEnd/>
            </a:ln>
          </p:spPr>
          <p:txBody>
            <a:bodyPr wrap="none" lIns="91431" tIns="45715" rIns="91431" bIns="45715" anchor="ctr"/>
            <a:lstStyle/>
            <a:p>
              <a:pPr algn="ctr"/>
              <a:endParaRPr lang="en-US">
                <a:solidFill>
                  <a:srgbClr val="FFFFCC"/>
                </a:solidFill>
                <a:latin typeface="Times" charset="0"/>
              </a:endParaRPr>
            </a:p>
          </p:txBody>
        </p:sp>
        <p:sp>
          <p:nvSpPr>
            <p:cNvPr id="69670" name="Freeform 70"/>
            <p:cNvSpPr>
              <a:spLocks/>
            </p:cNvSpPr>
            <p:nvPr/>
          </p:nvSpPr>
          <p:spPr bwMode="auto">
            <a:xfrm>
              <a:off x="2448" y="1872"/>
              <a:ext cx="240" cy="96"/>
            </a:xfrm>
            <a:custGeom>
              <a:avLst/>
              <a:gdLst>
                <a:gd name="T0" fmla="*/ 0 w 240"/>
                <a:gd name="T1" fmla="*/ 0 h 96"/>
                <a:gd name="T2" fmla="*/ 96 w 240"/>
                <a:gd name="T3" fmla="*/ 96 h 96"/>
                <a:gd name="T4" fmla="*/ 240 w 240"/>
                <a:gd name="T5" fmla="*/ 0 h 96"/>
                <a:gd name="T6" fmla="*/ 0 60000 65536"/>
                <a:gd name="T7" fmla="*/ 0 60000 65536"/>
                <a:gd name="T8" fmla="*/ 0 60000 65536"/>
                <a:gd name="T9" fmla="*/ 0 w 240"/>
                <a:gd name="T10" fmla="*/ 0 h 96"/>
                <a:gd name="T11" fmla="*/ 240 w 240"/>
                <a:gd name="T12" fmla="*/ 96 h 96"/>
              </a:gdLst>
              <a:ahLst/>
              <a:cxnLst>
                <a:cxn ang="T6">
                  <a:pos x="T0" y="T1"/>
                </a:cxn>
                <a:cxn ang="T7">
                  <a:pos x="T2" y="T3"/>
                </a:cxn>
                <a:cxn ang="T8">
                  <a:pos x="T4" y="T5"/>
                </a:cxn>
              </a:cxnLst>
              <a:rect l="T9" t="T10" r="T11" b="T12"/>
              <a:pathLst>
                <a:path w="240" h="96">
                  <a:moveTo>
                    <a:pt x="0" y="0"/>
                  </a:moveTo>
                  <a:cubicBezTo>
                    <a:pt x="28" y="48"/>
                    <a:pt x="56" y="96"/>
                    <a:pt x="96" y="96"/>
                  </a:cubicBezTo>
                  <a:cubicBezTo>
                    <a:pt x="136" y="96"/>
                    <a:pt x="216" y="16"/>
                    <a:pt x="240" y="0"/>
                  </a:cubicBezTo>
                </a:path>
              </a:pathLst>
            </a:custGeom>
            <a:noFill/>
            <a:ln w="19050">
              <a:solidFill>
                <a:srgbClr val="FFFFCC"/>
              </a:solidFill>
              <a:round/>
              <a:headEnd/>
              <a:tailEnd/>
            </a:ln>
            <a:extLst>
              <a:ext uri="{909E8E84-426E-40dd-AFC4-6F175D3DCCD1}">
                <a14:hiddenFill xmlns:a14="http://schemas.microsoft.com/office/drawing/2010/main" xmlns="">
                  <a:solidFill>
                    <a:srgbClr val="FFFFFF"/>
                  </a:solidFill>
                </a14:hiddenFill>
              </a:ext>
            </a:extLst>
          </p:spPr>
          <p:txBody>
            <a:bodyPr wrap="none" lIns="91431" tIns="45715" rIns="91431" bIns="45715" anchor="ctr"/>
            <a:lstStyle/>
            <a:p>
              <a:endParaRPr lang="en-US"/>
            </a:p>
          </p:txBody>
        </p:sp>
      </p:grpSp>
      <p:sp>
        <p:nvSpPr>
          <p:cNvPr id="53319" name="Freeform 71"/>
          <p:cNvSpPr>
            <a:spLocks/>
          </p:cNvSpPr>
          <p:nvPr/>
        </p:nvSpPr>
        <p:spPr bwMode="auto">
          <a:xfrm>
            <a:off x="9428480" y="1625600"/>
            <a:ext cx="2817707" cy="1408853"/>
          </a:xfrm>
          <a:custGeom>
            <a:avLst/>
            <a:gdLst>
              <a:gd name="T0" fmla="*/ 0 w 1023"/>
              <a:gd name="T1" fmla="*/ 0 h 1039"/>
              <a:gd name="T2" fmla="*/ 2147483647 w 1023"/>
              <a:gd name="T3" fmla="*/ 2147483647 h 1039"/>
              <a:gd name="T4" fmla="*/ 2147483647 w 1023"/>
              <a:gd name="T5" fmla="*/ 2147483647 h 1039"/>
              <a:gd name="T6" fmla="*/ 2147483647 w 1023"/>
              <a:gd name="T7" fmla="*/ 2147483647 h 1039"/>
              <a:gd name="T8" fmla="*/ 2147483647 w 1023"/>
              <a:gd name="T9" fmla="*/ 2147483647 h 1039"/>
              <a:gd name="T10" fmla="*/ 0 60000 65536"/>
              <a:gd name="T11" fmla="*/ 0 60000 65536"/>
              <a:gd name="T12" fmla="*/ 0 60000 65536"/>
              <a:gd name="T13" fmla="*/ 0 60000 65536"/>
              <a:gd name="T14" fmla="*/ 0 60000 65536"/>
              <a:gd name="T15" fmla="*/ 0 w 1023"/>
              <a:gd name="T16" fmla="*/ 0 h 1039"/>
              <a:gd name="T17" fmla="*/ 1023 w 1023"/>
              <a:gd name="T18" fmla="*/ 1039 h 1039"/>
            </a:gdLst>
            <a:ahLst/>
            <a:cxnLst>
              <a:cxn ang="T10">
                <a:pos x="T0" y="T1"/>
              </a:cxn>
              <a:cxn ang="T11">
                <a:pos x="T2" y="T3"/>
              </a:cxn>
              <a:cxn ang="T12">
                <a:pos x="T4" y="T5"/>
              </a:cxn>
              <a:cxn ang="T13">
                <a:pos x="T6" y="T7"/>
              </a:cxn>
              <a:cxn ang="T14">
                <a:pos x="T8" y="T9"/>
              </a:cxn>
            </a:cxnLst>
            <a:rect l="T15" t="T16" r="T17" b="T18"/>
            <a:pathLst>
              <a:path w="1023" h="1039">
                <a:moveTo>
                  <a:pt x="0" y="0"/>
                </a:moveTo>
                <a:cubicBezTo>
                  <a:pt x="116" y="52"/>
                  <a:pt x="232" y="104"/>
                  <a:pt x="336" y="192"/>
                </a:cubicBezTo>
                <a:cubicBezTo>
                  <a:pt x="439" y="279"/>
                  <a:pt x="520" y="400"/>
                  <a:pt x="624" y="528"/>
                </a:cubicBezTo>
                <a:cubicBezTo>
                  <a:pt x="727" y="655"/>
                  <a:pt x="896" y="880"/>
                  <a:pt x="960" y="960"/>
                </a:cubicBezTo>
                <a:cubicBezTo>
                  <a:pt x="1023" y="1039"/>
                  <a:pt x="1000" y="1000"/>
                  <a:pt x="1008" y="1008"/>
                </a:cubicBezTo>
              </a:path>
            </a:pathLst>
          </a:custGeom>
          <a:noFill/>
          <a:ln w="28575">
            <a:solidFill>
              <a:srgbClr val="804000"/>
            </a:solidFill>
            <a:round/>
            <a:headEnd/>
            <a:tailEnd/>
          </a:ln>
          <a:extLst>
            <a:ext uri="{909E8E84-426E-40dd-AFC4-6F175D3DCCD1}">
              <a14:hiddenFill xmlns:a14="http://schemas.microsoft.com/office/drawing/2010/main" xmlns="">
                <a:solidFill>
                  <a:srgbClr val="FFFFFF"/>
                </a:solidFill>
              </a14:hiddenFill>
            </a:ext>
          </a:extLst>
        </p:spPr>
        <p:txBody>
          <a:bodyPr wrap="none" lIns="130046" tIns="65023" rIns="130046" bIns="65023" anchor="ctr"/>
          <a:lstStyle/>
          <a:p>
            <a:endParaRPr lang="en-US"/>
          </a:p>
        </p:txBody>
      </p:sp>
      <p:sp>
        <p:nvSpPr>
          <p:cNvPr id="53320" name="Freeform 72"/>
          <p:cNvSpPr>
            <a:spLocks/>
          </p:cNvSpPr>
          <p:nvPr/>
        </p:nvSpPr>
        <p:spPr bwMode="auto">
          <a:xfrm>
            <a:off x="9428480" y="1733973"/>
            <a:ext cx="2709333" cy="1517227"/>
          </a:xfrm>
          <a:custGeom>
            <a:avLst/>
            <a:gdLst>
              <a:gd name="T0" fmla="*/ 0 w 1119"/>
              <a:gd name="T1" fmla="*/ 2147483647 h 591"/>
              <a:gd name="T2" fmla="*/ 2147483647 w 1119"/>
              <a:gd name="T3" fmla="*/ 2147483647 h 591"/>
              <a:gd name="T4" fmla="*/ 2147483647 w 1119"/>
              <a:gd name="T5" fmla="*/ 2147483647 h 591"/>
              <a:gd name="T6" fmla="*/ 2147483647 w 1119"/>
              <a:gd name="T7" fmla="*/ 2147483647 h 591"/>
              <a:gd name="T8" fmla="*/ 0 60000 65536"/>
              <a:gd name="T9" fmla="*/ 0 60000 65536"/>
              <a:gd name="T10" fmla="*/ 0 60000 65536"/>
              <a:gd name="T11" fmla="*/ 0 60000 65536"/>
              <a:gd name="T12" fmla="*/ 0 w 1119"/>
              <a:gd name="T13" fmla="*/ 0 h 591"/>
              <a:gd name="T14" fmla="*/ 1119 w 1119"/>
              <a:gd name="T15" fmla="*/ 591 h 591"/>
            </a:gdLst>
            <a:ahLst/>
            <a:cxnLst>
              <a:cxn ang="T8">
                <a:pos x="T0" y="T1"/>
              </a:cxn>
              <a:cxn ang="T9">
                <a:pos x="T2" y="T3"/>
              </a:cxn>
              <a:cxn ang="T10">
                <a:pos x="T4" y="T5"/>
              </a:cxn>
              <a:cxn ang="T11">
                <a:pos x="T6" y="T7"/>
              </a:cxn>
            </a:cxnLst>
            <a:rect l="T12" t="T13" r="T14" b="T15"/>
            <a:pathLst>
              <a:path w="1119" h="591">
                <a:moveTo>
                  <a:pt x="0" y="32"/>
                </a:moveTo>
                <a:cubicBezTo>
                  <a:pt x="132" y="16"/>
                  <a:pt x="264" y="0"/>
                  <a:pt x="432" y="80"/>
                </a:cubicBezTo>
                <a:cubicBezTo>
                  <a:pt x="600" y="160"/>
                  <a:pt x="896" y="432"/>
                  <a:pt x="1008" y="512"/>
                </a:cubicBezTo>
                <a:cubicBezTo>
                  <a:pt x="1119" y="591"/>
                  <a:pt x="1088" y="552"/>
                  <a:pt x="1104" y="560"/>
                </a:cubicBezTo>
              </a:path>
            </a:pathLst>
          </a:custGeom>
          <a:noFill/>
          <a:ln w="28575">
            <a:solidFill>
              <a:srgbClr val="FF8000"/>
            </a:solidFill>
            <a:round/>
            <a:headEnd/>
            <a:tailEnd/>
          </a:ln>
          <a:extLst>
            <a:ext uri="{909E8E84-426E-40dd-AFC4-6F175D3DCCD1}">
              <a14:hiddenFill xmlns:a14="http://schemas.microsoft.com/office/drawing/2010/main" xmlns="">
                <a:solidFill>
                  <a:srgbClr val="FFFFFF"/>
                </a:solidFill>
              </a14:hiddenFill>
            </a:ext>
          </a:extLst>
        </p:spPr>
        <p:txBody>
          <a:bodyPr wrap="none" lIns="130046" tIns="65023" rIns="130046" bIns="65023" anchor="ctr"/>
          <a:lstStyle/>
          <a:p>
            <a:endParaRPr lang="en-US"/>
          </a:p>
        </p:txBody>
      </p:sp>
      <p:sp>
        <p:nvSpPr>
          <p:cNvPr id="53321" name="Freeform 73"/>
          <p:cNvSpPr>
            <a:spLocks/>
          </p:cNvSpPr>
          <p:nvPr/>
        </p:nvSpPr>
        <p:spPr bwMode="auto">
          <a:xfrm>
            <a:off x="9428480" y="1733973"/>
            <a:ext cx="2817707" cy="1300480"/>
          </a:xfrm>
          <a:custGeom>
            <a:avLst/>
            <a:gdLst>
              <a:gd name="T0" fmla="*/ 0 w 1119"/>
              <a:gd name="T1" fmla="*/ 2147483647 h 591"/>
              <a:gd name="T2" fmla="*/ 2147483647 w 1119"/>
              <a:gd name="T3" fmla="*/ 2147483647 h 591"/>
              <a:gd name="T4" fmla="*/ 2147483647 w 1119"/>
              <a:gd name="T5" fmla="*/ 2147483647 h 591"/>
              <a:gd name="T6" fmla="*/ 2147483647 w 1119"/>
              <a:gd name="T7" fmla="*/ 2147483647 h 591"/>
              <a:gd name="T8" fmla="*/ 0 60000 65536"/>
              <a:gd name="T9" fmla="*/ 0 60000 65536"/>
              <a:gd name="T10" fmla="*/ 0 60000 65536"/>
              <a:gd name="T11" fmla="*/ 0 60000 65536"/>
              <a:gd name="T12" fmla="*/ 0 w 1119"/>
              <a:gd name="T13" fmla="*/ 0 h 591"/>
              <a:gd name="T14" fmla="*/ 1119 w 1119"/>
              <a:gd name="T15" fmla="*/ 591 h 591"/>
            </a:gdLst>
            <a:ahLst/>
            <a:cxnLst>
              <a:cxn ang="T8">
                <a:pos x="T0" y="T1"/>
              </a:cxn>
              <a:cxn ang="T9">
                <a:pos x="T2" y="T3"/>
              </a:cxn>
              <a:cxn ang="T10">
                <a:pos x="T4" y="T5"/>
              </a:cxn>
              <a:cxn ang="T11">
                <a:pos x="T6" y="T7"/>
              </a:cxn>
            </a:cxnLst>
            <a:rect l="T12" t="T13" r="T14" b="T15"/>
            <a:pathLst>
              <a:path w="1119" h="591">
                <a:moveTo>
                  <a:pt x="0" y="32"/>
                </a:moveTo>
                <a:cubicBezTo>
                  <a:pt x="132" y="16"/>
                  <a:pt x="264" y="0"/>
                  <a:pt x="432" y="80"/>
                </a:cubicBezTo>
                <a:cubicBezTo>
                  <a:pt x="600" y="160"/>
                  <a:pt x="896" y="432"/>
                  <a:pt x="1008" y="512"/>
                </a:cubicBezTo>
                <a:cubicBezTo>
                  <a:pt x="1119" y="591"/>
                  <a:pt x="1088" y="552"/>
                  <a:pt x="1104" y="560"/>
                </a:cubicBezTo>
              </a:path>
            </a:pathLst>
          </a:custGeom>
          <a:noFill/>
          <a:ln w="28575">
            <a:solidFill>
              <a:srgbClr val="FF8000"/>
            </a:solidFill>
            <a:round/>
            <a:headEnd/>
            <a:tailEnd/>
          </a:ln>
          <a:extLst>
            <a:ext uri="{909E8E84-426E-40dd-AFC4-6F175D3DCCD1}">
              <a14:hiddenFill xmlns:a14="http://schemas.microsoft.com/office/drawing/2010/main" xmlns="">
                <a:solidFill>
                  <a:srgbClr val="FFFFFF"/>
                </a:solidFill>
              </a14:hiddenFill>
            </a:ext>
          </a:extLst>
        </p:spPr>
        <p:txBody>
          <a:bodyPr wrap="none" lIns="130046" tIns="65023" rIns="130046" bIns="65023" anchor="ctr"/>
          <a:lstStyle/>
          <a:p>
            <a:endParaRPr lang="en-US"/>
          </a:p>
        </p:txBody>
      </p:sp>
      <p:sp>
        <p:nvSpPr>
          <p:cNvPr id="53322" name="Freeform 74"/>
          <p:cNvSpPr>
            <a:spLocks/>
          </p:cNvSpPr>
          <p:nvPr/>
        </p:nvSpPr>
        <p:spPr bwMode="auto">
          <a:xfrm>
            <a:off x="9428480" y="1625600"/>
            <a:ext cx="2600960" cy="1192107"/>
          </a:xfrm>
          <a:custGeom>
            <a:avLst/>
            <a:gdLst>
              <a:gd name="T0" fmla="*/ 0 w 1119"/>
              <a:gd name="T1" fmla="*/ 2147483647 h 591"/>
              <a:gd name="T2" fmla="*/ 2147483647 w 1119"/>
              <a:gd name="T3" fmla="*/ 2147483647 h 591"/>
              <a:gd name="T4" fmla="*/ 2147483647 w 1119"/>
              <a:gd name="T5" fmla="*/ 2147483647 h 591"/>
              <a:gd name="T6" fmla="*/ 2147483647 w 1119"/>
              <a:gd name="T7" fmla="*/ 2147483647 h 591"/>
              <a:gd name="T8" fmla="*/ 0 60000 65536"/>
              <a:gd name="T9" fmla="*/ 0 60000 65536"/>
              <a:gd name="T10" fmla="*/ 0 60000 65536"/>
              <a:gd name="T11" fmla="*/ 0 60000 65536"/>
              <a:gd name="T12" fmla="*/ 0 w 1119"/>
              <a:gd name="T13" fmla="*/ 0 h 591"/>
              <a:gd name="T14" fmla="*/ 1119 w 1119"/>
              <a:gd name="T15" fmla="*/ 591 h 591"/>
            </a:gdLst>
            <a:ahLst/>
            <a:cxnLst>
              <a:cxn ang="T8">
                <a:pos x="T0" y="T1"/>
              </a:cxn>
              <a:cxn ang="T9">
                <a:pos x="T2" y="T3"/>
              </a:cxn>
              <a:cxn ang="T10">
                <a:pos x="T4" y="T5"/>
              </a:cxn>
              <a:cxn ang="T11">
                <a:pos x="T6" y="T7"/>
              </a:cxn>
            </a:cxnLst>
            <a:rect l="T12" t="T13" r="T14" b="T15"/>
            <a:pathLst>
              <a:path w="1119" h="591">
                <a:moveTo>
                  <a:pt x="0" y="32"/>
                </a:moveTo>
                <a:cubicBezTo>
                  <a:pt x="132" y="16"/>
                  <a:pt x="264" y="0"/>
                  <a:pt x="432" y="80"/>
                </a:cubicBezTo>
                <a:cubicBezTo>
                  <a:pt x="600" y="160"/>
                  <a:pt x="896" y="432"/>
                  <a:pt x="1008" y="512"/>
                </a:cubicBezTo>
                <a:cubicBezTo>
                  <a:pt x="1119" y="591"/>
                  <a:pt x="1088" y="552"/>
                  <a:pt x="1104" y="560"/>
                </a:cubicBezTo>
              </a:path>
            </a:pathLst>
          </a:custGeom>
          <a:noFill/>
          <a:ln w="28575">
            <a:solidFill>
              <a:srgbClr val="804000"/>
            </a:solidFill>
            <a:round/>
            <a:headEnd/>
            <a:tailEnd/>
          </a:ln>
          <a:extLst>
            <a:ext uri="{909E8E84-426E-40dd-AFC4-6F175D3DCCD1}">
              <a14:hiddenFill xmlns:a14="http://schemas.microsoft.com/office/drawing/2010/main" xmlns="">
                <a:solidFill>
                  <a:srgbClr val="FFFFFF"/>
                </a:solidFill>
              </a14:hiddenFill>
            </a:ext>
          </a:extLst>
        </p:spPr>
        <p:txBody>
          <a:bodyPr wrap="none" lIns="130046" tIns="65023" rIns="130046" bIns="65023" anchor="ctr"/>
          <a:lstStyle/>
          <a:p>
            <a:endParaRPr lang="en-US"/>
          </a:p>
        </p:txBody>
      </p:sp>
    </p:spTree>
    <p:custDataLst>
      <p:tags r:id="rId1"/>
    </p:custDataLst>
    <p:extLst>
      <p:ext uri="{BB962C8B-B14F-4D97-AF65-F5344CB8AC3E}">
        <p14:creationId xmlns:p14="http://schemas.microsoft.com/office/powerpoint/2010/main" val="37559127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329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32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32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7" presetClass="entr" presetSubtype="8" fill="hold" grpId="0" nodeType="clickEffect">
                                  <p:stCondLst>
                                    <p:cond delay="0"/>
                                  </p:stCondLst>
                                  <p:childTnLst>
                                    <p:set>
                                      <p:cBhvr>
                                        <p:cTn id="26" dur="1" fill="hold">
                                          <p:stCondLst>
                                            <p:cond delay="0"/>
                                          </p:stCondLst>
                                        </p:cTn>
                                        <p:tgtEl>
                                          <p:spTgt spid="53292"/>
                                        </p:tgtEl>
                                        <p:attrNameLst>
                                          <p:attrName>style.visibility</p:attrName>
                                        </p:attrNameLst>
                                      </p:cBhvr>
                                      <p:to>
                                        <p:strVal val="visible"/>
                                      </p:to>
                                    </p:set>
                                    <p:anim calcmode="lin" valueType="num">
                                      <p:cBhvr additive="base">
                                        <p:cTn id="27" dur="1000" fill="hold"/>
                                        <p:tgtEl>
                                          <p:spTgt spid="53292"/>
                                        </p:tgtEl>
                                        <p:attrNameLst>
                                          <p:attrName>ppt_x</p:attrName>
                                        </p:attrNameLst>
                                      </p:cBhvr>
                                      <p:tavLst>
                                        <p:tav tm="0">
                                          <p:val>
                                            <p:strVal val="0-#ppt_w/2"/>
                                          </p:val>
                                        </p:tav>
                                        <p:tav tm="100000">
                                          <p:val>
                                            <p:strVal val="#ppt_x"/>
                                          </p:val>
                                        </p:tav>
                                      </p:tavLst>
                                    </p:anim>
                                    <p:anim calcmode="lin" valueType="num">
                                      <p:cBhvr additive="base">
                                        <p:cTn id="28" dur="1000" fill="hold"/>
                                        <p:tgtEl>
                                          <p:spTgt spid="53292"/>
                                        </p:tgtEl>
                                        <p:attrNameLst>
                                          <p:attrName>ppt_y</p:attrName>
                                        </p:attrNameLst>
                                      </p:cBhvr>
                                      <p:tavLst>
                                        <p:tav tm="0">
                                          <p:val>
                                            <p:strVal val="#ppt_y"/>
                                          </p:val>
                                        </p:tav>
                                        <p:tav tm="100000">
                                          <p:val>
                                            <p:strVal val="#ppt_y"/>
                                          </p:val>
                                        </p:tav>
                                      </p:tavLst>
                                    </p:anim>
                                  </p:childTnLst>
                                </p:cTn>
                              </p:par>
                              <p:par>
                                <p:cTn id="29" presetID="7" presetClass="entr" presetSubtype="8" fill="hold" grpId="0" nodeType="withEffect">
                                  <p:stCondLst>
                                    <p:cond delay="0"/>
                                  </p:stCondLst>
                                  <p:childTnLst>
                                    <p:set>
                                      <p:cBhvr>
                                        <p:cTn id="30" dur="1" fill="hold">
                                          <p:stCondLst>
                                            <p:cond delay="0"/>
                                          </p:stCondLst>
                                        </p:cTn>
                                        <p:tgtEl>
                                          <p:spTgt spid="53293"/>
                                        </p:tgtEl>
                                        <p:attrNameLst>
                                          <p:attrName>style.visibility</p:attrName>
                                        </p:attrNameLst>
                                      </p:cBhvr>
                                      <p:to>
                                        <p:strVal val="visible"/>
                                      </p:to>
                                    </p:set>
                                    <p:anim calcmode="lin" valueType="num">
                                      <p:cBhvr additive="base">
                                        <p:cTn id="31" dur="1000" fill="hold"/>
                                        <p:tgtEl>
                                          <p:spTgt spid="53293"/>
                                        </p:tgtEl>
                                        <p:attrNameLst>
                                          <p:attrName>ppt_x</p:attrName>
                                        </p:attrNameLst>
                                      </p:cBhvr>
                                      <p:tavLst>
                                        <p:tav tm="0">
                                          <p:val>
                                            <p:strVal val="0-#ppt_w/2"/>
                                          </p:val>
                                        </p:tav>
                                        <p:tav tm="100000">
                                          <p:val>
                                            <p:strVal val="#ppt_x"/>
                                          </p:val>
                                        </p:tav>
                                      </p:tavLst>
                                    </p:anim>
                                    <p:anim calcmode="lin" valueType="num">
                                      <p:cBhvr additive="base">
                                        <p:cTn id="32" dur="1000" fill="hold"/>
                                        <p:tgtEl>
                                          <p:spTgt spid="5329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53320"/>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53320"/>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53298"/>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499"/>
                                          </p:stCondLst>
                                        </p:cTn>
                                        <p:tgtEl>
                                          <p:spTgt spid="53299"/>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499"/>
                                          </p:stCondLst>
                                        </p:cTn>
                                        <p:tgtEl>
                                          <p:spTgt spid="53300"/>
                                        </p:tgtEl>
                                        <p:attrNameLst>
                                          <p:attrName>style.visibility</p:attrName>
                                        </p:attrNameLst>
                                      </p:cBhvr>
                                      <p:to>
                                        <p:strVal val="visible"/>
                                      </p:to>
                                    </p:se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499"/>
                                          </p:stCondLst>
                                        </p:cTn>
                                        <p:tgtEl>
                                          <p:spTgt spid="5330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5332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53301"/>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53299"/>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53320"/>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53292"/>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53321"/>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53293"/>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499"/>
                                          </p:stCondLst>
                                        </p:cTn>
                                        <p:tgtEl>
                                          <p:spTgt spid="53302"/>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53303"/>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499"/>
                                          </p:stCondLst>
                                        </p:cTn>
                                        <p:tgtEl>
                                          <p:spTgt spid="53305"/>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499"/>
                                          </p:stCondLst>
                                        </p:cTn>
                                        <p:tgtEl>
                                          <p:spTgt spid="5330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499"/>
                                          </p:stCondLst>
                                        </p:cTn>
                                        <p:tgtEl>
                                          <p:spTgt spid="53310"/>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499"/>
                                          </p:stCondLst>
                                        </p:cTn>
                                        <p:tgtEl>
                                          <p:spTgt spid="53319"/>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53319"/>
                                        </p:tgtEl>
                                        <p:attrNameLst>
                                          <p:attrName>style.visibility</p:attrName>
                                        </p:attrNameLst>
                                      </p:cBhvr>
                                      <p:to>
                                        <p:strVal val="hidden"/>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499"/>
                                          </p:stCondLst>
                                        </p:cTn>
                                        <p:tgtEl>
                                          <p:spTgt spid="53306"/>
                                        </p:tgtEl>
                                        <p:attrNameLst>
                                          <p:attrName>style.visibility</p:attrName>
                                        </p:attrNameLst>
                                      </p:cBhvr>
                                      <p:to>
                                        <p:strVal val="visible"/>
                                      </p:to>
                                    </p:set>
                                  </p:childTnLst>
                                </p:cTn>
                              </p:par>
                              <p:par>
                                <p:cTn id="101" presetID="1" presetClass="exit" presetSubtype="0" fill="hold" grpId="1" nodeType="withEffect">
                                  <p:stCondLst>
                                    <p:cond delay="0"/>
                                  </p:stCondLst>
                                  <p:childTnLst>
                                    <p:set>
                                      <p:cBhvr>
                                        <p:cTn id="102" dur="1" fill="hold">
                                          <p:stCondLst>
                                            <p:cond delay="0"/>
                                          </p:stCondLst>
                                        </p:cTn>
                                        <p:tgtEl>
                                          <p:spTgt spid="53305"/>
                                        </p:tgtEl>
                                        <p:attrNameLst>
                                          <p:attrName>style.visibility</p:attrName>
                                        </p:attrNameLst>
                                      </p:cBhvr>
                                      <p:to>
                                        <p:strVal val="hidden"/>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499"/>
                                          </p:stCondLst>
                                        </p:cTn>
                                        <p:tgtEl>
                                          <p:spTgt spid="53307"/>
                                        </p:tgtEl>
                                        <p:attrNameLst>
                                          <p:attrName>style.visibility</p:attrName>
                                        </p:attrNameLst>
                                      </p:cBhvr>
                                      <p:to>
                                        <p:strVal val="visible"/>
                                      </p:to>
                                    </p:set>
                                  </p:childTnLst>
                                </p:cTn>
                              </p:par>
                            </p:childTnLst>
                          </p:cTn>
                        </p:par>
                        <p:par>
                          <p:cTn id="107" fill="hold" nodeType="afterGroup">
                            <p:stCondLst>
                              <p:cond delay="500"/>
                            </p:stCondLst>
                            <p:childTnLst>
                              <p:par>
                                <p:cTn id="108" presetID="1" presetClass="entr" presetSubtype="0" fill="hold" grpId="0" nodeType="afterEffect">
                                  <p:stCondLst>
                                    <p:cond delay="0"/>
                                  </p:stCondLst>
                                  <p:childTnLst>
                                    <p:set>
                                      <p:cBhvr>
                                        <p:cTn id="109" dur="1" fill="hold">
                                          <p:stCondLst>
                                            <p:cond delay="499"/>
                                          </p:stCondLst>
                                        </p:cTn>
                                        <p:tgtEl>
                                          <p:spTgt spid="53322"/>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ntr" presetSubtype="0" fill="hold" nodeType="clickEffect">
                                  <p:stCondLst>
                                    <p:cond delay="0"/>
                                  </p:stCondLst>
                                  <p:childTnLst>
                                    <p:set>
                                      <p:cBhvr>
                                        <p:cTn id="113" dur="1" fill="hold">
                                          <p:stCondLst>
                                            <p:cond delay="499"/>
                                          </p:stCondLst>
                                        </p:cTn>
                                        <p:tgtEl>
                                          <p:spTgt spid="9"/>
                                        </p:tgtEl>
                                        <p:attrNameLst>
                                          <p:attrName>style.visibility</p:attrName>
                                        </p:attrNameLst>
                                      </p:cBhvr>
                                      <p:to>
                                        <p:strVal val="visible"/>
                                      </p:to>
                                    </p:se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nodeType="clickEffect">
                                  <p:stCondLst>
                                    <p:cond delay="0"/>
                                  </p:stCondLst>
                                  <p:childTnLst>
                                    <p:set>
                                      <p:cBhvr>
                                        <p:cTn id="117"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92" grpId="0" animBg="1"/>
      <p:bldP spid="53292" grpId="1" animBg="1"/>
      <p:bldP spid="53293" grpId="0" animBg="1"/>
      <p:bldP spid="53293" grpId="1" animBg="1"/>
      <p:bldP spid="53295" grpId="0" animBg="1"/>
      <p:bldP spid="53296" grpId="0" animBg="1"/>
      <p:bldP spid="53297" grpId="0" animBg="1"/>
      <p:bldP spid="53298" grpId="0" animBg="1"/>
      <p:bldP spid="53299" grpId="0" animBg="1"/>
      <p:bldP spid="53299" grpId="1" animBg="1"/>
      <p:bldP spid="53300" grpId="0" animBg="1"/>
      <p:bldP spid="53301" grpId="0" animBg="1"/>
      <p:bldP spid="53301" grpId="1" animBg="1"/>
      <p:bldP spid="53302" grpId="0" animBg="1"/>
      <p:bldP spid="53303" grpId="0" animBg="1"/>
      <p:bldP spid="53304" grpId="0" animBg="1"/>
      <p:bldP spid="53305" grpId="0" animBg="1"/>
      <p:bldP spid="53305" grpId="1" animBg="1"/>
      <p:bldP spid="53306" grpId="0" animBg="1"/>
      <p:bldP spid="53307" grpId="0" animBg="1"/>
      <p:bldP spid="53310" grpId="0" animBg="1"/>
      <p:bldP spid="53319" grpId="0" animBg="1"/>
      <p:bldP spid="53319" grpId="1" animBg="1"/>
      <p:bldP spid="53320" grpId="0" animBg="1"/>
      <p:bldP spid="53320" grpId="1" animBg="1"/>
      <p:bldP spid="53320" grpId="2" animBg="1"/>
      <p:bldP spid="53321" grpId="0" animBg="1"/>
      <p:bldP spid="53321" grpId="1" animBg="1"/>
      <p:bldP spid="533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035" y="758615"/>
            <a:ext cx="9871113" cy="7315200"/>
          </a:xfrm>
          <a:prstGeom prst="rect">
            <a:avLst/>
          </a:prstGeom>
          <a:noFill/>
          <a:extLst>
            <a:ext uri="{909E8E84-426E-40dd-AFC4-6F175D3DCCD1}">
              <a14:hiddenFill xmlns:a14="http://schemas.microsoft.com/office/drawing/2010/main" xmlns="">
                <a:solidFill>
                  <a:srgbClr val="FFFFFF"/>
                </a:solidFill>
              </a14:hiddenFill>
            </a:ext>
          </a:extLst>
        </p:spPr>
      </p:pic>
      <p:sp>
        <p:nvSpPr>
          <p:cNvPr id="11267" name="Rectangle 3"/>
          <p:cNvSpPr>
            <a:spLocks noGrp="1" noChangeArrowheads="1"/>
          </p:cNvSpPr>
          <p:nvPr>
            <p:ph type="title" idx="4294967295"/>
          </p:nvPr>
        </p:nvSpPr>
        <p:spPr>
          <a:xfrm>
            <a:off x="433493" y="-325120"/>
            <a:ext cx="11704320" cy="1625600"/>
          </a:xfrm>
        </p:spPr>
        <p:txBody>
          <a:bodyPr/>
          <a:lstStyle/>
          <a:p>
            <a:r>
              <a:rPr lang="en-US" sz="5100">
                <a:solidFill>
                  <a:srgbClr val="FF0000"/>
                </a:solidFill>
              </a:rPr>
              <a:t>MODIS Ocean Aerosol Retrieval</a:t>
            </a:r>
          </a:p>
        </p:txBody>
      </p:sp>
      <p:sp>
        <p:nvSpPr>
          <p:cNvPr id="4" name="Text Box 5"/>
          <p:cNvSpPr txBox="1">
            <a:spLocks noChangeArrowheads="1"/>
          </p:cNvSpPr>
          <p:nvPr/>
        </p:nvSpPr>
        <p:spPr>
          <a:xfrm>
            <a:off x="442632" y="8295081"/>
            <a:ext cx="11695181" cy="1135660"/>
          </a:xfrm>
          <a:prstGeom prst="rect">
            <a:avLst/>
          </a:prstGeom>
          <a:noFill/>
          <a:ln/>
        </p:spPr>
        <p:txBody>
          <a:bodyPr lIns="130046" tIns="65023" rIns="130046" bIns="65023">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FF0000"/>
                </a:solidFill>
              </a:rPr>
              <a:t>Remote Sensing of Spectral Aerosol Properties:  A </a:t>
            </a:r>
            <a:r>
              <a:rPr lang="en-US" sz="2800">
                <a:solidFill>
                  <a:srgbClr val="FF0000"/>
                </a:solidFill>
              </a:rPr>
              <a:t>Classroom Experience</a:t>
            </a:r>
            <a:br>
              <a:rPr lang="en-US" sz="2800" dirty="0">
                <a:solidFill>
                  <a:srgbClr val="FF0000"/>
                </a:solidFill>
              </a:rPr>
            </a:br>
            <a:r>
              <a:rPr lang="en-US" sz="2800" dirty="0">
                <a:solidFill>
                  <a:srgbClr val="FF0000"/>
                </a:solidFill>
              </a:rPr>
              <a:t>(Levy and Pinker, BAMS, 2007)</a:t>
            </a:r>
          </a:p>
        </p:txBody>
      </p:sp>
    </p:spTree>
    <p:extLst>
      <p:ext uri="{BB962C8B-B14F-4D97-AF65-F5344CB8AC3E}">
        <p14:creationId xmlns:p14="http://schemas.microsoft.com/office/powerpoint/2010/main" val="2139716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1083733" y="433493"/>
            <a:ext cx="11379200" cy="866987"/>
          </a:xfrm>
          <a:solidFill>
            <a:schemeClr val="bg1">
              <a:alpha val="74901"/>
            </a:schemeClr>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130046" tIns="65023" rIns="130046" bIns="65023" numCol="1" anchor="t" anchorCtr="0" compatLnSpc="1">
            <a:prstTxWarp prst="textNoShape">
              <a:avLst/>
            </a:prstTxWarp>
          </a:bodyPr>
          <a:lstStyle/>
          <a:p>
            <a:pPr algn="l" eaLnBrk="1" hangingPunct="1"/>
            <a:r>
              <a:rPr lang="en-US" sz="5100" b="1" dirty="0">
                <a:solidFill>
                  <a:srgbClr val="804000"/>
                </a:solidFill>
                <a:latin typeface="Trebuchet MS" charset="0"/>
                <a:ea typeface="ＭＳ Ｐゴシック" charset="0"/>
                <a:cs typeface="ＭＳ Ｐゴシック" charset="0"/>
              </a:rPr>
              <a:t>MxD04 </a:t>
            </a:r>
            <a:r>
              <a:rPr lang="en-US" sz="5100" b="1" dirty="0">
                <a:latin typeface="Trebuchet MS" charset="0"/>
                <a:ea typeface="ＭＳ Ｐゴシック" charset="0"/>
                <a:cs typeface="ＭＳ Ｐゴシック" charset="0"/>
              </a:rPr>
              <a:t>Aerosol Products over Ocean</a:t>
            </a:r>
            <a:endParaRPr lang="en-US" sz="5100" b="1" dirty="0">
              <a:solidFill>
                <a:schemeClr val="hlink"/>
              </a:solidFill>
              <a:latin typeface="Trebuchet MS" charset="0"/>
              <a:ea typeface="ＭＳ Ｐゴシック" charset="0"/>
              <a:cs typeface="ＭＳ Ｐゴシック" charset="0"/>
            </a:endParaRPr>
          </a:p>
        </p:txBody>
      </p:sp>
      <p:sp>
        <p:nvSpPr>
          <p:cNvPr id="41987" name="Text Box 3"/>
          <p:cNvSpPr txBox="1">
            <a:spLocks noChangeArrowheads="1"/>
          </p:cNvSpPr>
          <p:nvPr/>
        </p:nvSpPr>
        <p:spPr bwMode="auto">
          <a:xfrm>
            <a:off x="340281" y="1517227"/>
            <a:ext cx="9320107" cy="6902400"/>
          </a:xfrm>
          <a:prstGeom prst="rect">
            <a:avLst/>
          </a:prstGeom>
          <a:solidFill>
            <a:schemeClr val="bg1">
              <a:alpha val="65881"/>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130046" tIns="65023" rIns="130046" bIns="65023">
            <a:spAutoFit/>
          </a:bodyPr>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pPr eaLnBrk="1" hangingPunct="1"/>
            <a:endParaRPr lang="en-US" dirty="0">
              <a:solidFill>
                <a:srgbClr val="0000FF"/>
              </a:solidFill>
            </a:endParaRPr>
          </a:p>
          <a:p>
            <a:pPr eaLnBrk="1" hangingPunct="1"/>
            <a:r>
              <a:rPr lang="en-US" sz="3000" dirty="0">
                <a:solidFill>
                  <a:srgbClr val="0000FF"/>
                </a:solidFill>
              </a:rPr>
              <a:t>“</a:t>
            </a:r>
            <a:r>
              <a:rPr lang="en-US" sz="3000" dirty="0" err="1">
                <a:solidFill>
                  <a:srgbClr val="0000FF"/>
                </a:solidFill>
              </a:rPr>
              <a:t>Effective_Optical_Depth_Average_Ocean</a:t>
            </a:r>
            <a:r>
              <a:rPr lang="en-US" sz="3000" dirty="0">
                <a:solidFill>
                  <a:srgbClr val="0000FF"/>
                </a:solidFill>
              </a:rPr>
              <a:t>”</a:t>
            </a:r>
          </a:p>
          <a:p>
            <a:pPr eaLnBrk="1" hangingPunct="1"/>
            <a:r>
              <a:rPr lang="en-US" sz="3000" dirty="0">
                <a:solidFill>
                  <a:srgbClr val="0000FF"/>
                </a:solidFill>
              </a:rPr>
              <a:t>	Retrieved AOD at  7 wavelengths </a:t>
            </a:r>
          </a:p>
          <a:p>
            <a:pPr eaLnBrk="1" hangingPunct="1"/>
            <a:r>
              <a:rPr lang="en-US" sz="3000" dirty="0">
                <a:solidFill>
                  <a:srgbClr val="0000FF"/>
                </a:solidFill>
              </a:rPr>
              <a:t>	(.47, .55, .66, .86, 1.24,  1.63, 2.13 </a:t>
            </a:r>
            <a:r>
              <a:rPr lang="en-US" sz="3000" dirty="0">
                <a:solidFill>
                  <a:srgbClr val="0000FF"/>
                </a:solidFill>
                <a:latin typeface="Symbol" charset="2"/>
                <a:cs typeface="Symbol" charset="2"/>
              </a:rPr>
              <a:t>m</a:t>
            </a:r>
            <a:r>
              <a:rPr lang="en-US" sz="3000" dirty="0">
                <a:solidFill>
                  <a:srgbClr val="0000FF"/>
                </a:solidFill>
              </a:rPr>
              <a:t>m) </a:t>
            </a:r>
          </a:p>
          <a:p>
            <a:pPr eaLnBrk="1" hangingPunct="1"/>
            <a:endParaRPr lang="en-US" sz="3000" dirty="0"/>
          </a:p>
          <a:p>
            <a:pPr eaLnBrk="1" hangingPunct="1"/>
            <a:r>
              <a:rPr lang="en-US" sz="3000" dirty="0">
                <a:solidFill>
                  <a:srgbClr val="0000FF"/>
                </a:solidFill>
              </a:rPr>
              <a:t>“Optical_Depth_Ratio_Small_Ocean_0.55*”</a:t>
            </a:r>
          </a:p>
          <a:p>
            <a:pPr eaLnBrk="1" hangingPunct="1"/>
            <a:r>
              <a:rPr lang="en-US" sz="3000" dirty="0">
                <a:solidFill>
                  <a:srgbClr val="0000FF"/>
                </a:solidFill>
              </a:rPr>
              <a:t>	Fraction of Fine Mode AOD at 0.55</a:t>
            </a:r>
          </a:p>
          <a:p>
            <a:pPr eaLnBrk="1" hangingPunct="1"/>
            <a:endParaRPr lang="en-US" sz="3000" dirty="0">
              <a:solidFill>
                <a:srgbClr val="0000FF"/>
              </a:solidFill>
            </a:endParaRPr>
          </a:p>
          <a:p>
            <a:pPr eaLnBrk="1" hangingPunct="1"/>
            <a:r>
              <a:rPr lang="en-US" sz="3000" dirty="0">
                <a:solidFill>
                  <a:srgbClr val="0000FF"/>
                </a:solidFill>
              </a:rPr>
              <a:t>“</a:t>
            </a:r>
            <a:r>
              <a:rPr lang="en-US" sz="3000" dirty="0" err="1">
                <a:solidFill>
                  <a:srgbClr val="0000FF"/>
                </a:solidFill>
              </a:rPr>
              <a:t>Optical_Depth_Small_Average_Ocean</a:t>
            </a:r>
            <a:r>
              <a:rPr lang="en-US" sz="3000" dirty="0">
                <a:solidFill>
                  <a:srgbClr val="0000FF"/>
                </a:solidFill>
              </a:rPr>
              <a:t>”</a:t>
            </a:r>
          </a:p>
          <a:p>
            <a:pPr eaLnBrk="1" hangingPunct="1"/>
            <a:r>
              <a:rPr lang="en-US" sz="3000" dirty="0">
                <a:solidFill>
                  <a:srgbClr val="0000FF"/>
                </a:solidFill>
              </a:rPr>
              <a:t>	AOD * Fine Mode Ratio</a:t>
            </a:r>
          </a:p>
          <a:p>
            <a:pPr eaLnBrk="1" hangingPunct="1"/>
            <a:endParaRPr lang="en-US" sz="3000" dirty="0">
              <a:solidFill>
                <a:srgbClr val="0000FF"/>
              </a:solidFill>
            </a:endParaRPr>
          </a:p>
          <a:p>
            <a:pPr eaLnBrk="1" hangingPunct="1"/>
            <a:endParaRPr lang="en-US" sz="3000" dirty="0">
              <a:solidFill>
                <a:srgbClr val="0000FF"/>
              </a:solidFill>
            </a:endParaRPr>
          </a:p>
          <a:p>
            <a:pPr eaLnBrk="1" hangingPunct="1"/>
            <a:r>
              <a:rPr lang="en-US" sz="3000" dirty="0">
                <a:solidFill>
                  <a:srgbClr val="000000"/>
                </a:solidFill>
              </a:rPr>
              <a:t>There are many other parameters, some derived, some diagnostic. See documentation for details!</a:t>
            </a:r>
          </a:p>
        </p:txBody>
      </p:sp>
      <p:sp>
        <p:nvSpPr>
          <p:cNvPr id="41988" name="TextBox 3"/>
          <p:cNvSpPr txBox="1">
            <a:spLocks noChangeArrowheads="1"/>
          </p:cNvSpPr>
          <p:nvPr/>
        </p:nvSpPr>
        <p:spPr bwMode="auto">
          <a:xfrm>
            <a:off x="10372554" y="2193949"/>
            <a:ext cx="1182355" cy="623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30046" tIns="65023" rIns="130046" bIns="65023">
            <a:spAutoFit/>
          </a:bodyPr>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pPr eaLnBrk="1" hangingPunct="1"/>
            <a:r>
              <a:rPr lang="en-US" sz="3200" dirty="0"/>
              <a:t>AOD</a:t>
            </a:r>
          </a:p>
        </p:txBody>
      </p:sp>
      <p:sp>
        <p:nvSpPr>
          <p:cNvPr id="41989" name="TextBox 4"/>
          <p:cNvSpPr txBox="1">
            <a:spLocks noChangeArrowheads="1"/>
          </p:cNvSpPr>
          <p:nvPr/>
        </p:nvSpPr>
        <p:spPr bwMode="auto">
          <a:xfrm>
            <a:off x="10264180" y="3570209"/>
            <a:ext cx="2355087" cy="1116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30046" tIns="65023" rIns="130046" bIns="65023">
            <a:spAutoFit/>
          </a:bodyPr>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pPr eaLnBrk="1" hangingPunct="1"/>
            <a:r>
              <a:rPr lang="en-US" sz="3200" dirty="0"/>
              <a:t>Fine Mode</a:t>
            </a:r>
          </a:p>
          <a:p>
            <a:pPr eaLnBrk="1" hangingPunct="1"/>
            <a:r>
              <a:rPr lang="en-US" sz="3200" dirty="0"/>
              <a:t>Fraction</a:t>
            </a:r>
          </a:p>
        </p:txBody>
      </p:sp>
      <p:sp>
        <p:nvSpPr>
          <p:cNvPr id="41990" name="TextBox 5"/>
          <p:cNvSpPr txBox="1">
            <a:spLocks noChangeArrowheads="1"/>
          </p:cNvSpPr>
          <p:nvPr/>
        </p:nvSpPr>
        <p:spPr bwMode="auto">
          <a:xfrm>
            <a:off x="10372554" y="5027188"/>
            <a:ext cx="1182355" cy="1116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30046" tIns="65023" rIns="130046" bIns="65023">
            <a:spAutoFit/>
          </a:bodyPr>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pPr eaLnBrk="1" hangingPunct="1"/>
            <a:r>
              <a:rPr lang="en-US" sz="3200" dirty="0"/>
              <a:t>Fine</a:t>
            </a:r>
          </a:p>
          <a:p>
            <a:pPr eaLnBrk="1" hangingPunct="1"/>
            <a:r>
              <a:rPr lang="en-US" sz="3200" dirty="0"/>
              <a:t>AOD</a:t>
            </a:r>
          </a:p>
        </p:txBody>
      </p:sp>
      <p:sp>
        <p:nvSpPr>
          <p:cNvPr id="7" name="Up-Down Arrow 6"/>
          <p:cNvSpPr>
            <a:spLocks noChangeArrowheads="1"/>
          </p:cNvSpPr>
          <p:nvPr/>
        </p:nvSpPr>
        <p:spPr bwMode="auto">
          <a:xfrm rot="5400000">
            <a:off x="9271886" y="1880224"/>
            <a:ext cx="688623" cy="1295964"/>
          </a:xfrm>
          <a:prstGeom prst="upDownArrow">
            <a:avLst>
              <a:gd name="adj1" fmla="val 50000"/>
              <a:gd name="adj2" fmla="val 50038"/>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8"/>
              </a:srgbClr>
            </a:outerShdw>
          </a:effectLst>
        </p:spPr>
        <p:txBody>
          <a:bodyPr lIns="130046" tIns="65023" rIns="130046" bIns="65023" anchor="ctr"/>
          <a:lstStyle/>
          <a:p>
            <a:pPr algn="ctr" eaLnBrk="1" hangingPunct="1">
              <a:defRPr/>
            </a:pPr>
            <a:endParaRPr lang="en-US">
              <a:solidFill>
                <a:schemeClr val="lt1"/>
              </a:solidFill>
              <a:latin typeface="+mn-lt"/>
              <a:ea typeface="+mn-ea"/>
              <a:cs typeface="+mn-cs"/>
            </a:endParaRPr>
          </a:p>
        </p:txBody>
      </p:sp>
      <p:sp>
        <p:nvSpPr>
          <p:cNvPr id="8" name="Up-Down Arrow 7"/>
          <p:cNvSpPr>
            <a:spLocks noChangeArrowheads="1"/>
          </p:cNvSpPr>
          <p:nvPr/>
        </p:nvSpPr>
        <p:spPr bwMode="auto">
          <a:xfrm rot="5400000">
            <a:off x="9179156" y="3575812"/>
            <a:ext cx="688623" cy="1295964"/>
          </a:xfrm>
          <a:prstGeom prst="upDownArrow">
            <a:avLst>
              <a:gd name="adj1" fmla="val 50000"/>
              <a:gd name="adj2" fmla="val 50038"/>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8"/>
              </a:srgbClr>
            </a:outerShdw>
          </a:effectLst>
        </p:spPr>
        <p:txBody>
          <a:bodyPr lIns="130046" tIns="65023" rIns="130046" bIns="65023" anchor="ctr"/>
          <a:lstStyle/>
          <a:p>
            <a:pPr algn="ctr" eaLnBrk="1" hangingPunct="1">
              <a:defRPr/>
            </a:pPr>
            <a:endParaRPr lang="en-US">
              <a:solidFill>
                <a:schemeClr val="lt1"/>
              </a:solidFill>
              <a:latin typeface="+mn-lt"/>
              <a:ea typeface="+mn-ea"/>
              <a:cs typeface="+mn-cs"/>
            </a:endParaRPr>
          </a:p>
        </p:txBody>
      </p:sp>
      <p:sp>
        <p:nvSpPr>
          <p:cNvPr id="9" name="Up-Down Arrow 8"/>
          <p:cNvSpPr>
            <a:spLocks noChangeArrowheads="1"/>
          </p:cNvSpPr>
          <p:nvPr/>
        </p:nvSpPr>
        <p:spPr bwMode="auto">
          <a:xfrm rot="5400000">
            <a:off x="9179155" y="4907537"/>
            <a:ext cx="688623" cy="1295964"/>
          </a:xfrm>
          <a:prstGeom prst="upDownArrow">
            <a:avLst>
              <a:gd name="adj1" fmla="val 50000"/>
              <a:gd name="adj2" fmla="val 50038"/>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8"/>
              </a:srgbClr>
            </a:outerShdw>
          </a:effectLst>
        </p:spPr>
        <p:txBody>
          <a:bodyPr lIns="130046" tIns="65023" rIns="130046" bIns="65023" anchor="ctr"/>
          <a:lstStyle/>
          <a:p>
            <a:pPr algn="ctr" eaLnBrk="1" hangingPunct="1">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11349237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433494" y="541867"/>
            <a:ext cx="11812693" cy="623759"/>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130046" tIns="65023" rIns="130046" bIns="65023">
            <a:spAutoFit/>
          </a:bodyPr>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pPr algn="ctr" eaLnBrk="1" hangingPunct="1"/>
            <a:r>
              <a:rPr lang="en-US" sz="3200" dirty="0">
                <a:solidFill>
                  <a:srgbClr val="FF0000"/>
                </a:solidFill>
              </a:rPr>
              <a:t>Quality Assurance is Extremely Important!!</a:t>
            </a:r>
            <a:endParaRPr lang="en-US" sz="3200" dirty="0"/>
          </a:p>
        </p:txBody>
      </p:sp>
      <p:sp>
        <p:nvSpPr>
          <p:cNvPr id="120836" name="Text Box 4"/>
          <p:cNvSpPr txBox="1">
            <a:spLocks noChangeArrowheads="1"/>
          </p:cNvSpPr>
          <p:nvPr/>
        </p:nvSpPr>
        <p:spPr bwMode="auto">
          <a:xfrm>
            <a:off x="758613" y="2958075"/>
            <a:ext cx="10945707" cy="6163737"/>
          </a:xfrm>
          <a:prstGeom prst="rect">
            <a:avLst/>
          </a:prstGeom>
          <a:solidFill>
            <a:schemeClr val="bg1">
              <a:alpha val="67058"/>
            </a:schemeClr>
          </a:solidFill>
          <a:ln w="9525">
            <a:solidFill>
              <a:srgbClr val="948A54"/>
            </a:solidFill>
            <a:miter lim="800000"/>
            <a:headEnd/>
            <a:tailEnd/>
          </a:ln>
        </p:spPr>
        <p:txBody>
          <a:bodyPr wrap="square" lIns="130046" tIns="65023" rIns="130046" bIns="65023">
            <a:spAutoFit/>
          </a:bodyPr>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pPr eaLnBrk="1" hangingPunct="1"/>
            <a:r>
              <a:rPr lang="en-US" sz="2800" dirty="0" err="1"/>
              <a:t>Quality_Assurance_Ocean</a:t>
            </a:r>
            <a:endParaRPr lang="en-US" sz="2800" dirty="0"/>
          </a:p>
          <a:p>
            <a:pPr eaLnBrk="1" hangingPunct="1"/>
            <a:r>
              <a:rPr lang="en-US" sz="2800" dirty="0"/>
              <a:t>Scale is 0 (low) – 3 (high)</a:t>
            </a:r>
          </a:p>
          <a:p>
            <a:pPr eaLnBrk="1" hangingPunct="1"/>
            <a:endParaRPr lang="en-US" sz="2800" dirty="0"/>
          </a:p>
          <a:p>
            <a:pPr eaLnBrk="1" hangingPunct="1"/>
            <a:r>
              <a:rPr lang="en-US" sz="2800" dirty="0"/>
              <a:t>Recommend:  Ocean QA &gt; 0</a:t>
            </a:r>
          </a:p>
          <a:p>
            <a:pPr eaLnBrk="1" hangingPunct="1"/>
            <a:endParaRPr lang="en-US" sz="2800" dirty="0"/>
          </a:p>
          <a:p>
            <a:pPr eaLnBrk="1" hangingPunct="1"/>
            <a:r>
              <a:rPr lang="en-US" sz="2800" dirty="0"/>
              <a:t>Main Factors:</a:t>
            </a:r>
          </a:p>
          <a:p>
            <a:pPr marL="457200" indent="-457200" eaLnBrk="1" hangingPunct="1">
              <a:buFont typeface="Arial"/>
              <a:buChar char="•"/>
            </a:pPr>
            <a:r>
              <a:rPr lang="en-US" sz="2800" dirty="0"/>
              <a:t>Number of pixels “N” (out of 400)</a:t>
            </a:r>
          </a:p>
          <a:p>
            <a:pPr marL="457200" indent="-457200" eaLnBrk="1" hangingPunct="1">
              <a:buFont typeface="Arial"/>
              <a:buChar char="•"/>
            </a:pPr>
            <a:r>
              <a:rPr lang="en-US" sz="2800" dirty="0"/>
              <a:t>Error fitting (difference between observation and LUT) </a:t>
            </a:r>
          </a:p>
          <a:p>
            <a:pPr marL="457200" indent="-457200" eaLnBrk="1" hangingPunct="1">
              <a:buFont typeface="Arial"/>
              <a:buChar char="•"/>
            </a:pPr>
            <a:r>
              <a:rPr lang="en-US" sz="2800" dirty="0">
                <a:solidFill>
                  <a:srgbClr val="000000"/>
                </a:solidFill>
              </a:rPr>
              <a:t>How close to glint? </a:t>
            </a:r>
          </a:p>
          <a:p>
            <a:pPr marL="457200" indent="-457200" eaLnBrk="1" hangingPunct="1">
              <a:buFont typeface="Arial"/>
              <a:buChar char="•"/>
            </a:pPr>
            <a:r>
              <a:rPr lang="en-US" sz="2800" dirty="0">
                <a:solidFill>
                  <a:srgbClr val="000000"/>
                </a:solidFill>
              </a:rPr>
              <a:t>Are retrieved quantities “realistic?” </a:t>
            </a:r>
          </a:p>
          <a:p>
            <a:pPr marL="457200" indent="-457200" eaLnBrk="1" hangingPunct="1">
              <a:buFont typeface="Arial"/>
              <a:buChar char="•"/>
            </a:pPr>
            <a:r>
              <a:rPr lang="en-US" sz="2800" dirty="0">
                <a:solidFill>
                  <a:srgbClr val="000000"/>
                </a:solidFill>
              </a:rPr>
              <a:t>Is aerosol signal so “low” that aerosol properties cannot be retrieved?</a:t>
            </a:r>
          </a:p>
          <a:p>
            <a:pPr marL="457200" indent="-457200" eaLnBrk="1" hangingPunct="1">
              <a:buFont typeface="Arial"/>
              <a:buChar char="•"/>
            </a:pPr>
            <a:r>
              <a:rPr lang="en-US" sz="2800" dirty="0" err="1">
                <a:solidFill>
                  <a:srgbClr val="000000"/>
                </a:solidFill>
              </a:rPr>
              <a:t>Etc</a:t>
            </a:r>
            <a:endParaRPr lang="en-US" sz="2800" dirty="0">
              <a:solidFill>
                <a:srgbClr val="000000"/>
              </a:solidFill>
            </a:endParaRPr>
          </a:p>
          <a:p>
            <a:pPr eaLnBrk="1" hangingPunct="1"/>
            <a:endParaRPr lang="en-US" sz="2800" dirty="0"/>
          </a:p>
        </p:txBody>
      </p:sp>
      <p:sp>
        <p:nvSpPr>
          <p:cNvPr id="120837" name="Text Box 5"/>
          <p:cNvSpPr txBox="1">
            <a:spLocks noChangeArrowheads="1"/>
          </p:cNvSpPr>
          <p:nvPr/>
        </p:nvSpPr>
        <p:spPr bwMode="auto">
          <a:xfrm>
            <a:off x="758613" y="1746768"/>
            <a:ext cx="10945707" cy="562203"/>
          </a:xfrm>
          <a:prstGeom prst="rect">
            <a:avLst/>
          </a:prstGeom>
          <a:solidFill>
            <a:schemeClr val="bg1">
              <a:alpha val="67058"/>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130046" tIns="65023" rIns="130046" bIns="65023">
            <a:spAutoFit/>
          </a:bodyPr>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pPr eaLnBrk="1" hangingPunct="1"/>
            <a:r>
              <a:rPr lang="en-US" sz="2800"/>
              <a:t>QA indicates the confidence in the quality of the retrieval. </a:t>
            </a:r>
          </a:p>
        </p:txBody>
      </p:sp>
    </p:spTree>
    <p:extLst>
      <p:ext uri="{BB962C8B-B14F-4D97-AF65-F5344CB8AC3E}">
        <p14:creationId xmlns:p14="http://schemas.microsoft.com/office/powerpoint/2010/main" val="2400650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0837"/>
                                        </p:tgtEl>
                                        <p:attrNameLst>
                                          <p:attrName>style.visibility</p:attrName>
                                        </p:attrNameLst>
                                      </p:cBhvr>
                                      <p:to>
                                        <p:strVal val="visible"/>
                                      </p:to>
                                    </p:set>
                                    <p:animEffect transition="in" filter="fade">
                                      <p:cBhvr>
                                        <p:cTn id="7" dur="1000"/>
                                        <p:tgtEl>
                                          <p:spTgt spid="120837"/>
                                        </p:tgtEl>
                                      </p:cBhvr>
                                    </p:animEffect>
                                    <p:anim calcmode="lin" valueType="num">
                                      <p:cBhvr>
                                        <p:cTn id="8" dur="1000" fill="hold"/>
                                        <p:tgtEl>
                                          <p:spTgt spid="120837"/>
                                        </p:tgtEl>
                                        <p:attrNameLst>
                                          <p:attrName>ppt_x</p:attrName>
                                        </p:attrNameLst>
                                      </p:cBhvr>
                                      <p:tavLst>
                                        <p:tav tm="0">
                                          <p:val>
                                            <p:strVal val="#ppt_x"/>
                                          </p:val>
                                        </p:tav>
                                        <p:tav tm="100000">
                                          <p:val>
                                            <p:strVal val="#ppt_x"/>
                                          </p:val>
                                        </p:tav>
                                      </p:tavLst>
                                    </p:anim>
                                    <p:anim calcmode="lin" valueType="num">
                                      <p:cBhvr>
                                        <p:cTn id="9" dur="900" decel="100000" fill="hold"/>
                                        <p:tgtEl>
                                          <p:spTgt spid="1208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0837"/>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20836"/>
                                        </p:tgtEl>
                                        <p:attrNameLst>
                                          <p:attrName>style.visibility</p:attrName>
                                        </p:attrNameLst>
                                      </p:cBhvr>
                                      <p:to>
                                        <p:strVal val="visible"/>
                                      </p:to>
                                    </p:set>
                                    <p:animEffect transition="in" filter="fade">
                                      <p:cBhvr>
                                        <p:cTn id="15" dur="1000"/>
                                        <p:tgtEl>
                                          <p:spTgt spid="120836"/>
                                        </p:tgtEl>
                                      </p:cBhvr>
                                    </p:animEffect>
                                    <p:anim calcmode="lin" valueType="num">
                                      <p:cBhvr>
                                        <p:cTn id="16" dur="1000" fill="hold"/>
                                        <p:tgtEl>
                                          <p:spTgt spid="120836"/>
                                        </p:tgtEl>
                                        <p:attrNameLst>
                                          <p:attrName>ppt_x</p:attrName>
                                        </p:attrNameLst>
                                      </p:cBhvr>
                                      <p:tavLst>
                                        <p:tav tm="0">
                                          <p:val>
                                            <p:strVal val="#ppt_x"/>
                                          </p:val>
                                        </p:tav>
                                        <p:tav tm="100000">
                                          <p:val>
                                            <p:strVal val="#ppt_x"/>
                                          </p:val>
                                        </p:tav>
                                      </p:tavLst>
                                    </p:anim>
                                    <p:anim calcmode="lin" valueType="num">
                                      <p:cBhvr>
                                        <p:cTn id="17" dur="900" decel="100000" fill="hold"/>
                                        <p:tgtEl>
                                          <p:spTgt spid="12083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2083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animBg="1"/>
      <p:bldP spid="12083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p:cNvSpPr>
          <p:nvPr>
            <p:ph type="title"/>
          </p:nvPr>
        </p:nvSpPr>
        <p:spPr>
          <a:xfrm>
            <a:off x="650239" y="390597"/>
            <a:ext cx="11704322" cy="1262300"/>
          </a:xfrm>
          <a:prstGeom prst="rect">
            <a:avLst/>
          </a:prstGeom>
        </p:spPr>
        <p:txBody>
          <a:bodyPr/>
          <a:lstStyle/>
          <a:p>
            <a:pPr lvl="0">
              <a:defRPr sz="1800">
                <a:solidFill>
                  <a:srgbClr val="000000"/>
                </a:solidFill>
                <a:uFillTx/>
              </a:defRPr>
            </a:pPr>
            <a:r>
              <a:rPr lang="en-US" sz="4500" dirty="0">
                <a:solidFill>
                  <a:srgbClr val="0224C0"/>
                </a:solidFill>
                <a:uFill>
                  <a:solidFill/>
                </a:uFill>
              </a:rPr>
              <a:t>4. Basics of land retrieval</a:t>
            </a:r>
            <a:endParaRPr sz="4500" dirty="0">
              <a:solidFill>
                <a:srgbClr val="0224C0"/>
              </a:solidFill>
              <a:uFill>
                <a:solidFill/>
              </a:uFill>
            </a:endParaRPr>
          </a:p>
        </p:txBody>
      </p:sp>
      <p:sp>
        <p:nvSpPr>
          <p:cNvPr id="275" name="Shape 275"/>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35</a:t>
            </a:fld>
            <a:endParaRPr sz="1600">
              <a:solidFill>
                <a:srgbClr val="9A9A9A"/>
              </a:solidFill>
              <a:uFill>
                <a:solidFill>
                  <a:srgbClr val="9A9A9A"/>
                </a:solidFill>
              </a:uFill>
            </a:endParaRPr>
          </a:p>
        </p:txBody>
      </p:sp>
      <p:sp>
        <p:nvSpPr>
          <p:cNvPr id="276" name="Shape 276"/>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xmlns=""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spTree>
    <p:extLst>
      <p:ext uri="{BB962C8B-B14F-4D97-AF65-F5344CB8AC3E}">
        <p14:creationId xmlns:p14="http://schemas.microsoft.com/office/powerpoint/2010/main" val="402181243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p:cNvSpPr>
          <p:nvPr>
            <p:ph type="title"/>
          </p:nvPr>
        </p:nvSpPr>
        <p:spPr>
          <a:xfrm>
            <a:off x="650239" y="390597"/>
            <a:ext cx="11704322" cy="1262300"/>
          </a:xfrm>
          <a:prstGeom prst="rect">
            <a:avLst/>
          </a:prstGeom>
        </p:spPr>
        <p:txBody>
          <a:bodyPr/>
          <a:lstStyle/>
          <a:p>
            <a:pPr lvl="0">
              <a:defRPr sz="1800">
                <a:solidFill>
                  <a:srgbClr val="000000"/>
                </a:solidFill>
                <a:uFillTx/>
              </a:defRPr>
            </a:pPr>
            <a:r>
              <a:rPr lang="en-US" sz="4500" dirty="0">
                <a:solidFill>
                  <a:srgbClr val="0224C0"/>
                </a:solidFill>
                <a:uFill>
                  <a:solidFill/>
                </a:uFill>
              </a:rPr>
              <a:t>Land retrieval: preliminaries</a:t>
            </a:r>
            <a:endParaRPr sz="4500" dirty="0">
              <a:solidFill>
                <a:srgbClr val="0224C0"/>
              </a:solidFill>
              <a:uFill>
                <a:solidFill/>
              </a:uFill>
            </a:endParaRPr>
          </a:p>
        </p:txBody>
      </p:sp>
      <p:sp>
        <p:nvSpPr>
          <p:cNvPr id="3" name="Content Placeholder 2"/>
          <p:cNvSpPr>
            <a:spLocks noGrp="1"/>
          </p:cNvSpPr>
          <p:nvPr>
            <p:ph idx="1"/>
          </p:nvPr>
        </p:nvSpPr>
        <p:spPr>
          <a:xfrm>
            <a:off x="307544" y="1652897"/>
            <a:ext cx="7292238" cy="7377091"/>
          </a:xfrm>
        </p:spPr>
        <p:txBody>
          <a:bodyPr/>
          <a:lstStyle/>
          <a:p>
            <a:r>
              <a:rPr lang="en-US" sz="2400" dirty="0"/>
              <a:t>Know that at least some % of 20x20 (500 m) pixels are “land”</a:t>
            </a:r>
          </a:p>
          <a:p>
            <a:r>
              <a:rPr lang="en-US" sz="2400" dirty="0"/>
              <a:t>Cloud masking (pixel de-selection) is performed</a:t>
            </a:r>
          </a:p>
          <a:p>
            <a:r>
              <a:rPr lang="en-US" sz="2400" dirty="0"/>
              <a:t>More pixel de-selection (inland water, surface </a:t>
            </a:r>
            <a:r>
              <a:rPr lang="en-US" sz="2400" dirty="0" err="1"/>
              <a:t>heterogenitity</a:t>
            </a:r>
            <a:r>
              <a:rPr lang="en-US" sz="2400" dirty="0"/>
              <a:t>, snow, ice, </a:t>
            </a:r>
            <a:r>
              <a:rPr lang="en-US" sz="2400" dirty="0" err="1"/>
              <a:t>etc</a:t>
            </a:r>
            <a:r>
              <a:rPr lang="en-US" sz="2400" dirty="0"/>
              <a:t>)</a:t>
            </a:r>
          </a:p>
          <a:p>
            <a:r>
              <a:rPr lang="en-US" sz="2400" dirty="0">
                <a:sym typeface="Wingdings"/>
              </a:rPr>
              <a:t> </a:t>
            </a:r>
            <a:r>
              <a:rPr lang="en-US" sz="2400" dirty="0"/>
              <a:t>We have N* “clear” pixels</a:t>
            </a:r>
          </a:p>
          <a:p>
            <a:endParaRPr lang="en-US" sz="2400" dirty="0"/>
          </a:p>
          <a:p>
            <a:r>
              <a:rPr lang="en-US" sz="2400" dirty="0"/>
              <a:t>Sort N* pixels in ascending order in terms of reflectance magnitude, remove 20% darkest and 50% brightest (residual cloud contamination including shadows, biasing towards “dark” targets)</a:t>
            </a:r>
          </a:p>
          <a:p>
            <a:r>
              <a:rPr lang="en-US" sz="2400" dirty="0">
                <a:sym typeface="Wingdings"/>
              </a:rPr>
              <a:t> We have N “clear” pixels </a:t>
            </a:r>
          </a:p>
          <a:p>
            <a:endParaRPr lang="en-US" sz="2400" dirty="0">
              <a:sym typeface="Wingdings"/>
            </a:endParaRPr>
          </a:p>
          <a:p>
            <a:r>
              <a:rPr lang="en-US" sz="2400" dirty="0">
                <a:sym typeface="Wingdings"/>
              </a:rPr>
              <a:t>Calculate average reflectance of N pixels in five channels</a:t>
            </a:r>
          </a:p>
          <a:p>
            <a:pPr lvl="1"/>
            <a:r>
              <a:rPr lang="en-US" sz="2400" dirty="0">
                <a:sym typeface="Wingdings"/>
              </a:rPr>
              <a:t>(0.47, 0.65, 0.86, 1.24, 2.11 </a:t>
            </a:r>
            <a:r>
              <a:rPr lang="en-US" sz="2400" dirty="0">
                <a:latin typeface="Symbol" charset="2"/>
                <a:cs typeface="Symbol" charset="2"/>
                <a:sym typeface="Wingdings"/>
              </a:rPr>
              <a:t>m</a:t>
            </a:r>
            <a:r>
              <a:rPr lang="en-US" sz="2400" dirty="0">
                <a:sym typeface="Wingdings"/>
              </a:rPr>
              <a:t>m)  </a:t>
            </a:r>
            <a:endParaRPr lang="en-US" sz="2400" dirty="0"/>
          </a:p>
          <a:p>
            <a:endParaRPr lang="en-US" sz="2400" dirty="0"/>
          </a:p>
        </p:txBody>
      </p:sp>
      <p:sp>
        <p:nvSpPr>
          <p:cNvPr id="275" name="Shape 275"/>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36</a:t>
            </a:fld>
            <a:endParaRPr sz="1600">
              <a:solidFill>
                <a:srgbClr val="9A9A9A"/>
              </a:solidFill>
              <a:uFill>
                <a:solidFill>
                  <a:srgbClr val="9A9A9A"/>
                </a:solidFill>
              </a:uFill>
            </a:endParaRPr>
          </a:p>
        </p:txBody>
      </p:sp>
      <p:sp>
        <p:nvSpPr>
          <p:cNvPr id="276" name="Shape 276"/>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xmlns=""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11011" y="2721232"/>
            <a:ext cx="4917061" cy="4978845"/>
          </a:xfrm>
          <a:prstGeom prst="rect">
            <a:avLst/>
          </a:prstGeom>
        </p:spPr>
      </p:pic>
    </p:spTree>
    <p:extLst>
      <p:ext uri="{BB962C8B-B14F-4D97-AF65-F5344CB8AC3E}">
        <p14:creationId xmlns:p14="http://schemas.microsoft.com/office/powerpoint/2010/main" val="116826755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975360" y="322741"/>
            <a:ext cx="11054080" cy="100763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30046" tIns="65023" rIns="130046" bIns="65023" numCol="1" anchor="t" anchorCtr="0" compatLnSpc="1">
            <a:prstTxWarp prst="textNoShape">
              <a:avLst/>
            </a:prstTxWarp>
          </a:bodyPr>
          <a:lstStyle/>
          <a:p>
            <a:pPr eaLnBrk="1" hangingPunct="1"/>
            <a:r>
              <a:rPr lang="en-US" dirty="0">
                <a:latin typeface="Myriad Pro" charset="0"/>
                <a:ea typeface="ＭＳ Ｐゴシック" charset="0"/>
                <a:cs typeface="ＭＳ Ｐゴシック" charset="0"/>
              </a:rPr>
              <a:t>Structure of land retrieval</a:t>
            </a:r>
          </a:p>
        </p:txBody>
      </p:sp>
      <p:sp>
        <p:nvSpPr>
          <p:cNvPr id="59395" name="Rectangle 3"/>
          <p:cNvSpPr>
            <a:spLocks noGrp="1" noChangeArrowheads="1"/>
          </p:cNvSpPr>
          <p:nvPr>
            <p:ph type="body" idx="1"/>
          </p:nvPr>
        </p:nvSpPr>
        <p:spPr bwMode="auto">
          <a:xfrm>
            <a:off x="132235" y="1519158"/>
            <a:ext cx="12872565" cy="75113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30046" tIns="65023" rIns="130046" bIns="65023" numCol="1" anchor="t" anchorCtr="0" compatLnSpc="1">
            <a:prstTxWarp prst="textNoShape">
              <a:avLst/>
            </a:prstTxWarp>
            <a:normAutofit fontScale="77500" lnSpcReduction="20000"/>
          </a:bodyPr>
          <a:lstStyle/>
          <a:p>
            <a:pPr eaLnBrk="1" hangingPunct="1">
              <a:buFontTx/>
              <a:buNone/>
            </a:pPr>
            <a:r>
              <a:rPr lang="en-US" sz="4000" dirty="0">
                <a:latin typeface="Myriad Pro" charset="0"/>
                <a:ea typeface="ＭＳ Ｐゴシック" charset="0"/>
                <a:cs typeface="ＭＳ Ｐゴシック" charset="0"/>
              </a:rPr>
              <a:t>We need to make several assumptions to infer the aerosol characteristics from the reflectance signal (average of N pixels)</a:t>
            </a:r>
          </a:p>
          <a:p>
            <a:pPr eaLnBrk="1" hangingPunct="1">
              <a:buFontTx/>
              <a:buNone/>
            </a:pPr>
            <a:endParaRPr lang="en-US" sz="4000" dirty="0">
              <a:latin typeface="Myriad Pro" charset="0"/>
              <a:ea typeface="ＭＳ Ｐゴシック" charset="0"/>
              <a:cs typeface="ＭＳ Ｐゴシック" charset="0"/>
            </a:endParaRPr>
          </a:p>
          <a:p>
            <a:pPr eaLnBrk="1" hangingPunct="1"/>
            <a:r>
              <a:rPr lang="en-US" sz="4000" dirty="0">
                <a:solidFill>
                  <a:srgbClr val="008000"/>
                </a:solidFill>
                <a:latin typeface="Myriad Pro" charset="0"/>
                <a:ea typeface="ＭＳ Ｐゴシック" charset="0"/>
                <a:cs typeface="ＭＳ Ｐゴシック" charset="0"/>
              </a:rPr>
              <a:t>Dark targets: Surface reflectance contribution is related spectrally</a:t>
            </a:r>
          </a:p>
          <a:p>
            <a:pPr eaLnBrk="1" hangingPunct="1"/>
            <a:endParaRPr lang="en-US" sz="4000" dirty="0">
              <a:solidFill>
                <a:srgbClr val="FF8000"/>
              </a:solidFill>
              <a:latin typeface="Myriad Pro" charset="0"/>
              <a:ea typeface="ＭＳ Ｐゴシック" charset="0"/>
              <a:cs typeface="ＭＳ Ｐゴシック" charset="0"/>
            </a:endParaRPr>
          </a:p>
          <a:p>
            <a:pPr eaLnBrk="1" hangingPunct="1"/>
            <a:endParaRPr lang="en-US" sz="4000" dirty="0">
              <a:solidFill>
                <a:srgbClr val="FF8000"/>
              </a:solidFill>
              <a:latin typeface="Myriad Pro" charset="0"/>
              <a:ea typeface="ＭＳ Ｐゴシック" charset="0"/>
              <a:cs typeface="ＭＳ Ｐゴシック" charset="0"/>
            </a:endParaRPr>
          </a:p>
          <a:p>
            <a:pPr eaLnBrk="1" hangingPunct="1"/>
            <a:endParaRPr lang="en-US" sz="4000" dirty="0">
              <a:solidFill>
                <a:srgbClr val="FF8000"/>
              </a:solidFill>
              <a:latin typeface="Myriad Pro" charset="0"/>
              <a:ea typeface="ＭＳ Ｐゴシック" charset="0"/>
              <a:cs typeface="ＭＳ Ｐゴシック" charset="0"/>
            </a:endParaRPr>
          </a:p>
          <a:p>
            <a:pPr eaLnBrk="1" hangingPunct="1"/>
            <a:endParaRPr lang="en-US" sz="4000" dirty="0">
              <a:solidFill>
                <a:srgbClr val="FF8000"/>
              </a:solidFill>
              <a:latin typeface="Myriad Pro" charset="0"/>
              <a:ea typeface="ＭＳ Ｐゴシック" charset="0"/>
              <a:cs typeface="ＭＳ Ｐゴシック" charset="0"/>
            </a:endParaRPr>
          </a:p>
          <a:p>
            <a:pPr eaLnBrk="1" hangingPunct="1"/>
            <a:endParaRPr lang="en-US" sz="4000" dirty="0">
              <a:solidFill>
                <a:srgbClr val="FF6600"/>
              </a:solidFill>
              <a:latin typeface="Myriad Pro" charset="0"/>
              <a:ea typeface="ＭＳ Ｐゴシック" charset="0"/>
              <a:cs typeface="ＭＳ Ｐゴシック" charset="0"/>
            </a:endParaRPr>
          </a:p>
          <a:p>
            <a:pPr eaLnBrk="1" hangingPunct="1"/>
            <a:endParaRPr lang="en-US" sz="4000" dirty="0">
              <a:solidFill>
                <a:srgbClr val="FF6600"/>
              </a:solidFill>
              <a:latin typeface="Myriad Pro" charset="0"/>
              <a:ea typeface="ＭＳ Ｐゴシック" charset="0"/>
              <a:cs typeface="ＭＳ Ｐゴシック" charset="0"/>
            </a:endParaRPr>
          </a:p>
          <a:p>
            <a:pPr eaLnBrk="1" hangingPunct="1"/>
            <a:r>
              <a:rPr lang="en-US" sz="4000" dirty="0">
                <a:solidFill>
                  <a:srgbClr val="FF6600"/>
                </a:solidFill>
                <a:latin typeface="Myriad Pro" charset="0"/>
                <a:ea typeface="ＭＳ Ｐゴシック" charset="0"/>
                <a:cs typeface="ＭＳ Ｐゴシック" charset="0"/>
              </a:rPr>
              <a:t>Ambient aerosol is multi-modal (a superposition of “fine” and “coarse” aerosol models, each are bi-modal). </a:t>
            </a:r>
          </a:p>
          <a:p>
            <a:pPr eaLnBrk="1" hangingPunct="1"/>
            <a:endParaRPr lang="en-US" sz="4000" dirty="0">
              <a:solidFill>
                <a:schemeClr val="accent2"/>
              </a:solidFill>
              <a:latin typeface="Myriad Pro" charset="0"/>
              <a:ea typeface="ＭＳ Ｐゴシック" charset="0"/>
              <a:cs typeface="ＭＳ Ｐゴシック" charset="0"/>
            </a:endParaRPr>
          </a:p>
          <a:p>
            <a:pPr eaLnBrk="1" hangingPunct="1"/>
            <a:r>
              <a:rPr lang="en-US" sz="4000" dirty="0">
                <a:solidFill>
                  <a:srgbClr val="3366FF"/>
                </a:solidFill>
                <a:latin typeface="Myriad Pro" charset="0"/>
                <a:ea typeface="ＭＳ Ｐゴシック" charset="0"/>
                <a:cs typeface="ＭＳ Ｐゴシック" charset="0"/>
              </a:rPr>
              <a:t>Aerosol type is related to when in the year, and where in the world.  We have to assume aerosol type</a:t>
            </a:r>
          </a:p>
        </p:txBody>
      </p:sp>
      <p:grpSp>
        <p:nvGrpSpPr>
          <p:cNvPr id="2" name="Group 1"/>
          <p:cNvGrpSpPr/>
          <p:nvPr/>
        </p:nvGrpSpPr>
        <p:grpSpPr>
          <a:xfrm>
            <a:off x="4764653" y="3603681"/>
            <a:ext cx="7863449" cy="2346266"/>
            <a:chOff x="6045967" y="3236114"/>
            <a:chExt cx="6578600" cy="2587625"/>
          </a:xfrm>
        </p:grpSpPr>
        <p:pic>
          <p:nvPicPr>
            <p:cNvPr id="5" name="Picture 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45967" y="3236114"/>
              <a:ext cx="6578600" cy="258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Line 19"/>
            <p:cNvSpPr>
              <a:spLocks noChangeShapeType="1"/>
            </p:cNvSpPr>
            <p:nvPr/>
          </p:nvSpPr>
          <p:spPr bwMode="auto">
            <a:xfrm flipH="1">
              <a:off x="11348217" y="4053677"/>
              <a:ext cx="12700" cy="65722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7" name="Line 20"/>
            <p:cNvSpPr>
              <a:spLocks noChangeShapeType="1"/>
            </p:cNvSpPr>
            <p:nvPr/>
          </p:nvSpPr>
          <p:spPr bwMode="auto">
            <a:xfrm flipH="1">
              <a:off x="9006655" y="3631402"/>
              <a:ext cx="14287" cy="58102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Line 29"/>
            <p:cNvSpPr>
              <a:spLocks noChangeShapeType="1"/>
            </p:cNvSpPr>
            <p:nvPr/>
          </p:nvSpPr>
          <p:spPr bwMode="auto">
            <a:xfrm flipH="1">
              <a:off x="10114730" y="3704427"/>
              <a:ext cx="12700" cy="655637"/>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10" name="Text Box 16"/>
          <p:cNvSpPr txBox="1">
            <a:spLocks noChangeArrowheads="1"/>
          </p:cNvSpPr>
          <p:nvPr/>
        </p:nvSpPr>
        <p:spPr bwMode="auto">
          <a:xfrm>
            <a:off x="975360" y="3730243"/>
            <a:ext cx="3558714" cy="178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200" dirty="0">
                <a:solidFill>
                  <a:srgbClr val="008000"/>
                </a:solidFill>
              </a:rPr>
              <a:t>Vegetation reflectance: </a:t>
            </a:r>
          </a:p>
          <a:p>
            <a:r>
              <a:rPr lang="en-US" sz="2200" dirty="0">
                <a:solidFill>
                  <a:srgbClr val="008000"/>
                </a:solidFill>
              </a:rPr>
              <a:t>	</a:t>
            </a:r>
            <a:r>
              <a:rPr lang="en-US" sz="2200" i="1" dirty="0">
                <a:solidFill>
                  <a:srgbClr val="008000"/>
                </a:solidFill>
                <a:latin typeface="Symbol" charset="0"/>
                <a:sym typeface="Symbol" charset="0"/>
              </a:rPr>
              <a:t></a:t>
            </a:r>
            <a:r>
              <a:rPr lang="en-US" sz="2200" i="1" baseline="30000" dirty="0">
                <a:solidFill>
                  <a:srgbClr val="008000"/>
                </a:solidFill>
              </a:rPr>
              <a:t>s</a:t>
            </a:r>
            <a:r>
              <a:rPr lang="en-US" sz="2200" i="1" baseline="-25000" dirty="0">
                <a:solidFill>
                  <a:srgbClr val="008000"/>
                </a:solidFill>
                <a:latin typeface="Symbol" charset="0"/>
                <a:sym typeface="Symbol" charset="0"/>
              </a:rPr>
              <a:t></a:t>
            </a:r>
            <a:r>
              <a:rPr lang="en-US" sz="2200" dirty="0">
                <a:solidFill>
                  <a:srgbClr val="008000"/>
                </a:solidFill>
              </a:rPr>
              <a:t> ≈ 0.55</a:t>
            </a:r>
            <a:r>
              <a:rPr lang="en-US" sz="2200" i="1" dirty="0">
                <a:solidFill>
                  <a:srgbClr val="008000"/>
                </a:solidFill>
                <a:latin typeface="Symbol" charset="0"/>
                <a:sym typeface="Symbol" charset="0"/>
              </a:rPr>
              <a:t></a:t>
            </a:r>
            <a:r>
              <a:rPr lang="en-US" sz="2200" i="1" baseline="30000" dirty="0">
                <a:solidFill>
                  <a:srgbClr val="008000"/>
                </a:solidFill>
              </a:rPr>
              <a:t>s</a:t>
            </a:r>
            <a:r>
              <a:rPr lang="en-US" sz="2200" i="1" baseline="-25000" dirty="0">
                <a:solidFill>
                  <a:srgbClr val="008000"/>
                </a:solidFill>
                <a:latin typeface="Symbol" charset="0"/>
                <a:sym typeface="Symbol" charset="0"/>
              </a:rPr>
              <a:t></a:t>
            </a:r>
          </a:p>
          <a:p>
            <a:r>
              <a:rPr lang="en-US" sz="2200" i="1" dirty="0">
                <a:solidFill>
                  <a:srgbClr val="008000"/>
                </a:solidFill>
                <a:latin typeface="Symbol" charset="0"/>
                <a:sym typeface="Symbol" charset="0"/>
              </a:rPr>
              <a:t>	</a:t>
            </a:r>
            <a:r>
              <a:rPr lang="en-US" sz="2200" i="1" baseline="30000" dirty="0">
                <a:solidFill>
                  <a:srgbClr val="008000"/>
                </a:solidFill>
              </a:rPr>
              <a:t>s</a:t>
            </a:r>
            <a:r>
              <a:rPr lang="en-US" sz="2200" i="1" baseline="-25000" dirty="0">
                <a:solidFill>
                  <a:srgbClr val="008000"/>
                </a:solidFill>
                <a:latin typeface="Symbol" charset="0"/>
                <a:sym typeface="Symbol" charset="0"/>
              </a:rPr>
              <a:t></a:t>
            </a:r>
            <a:r>
              <a:rPr lang="en-US" sz="2200" dirty="0">
                <a:solidFill>
                  <a:srgbClr val="008000"/>
                </a:solidFill>
              </a:rPr>
              <a:t> ≈ 0.50</a:t>
            </a:r>
            <a:r>
              <a:rPr lang="en-US" sz="2200" i="1" dirty="0">
                <a:solidFill>
                  <a:srgbClr val="008000"/>
                </a:solidFill>
                <a:latin typeface="Symbol" charset="0"/>
                <a:sym typeface="Symbol" charset="0"/>
              </a:rPr>
              <a:t></a:t>
            </a:r>
            <a:r>
              <a:rPr lang="en-US" sz="2200" i="1" baseline="30000" dirty="0">
                <a:solidFill>
                  <a:srgbClr val="008000"/>
                </a:solidFill>
              </a:rPr>
              <a:t>s</a:t>
            </a:r>
            <a:r>
              <a:rPr lang="en-US" sz="2200" i="1" baseline="-25000" dirty="0">
                <a:solidFill>
                  <a:srgbClr val="008000"/>
                </a:solidFill>
                <a:latin typeface="Symbol" charset="0"/>
                <a:sym typeface="Symbol" charset="0"/>
              </a:rPr>
              <a:t></a:t>
            </a:r>
          </a:p>
          <a:p>
            <a:r>
              <a:rPr lang="en-US" sz="2200" dirty="0">
                <a:solidFill>
                  <a:srgbClr val="008000"/>
                </a:solidFill>
              </a:rPr>
              <a:t> 	Depends on </a:t>
            </a:r>
          </a:p>
          <a:p>
            <a:r>
              <a:rPr lang="en-US" sz="2200" dirty="0">
                <a:solidFill>
                  <a:srgbClr val="008000"/>
                </a:solidFill>
              </a:rPr>
              <a:t>	   </a:t>
            </a:r>
            <a:r>
              <a:rPr lang="en-US" sz="2200" i="1" dirty="0">
                <a:solidFill>
                  <a:srgbClr val="008000"/>
                </a:solidFill>
                <a:latin typeface="Symbol" charset="0"/>
                <a:sym typeface="Symbol" charset="0"/>
              </a:rPr>
              <a:t></a:t>
            </a:r>
            <a:r>
              <a:rPr lang="en-US" sz="2200" i="1" baseline="-25000" dirty="0">
                <a:solidFill>
                  <a:srgbClr val="008000"/>
                </a:solidFill>
                <a:latin typeface="Symbol" charset="0"/>
                <a:sym typeface="Symbol" charset="0"/>
              </a:rPr>
              <a:t></a:t>
            </a:r>
            <a:r>
              <a:rPr lang="en-US" sz="2200" i="1" dirty="0">
                <a:solidFill>
                  <a:srgbClr val="008000"/>
                </a:solidFill>
                <a:latin typeface="Symbol" charset="0"/>
                <a:sym typeface="Symbol" charset="0"/>
              </a:rPr>
              <a:t></a:t>
            </a:r>
            <a:r>
              <a:rPr lang="en-US" sz="2200" i="1" baseline="-25000" dirty="0">
                <a:solidFill>
                  <a:srgbClr val="008000"/>
                </a:solidFill>
                <a:latin typeface="Symbol" charset="0"/>
                <a:sym typeface="Symbol" charset="0"/>
              </a:rPr>
              <a:t></a:t>
            </a:r>
            <a:r>
              <a:rPr lang="en-US" sz="2200" i="1" dirty="0">
                <a:solidFill>
                  <a:srgbClr val="008000"/>
                </a:solidFill>
              </a:rPr>
              <a:t>, </a:t>
            </a:r>
            <a:r>
              <a:rPr lang="en-US" sz="2200" i="1" dirty="0">
                <a:solidFill>
                  <a:srgbClr val="008000"/>
                </a:solidFill>
                <a:latin typeface="Symbol" charset="0"/>
                <a:sym typeface="Symbol" charset="0"/>
              </a:rPr>
              <a:t></a:t>
            </a:r>
            <a:r>
              <a:rPr lang="en-US" sz="2200" i="1" baseline="-25000" dirty="0">
                <a:solidFill>
                  <a:srgbClr val="008000"/>
                </a:solidFill>
                <a:latin typeface="Symbol" charset="0"/>
                <a:sym typeface="Symbol" charset="0"/>
              </a:rPr>
              <a:t></a:t>
            </a:r>
            <a:r>
              <a:rPr lang="en-US" sz="2200" dirty="0">
                <a:solidFill>
                  <a:srgbClr val="008000"/>
                </a:solidFill>
              </a:rPr>
              <a:t> and </a:t>
            </a:r>
            <a:r>
              <a:rPr lang="en-US" sz="2200" dirty="0">
                <a:solidFill>
                  <a:srgbClr val="008000"/>
                </a:solidFill>
                <a:latin typeface="Symbol" charset="0"/>
                <a:sym typeface="Symbol" charset="0"/>
              </a:rPr>
              <a:t></a:t>
            </a:r>
          </a:p>
        </p:txBody>
      </p:sp>
    </p:spTree>
    <p:extLst>
      <p:ext uri="{BB962C8B-B14F-4D97-AF65-F5344CB8AC3E}">
        <p14:creationId xmlns:p14="http://schemas.microsoft.com/office/powerpoint/2010/main" val="614354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ChangeArrowheads="1"/>
          </p:cNvSpPr>
          <p:nvPr/>
        </p:nvSpPr>
        <p:spPr bwMode="auto">
          <a:xfrm>
            <a:off x="1083733" y="5296747"/>
            <a:ext cx="10078720" cy="3467947"/>
          </a:xfrm>
          <a:prstGeom prst="rect">
            <a:avLst/>
          </a:prstGeom>
          <a:solidFill>
            <a:schemeClr val="bg1"/>
          </a:solidFill>
          <a:ln w="9525">
            <a:solidFill>
              <a:schemeClr val="tx1"/>
            </a:solidFill>
            <a:miter lim="800000"/>
            <a:headEnd/>
            <a:tailEnd/>
          </a:ln>
          <a:effectLst/>
        </p:spPr>
        <p:txBody>
          <a:bodyPr wrap="none" lIns="130046" tIns="65023" rIns="130046" bIns="65023" anchor="ctr">
            <a:prstTxWarp prst="textNoShape">
              <a:avLst/>
            </a:prstTxWarp>
          </a:bodyPr>
          <a:lstStyle/>
          <a:p>
            <a:pPr algn="ctr"/>
            <a:endParaRPr lang="en-US" sz="3400"/>
          </a:p>
        </p:txBody>
      </p:sp>
      <p:sp>
        <p:nvSpPr>
          <p:cNvPr id="445443" name="Freeform 3"/>
          <p:cNvSpPr>
            <a:spLocks/>
          </p:cNvSpPr>
          <p:nvPr/>
        </p:nvSpPr>
        <p:spPr bwMode="auto">
          <a:xfrm>
            <a:off x="6434667" y="6466276"/>
            <a:ext cx="3095414" cy="2217138"/>
          </a:xfrm>
          <a:custGeom>
            <a:avLst/>
            <a:gdLst/>
            <a:ahLst/>
            <a:cxnLst>
              <a:cxn ang="0">
                <a:pos x="0" y="907"/>
              </a:cxn>
              <a:cxn ang="0">
                <a:pos x="166" y="885"/>
              </a:cxn>
              <a:cxn ang="0">
                <a:pos x="214" y="864"/>
              </a:cxn>
              <a:cxn ang="0">
                <a:pos x="304" y="784"/>
              </a:cxn>
              <a:cxn ang="0">
                <a:pos x="363" y="693"/>
              </a:cxn>
              <a:cxn ang="0">
                <a:pos x="422" y="544"/>
              </a:cxn>
              <a:cxn ang="0">
                <a:pos x="443" y="501"/>
              </a:cxn>
              <a:cxn ang="0">
                <a:pos x="454" y="480"/>
              </a:cxn>
              <a:cxn ang="0">
                <a:pos x="480" y="421"/>
              </a:cxn>
              <a:cxn ang="0">
                <a:pos x="502" y="368"/>
              </a:cxn>
              <a:cxn ang="0">
                <a:pos x="539" y="277"/>
              </a:cxn>
              <a:cxn ang="0">
                <a:pos x="571" y="187"/>
              </a:cxn>
              <a:cxn ang="0">
                <a:pos x="694" y="37"/>
              </a:cxn>
              <a:cxn ang="0">
                <a:pos x="779" y="0"/>
              </a:cxn>
              <a:cxn ang="0">
                <a:pos x="923" y="80"/>
              </a:cxn>
              <a:cxn ang="0">
                <a:pos x="971" y="176"/>
              </a:cxn>
              <a:cxn ang="0">
                <a:pos x="1008" y="256"/>
              </a:cxn>
              <a:cxn ang="0">
                <a:pos x="1040" y="352"/>
              </a:cxn>
              <a:cxn ang="0">
                <a:pos x="1067" y="432"/>
              </a:cxn>
              <a:cxn ang="0">
                <a:pos x="1126" y="645"/>
              </a:cxn>
              <a:cxn ang="0">
                <a:pos x="1174" y="773"/>
              </a:cxn>
              <a:cxn ang="0">
                <a:pos x="1243" y="869"/>
              </a:cxn>
              <a:cxn ang="0">
                <a:pos x="1291" y="896"/>
              </a:cxn>
              <a:cxn ang="0">
                <a:pos x="1371" y="917"/>
              </a:cxn>
              <a:cxn ang="0">
                <a:pos x="0" y="907"/>
              </a:cxn>
            </a:cxnLst>
            <a:rect l="0" t="0" r="r" b="b"/>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rgbClr val="FF8000"/>
          </a:solidFill>
          <a:ln w="9525">
            <a:solidFill>
              <a:schemeClr val="tx1"/>
            </a:solidFill>
            <a:round/>
            <a:headEnd/>
            <a:tailEnd/>
          </a:ln>
          <a:effectLst/>
        </p:spPr>
        <p:txBody>
          <a:bodyPr wrap="none" lIns="130046" tIns="65023" rIns="130046" bIns="65023" anchor="ctr">
            <a:prstTxWarp prst="textNoShape">
              <a:avLst/>
            </a:prstTxWarp>
          </a:bodyPr>
          <a:lstStyle/>
          <a:p>
            <a:endParaRPr lang="en-US"/>
          </a:p>
        </p:txBody>
      </p:sp>
      <p:sp>
        <p:nvSpPr>
          <p:cNvPr id="445444" name="Freeform 4"/>
          <p:cNvSpPr>
            <a:spLocks/>
          </p:cNvSpPr>
          <p:nvPr/>
        </p:nvSpPr>
        <p:spPr bwMode="auto">
          <a:xfrm>
            <a:off x="2232943" y="5418667"/>
            <a:ext cx="3095413" cy="3278293"/>
          </a:xfrm>
          <a:custGeom>
            <a:avLst/>
            <a:gdLst/>
            <a:ahLst/>
            <a:cxnLst>
              <a:cxn ang="0">
                <a:pos x="0" y="907"/>
              </a:cxn>
              <a:cxn ang="0">
                <a:pos x="166" y="885"/>
              </a:cxn>
              <a:cxn ang="0">
                <a:pos x="214" y="864"/>
              </a:cxn>
              <a:cxn ang="0">
                <a:pos x="304" y="784"/>
              </a:cxn>
              <a:cxn ang="0">
                <a:pos x="363" y="693"/>
              </a:cxn>
              <a:cxn ang="0">
                <a:pos x="422" y="544"/>
              </a:cxn>
              <a:cxn ang="0">
                <a:pos x="443" y="501"/>
              </a:cxn>
              <a:cxn ang="0">
                <a:pos x="454" y="480"/>
              </a:cxn>
              <a:cxn ang="0">
                <a:pos x="480" y="421"/>
              </a:cxn>
              <a:cxn ang="0">
                <a:pos x="502" y="368"/>
              </a:cxn>
              <a:cxn ang="0">
                <a:pos x="539" y="277"/>
              </a:cxn>
              <a:cxn ang="0">
                <a:pos x="571" y="187"/>
              </a:cxn>
              <a:cxn ang="0">
                <a:pos x="694" y="37"/>
              </a:cxn>
              <a:cxn ang="0">
                <a:pos x="779" y="0"/>
              </a:cxn>
              <a:cxn ang="0">
                <a:pos x="923" y="80"/>
              </a:cxn>
              <a:cxn ang="0">
                <a:pos x="971" y="176"/>
              </a:cxn>
              <a:cxn ang="0">
                <a:pos x="1008" y="256"/>
              </a:cxn>
              <a:cxn ang="0">
                <a:pos x="1040" y="352"/>
              </a:cxn>
              <a:cxn ang="0">
                <a:pos x="1067" y="432"/>
              </a:cxn>
              <a:cxn ang="0">
                <a:pos x="1126" y="645"/>
              </a:cxn>
              <a:cxn ang="0">
                <a:pos x="1174" y="773"/>
              </a:cxn>
              <a:cxn ang="0">
                <a:pos x="1243" y="869"/>
              </a:cxn>
              <a:cxn ang="0">
                <a:pos x="1291" y="896"/>
              </a:cxn>
              <a:cxn ang="0">
                <a:pos x="1371" y="917"/>
              </a:cxn>
              <a:cxn ang="0">
                <a:pos x="0" y="907"/>
              </a:cxn>
            </a:cxnLst>
            <a:rect l="0" t="0" r="r" b="b"/>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rgbClr val="0000FF"/>
          </a:solidFill>
          <a:ln w="9525">
            <a:solidFill>
              <a:srgbClr val="0000FF"/>
            </a:solidFill>
            <a:round/>
            <a:headEnd/>
            <a:tailEnd/>
          </a:ln>
          <a:effectLst/>
        </p:spPr>
        <p:txBody>
          <a:bodyPr wrap="none" lIns="130046" tIns="65023" rIns="130046" bIns="65023" anchor="ctr">
            <a:prstTxWarp prst="textNoShape">
              <a:avLst/>
            </a:prstTxWarp>
          </a:bodyPr>
          <a:lstStyle/>
          <a:p>
            <a:endParaRPr lang="en-US"/>
          </a:p>
        </p:txBody>
      </p:sp>
      <p:grpSp>
        <p:nvGrpSpPr>
          <p:cNvPr id="2" name="Group 5"/>
          <p:cNvGrpSpPr>
            <a:grpSpLocks/>
          </p:cNvGrpSpPr>
          <p:nvPr/>
        </p:nvGrpSpPr>
        <p:grpSpPr bwMode="auto">
          <a:xfrm>
            <a:off x="7963183" y="6791396"/>
            <a:ext cx="541867" cy="433493"/>
            <a:chOff x="2448" y="1776"/>
            <a:chExt cx="240" cy="192"/>
          </a:xfrm>
        </p:grpSpPr>
        <p:sp>
          <p:nvSpPr>
            <p:cNvPr id="445446" name="Oval 6"/>
            <p:cNvSpPr>
              <a:spLocks noChangeArrowheads="1"/>
            </p:cNvSpPr>
            <p:nvPr/>
          </p:nvSpPr>
          <p:spPr bwMode="auto">
            <a:xfrm>
              <a:off x="2448" y="1776"/>
              <a:ext cx="48" cy="48"/>
            </a:xfrm>
            <a:prstGeom prst="ellipse">
              <a:avLst/>
            </a:prstGeom>
            <a:solidFill>
              <a:srgbClr val="800080"/>
            </a:solidFill>
            <a:ln w="9525">
              <a:solidFill>
                <a:schemeClr val="tx1"/>
              </a:solidFill>
              <a:round/>
              <a:headEnd/>
              <a:tailEnd/>
            </a:ln>
            <a:effectLst/>
          </p:spPr>
          <p:txBody>
            <a:bodyPr wrap="none" anchor="ctr">
              <a:prstTxWarp prst="textNoShape">
                <a:avLst/>
              </a:prstTxWarp>
            </a:bodyPr>
            <a:lstStyle/>
            <a:p>
              <a:pPr algn="ctr"/>
              <a:endParaRPr lang="en-US" sz="3400">
                <a:solidFill>
                  <a:srgbClr val="FFFFCC"/>
                </a:solidFill>
                <a:latin typeface="Times" pitchFamily="-110" charset="0"/>
              </a:endParaRPr>
            </a:p>
          </p:txBody>
        </p:sp>
        <p:sp>
          <p:nvSpPr>
            <p:cNvPr id="445447" name="Oval 7"/>
            <p:cNvSpPr>
              <a:spLocks noChangeArrowheads="1"/>
            </p:cNvSpPr>
            <p:nvPr/>
          </p:nvSpPr>
          <p:spPr bwMode="auto">
            <a:xfrm>
              <a:off x="2592" y="1776"/>
              <a:ext cx="48" cy="48"/>
            </a:xfrm>
            <a:prstGeom prst="ellipse">
              <a:avLst/>
            </a:prstGeom>
            <a:solidFill>
              <a:srgbClr val="800080"/>
            </a:solidFill>
            <a:ln w="9525">
              <a:solidFill>
                <a:schemeClr val="tx1"/>
              </a:solidFill>
              <a:round/>
              <a:headEnd/>
              <a:tailEnd/>
            </a:ln>
            <a:effectLst/>
          </p:spPr>
          <p:txBody>
            <a:bodyPr wrap="none" anchor="ctr">
              <a:prstTxWarp prst="textNoShape">
                <a:avLst/>
              </a:prstTxWarp>
            </a:bodyPr>
            <a:lstStyle/>
            <a:p>
              <a:pPr algn="ctr"/>
              <a:endParaRPr lang="en-US" sz="3400">
                <a:solidFill>
                  <a:srgbClr val="FFFFCC"/>
                </a:solidFill>
                <a:latin typeface="Times" pitchFamily="-110" charset="0"/>
              </a:endParaRPr>
            </a:p>
          </p:txBody>
        </p:sp>
        <p:sp>
          <p:nvSpPr>
            <p:cNvPr id="445448" name="Freeform 8"/>
            <p:cNvSpPr>
              <a:spLocks/>
            </p:cNvSpPr>
            <p:nvPr/>
          </p:nvSpPr>
          <p:spPr bwMode="auto">
            <a:xfrm>
              <a:off x="2448" y="1872"/>
              <a:ext cx="240" cy="96"/>
            </a:xfrm>
            <a:custGeom>
              <a:avLst/>
              <a:gdLst/>
              <a:ahLst/>
              <a:cxnLst>
                <a:cxn ang="0">
                  <a:pos x="0" y="0"/>
                </a:cxn>
                <a:cxn ang="0">
                  <a:pos x="96" y="96"/>
                </a:cxn>
                <a:cxn ang="0">
                  <a:pos x="240" y="0"/>
                </a:cxn>
              </a:cxnLst>
              <a:rect l="0" t="0" r="r" b="b"/>
              <a:pathLst>
                <a:path w="240" h="96">
                  <a:moveTo>
                    <a:pt x="0" y="0"/>
                  </a:moveTo>
                  <a:cubicBezTo>
                    <a:pt x="28" y="48"/>
                    <a:pt x="56" y="96"/>
                    <a:pt x="96" y="96"/>
                  </a:cubicBezTo>
                  <a:cubicBezTo>
                    <a:pt x="136" y="96"/>
                    <a:pt x="216" y="16"/>
                    <a:pt x="240" y="0"/>
                  </a:cubicBezTo>
                </a:path>
              </a:pathLst>
            </a:custGeom>
            <a:solidFill>
              <a:srgbClr val="800080"/>
            </a:solidFill>
            <a:ln w="19050" cmpd="sng">
              <a:solidFill>
                <a:srgbClr val="FFFFCC"/>
              </a:solidFill>
              <a:round/>
              <a:headEnd/>
              <a:tailEnd/>
            </a:ln>
            <a:effectLst/>
          </p:spPr>
          <p:txBody>
            <a:bodyPr wrap="none" anchor="ctr">
              <a:prstTxWarp prst="textNoShape">
                <a:avLst/>
              </a:prstTxWarp>
            </a:bodyPr>
            <a:lstStyle/>
            <a:p>
              <a:endParaRPr lang="en-US"/>
            </a:p>
          </p:txBody>
        </p:sp>
      </p:grpSp>
      <p:grpSp>
        <p:nvGrpSpPr>
          <p:cNvPr id="3" name="Group 9"/>
          <p:cNvGrpSpPr>
            <a:grpSpLocks/>
          </p:cNvGrpSpPr>
          <p:nvPr/>
        </p:nvGrpSpPr>
        <p:grpSpPr bwMode="auto">
          <a:xfrm>
            <a:off x="3725333" y="5852160"/>
            <a:ext cx="541867" cy="433493"/>
            <a:chOff x="2448" y="1776"/>
            <a:chExt cx="240" cy="192"/>
          </a:xfrm>
        </p:grpSpPr>
        <p:sp>
          <p:nvSpPr>
            <p:cNvPr id="445450" name="Oval 10"/>
            <p:cNvSpPr>
              <a:spLocks noChangeArrowheads="1"/>
            </p:cNvSpPr>
            <p:nvPr/>
          </p:nvSpPr>
          <p:spPr bwMode="auto">
            <a:xfrm>
              <a:off x="2448" y="1776"/>
              <a:ext cx="48" cy="48"/>
            </a:xfrm>
            <a:prstGeom prst="ellipse">
              <a:avLst/>
            </a:prstGeom>
            <a:solidFill>
              <a:srgbClr val="FFFFCC"/>
            </a:solidFill>
            <a:ln w="9525">
              <a:solidFill>
                <a:schemeClr val="tx1"/>
              </a:solidFill>
              <a:round/>
              <a:headEnd/>
              <a:tailEnd/>
            </a:ln>
            <a:effectLst/>
          </p:spPr>
          <p:txBody>
            <a:bodyPr wrap="none" anchor="ctr">
              <a:prstTxWarp prst="textNoShape">
                <a:avLst/>
              </a:prstTxWarp>
            </a:bodyPr>
            <a:lstStyle/>
            <a:p>
              <a:pPr algn="ctr"/>
              <a:endParaRPr lang="en-US" sz="3400">
                <a:solidFill>
                  <a:srgbClr val="FFFFCC"/>
                </a:solidFill>
                <a:latin typeface="Times" pitchFamily="-110" charset="0"/>
              </a:endParaRPr>
            </a:p>
          </p:txBody>
        </p:sp>
        <p:sp>
          <p:nvSpPr>
            <p:cNvPr id="445451" name="Oval 11"/>
            <p:cNvSpPr>
              <a:spLocks noChangeArrowheads="1"/>
            </p:cNvSpPr>
            <p:nvPr/>
          </p:nvSpPr>
          <p:spPr bwMode="auto">
            <a:xfrm>
              <a:off x="2592" y="1776"/>
              <a:ext cx="48" cy="48"/>
            </a:xfrm>
            <a:prstGeom prst="ellipse">
              <a:avLst/>
            </a:prstGeom>
            <a:solidFill>
              <a:srgbClr val="FFFFCC"/>
            </a:solidFill>
            <a:ln w="9525">
              <a:solidFill>
                <a:schemeClr val="tx1"/>
              </a:solidFill>
              <a:round/>
              <a:headEnd/>
              <a:tailEnd/>
            </a:ln>
            <a:effectLst/>
          </p:spPr>
          <p:txBody>
            <a:bodyPr wrap="none" anchor="ctr">
              <a:prstTxWarp prst="textNoShape">
                <a:avLst/>
              </a:prstTxWarp>
            </a:bodyPr>
            <a:lstStyle/>
            <a:p>
              <a:pPr algn="ctr"/>
              <a:endParaRPr lang="en-US" sz="3400">
                <a:solidFill>
                  <a:srgbClr val="FFFFCC"/>
                </a:solidFill>
                <a:latin typeface="Times" pitchFamily="-110" charset="0"/>
              </a:endParaRPr>
            </a:p>
          </p:txBody>
        </p:sp>
        <p:sp>
          <p:nvSpPr>
            <p:cNvPr id="445452" name="Freeform 12"/>
            <p:cNvSpPr>
              <a:spLocks/>
            </p:cNvSpPr>
            <p:nvPr/>
          </p:nvSpPr>
          <p:spPr bwMode="auto">
            <a:xfrm>
              <a:off x="2448" y="1872"/>
              <a:ext cx="240" cy="96"/>
            </a:xfrm>
            <a:custGeom>
              <a:avLst/>
              <a:gdLst/>
              <a:ahLst/>
              <a:cxnLst>
                <a:cxn ang="0">
                  <a:pos x="0" y="0"/>
                </a:cxn>
                <a:cxn ang="0">
                  <a:pos x="96" y="96"/>
                </a:cxn>
                <a:cxn ang="0">
                  <a:pos x="240" y="0"/>
                </a:cxn>
              </a:cxnLst>
              <a:rect l="0" t="0" r="r" b="b"/>
              <a:pathLst>
                <a:path w="240" h="96">
                  <a:moveTo>
                    <a:pt x="0" y="0"/>
                  </a:moveTo>
                  <a:cubicBezTo>
                    <a:pt x="28" y="48"/>
                    <a:pt x="56" y="96"/>
                    <a:pt x="96" y="96"/>
                  </a:cubicBezTo>
                  <a:cubicBezTo>
                    <a:pt x="136" y="96"/>
                    <a:pt x="216" y="16"/>
                    <a:pt x="240" y="0"/>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grpSp>
      <p:sp>
        <p:nvSpPr>
          <p:cNvPr id="445453" name="Freeform 13"/>
          <p:cNvSpPr>
            <a:spLocks/>
          </p:cNvSpPr>
          <p:nvPr/>
        </p:nvSpPr>
        <p:spPr bwMode="auto">
          <a:xfrm>
            <a:off x="2424854" y="8006080"/>
            <a:ext cx="2709333" cy="677333"/>
          </a:xfrm>
          <a:custGeom>
            <a:avLst/>
            <a:gdLst/>
            <a:ahLst/>
            <a:cxnLst>
              <a:cxn ang="0">
                <a:pos x="0" y="907"/>
              </a:cxn>
              <a:cxn ang="0">
                <a:pos x="166" y="885"/>
              </a:cxn>
              <a:cxn ang="0">
                <a:pos x="214" y="864"/>
              </a:cxn>
              <a:cxn ang="0">
                <a:pos x="304" y="784"/>
              </a:cxn>
              <a:cxn ang="0">
                <a:pos x="363" y="693"/>
              </a:cxn>
              <a:cxn ang="0">
                <a:pos x="422" y="544"/>
              </a:cxn>
              <a:cxn ang="0">
                <a:pos x="443" y="501"/>
              </a:cxn>
              <a:cxn ang="0">
                <a:pos x="454" y="480"/>
              </a:cxn>
              <a:cxn ang="0">
                <a:pos x="480" y="421"/>
              </a:cxn>
              <a:cxn ang="0">
                <a:pos x="502" y="368"/>
              </a:cxn>
              <a:cxn ang="0">
                <a:pos x="539" y="277"/>
              </a:cxn>
              <a:cxn ang="0">
                <a:pos x="571" y="187"/>
              </a:cxn>
              <a:cxn ang="0">
                <a:pos x="694" y="37"/>
              </a:cxn>
              <a:cxn ang="0">
                <a:pos x="779" y="0"/>
              </a:cxn>
              <a:cxn ang="0">
                <a:pos x="923" y="80"/>
              </a:cxn>
              <a:cxn ang="0">
                <a:pos x="971" y="176"/>
              </a:cxn>
              <a:cxn ang="0">
                <a:pos x="1008" y="256"/>
              </a:cxn>
              <a:cxn ang="0">
                <a:pos x="1040" y="352"/>
              </a:cxn>
              <a:cxn ang="0">
                <a:pos x="1067" y="432"/>
              </a:cxn>
              <a:cxn ang="0">
                <a:pos x="1126" y="645"/>
              </a:cxn>
              <a:cxn ang="0">
                <a:pos x="1174" y="773"/>
              </a:cxn>
              <a:cxn ang="0">
                <a:pos x="1243" y="869"/>
              </a:cxn>
              <a:cxn ang="0">
                <a:pos x="1291" y="896"/>
              </a:cxn>
              <a:cxn ang="0">
                <a:pos x="1371" y="917"/>
              </a:cxn>
              <a:cxn ang="0">
                <a:pos x="0" y="907"/>
              </a:cxn>
            </a:cxnLst>
            <a:rect l="0" t="0" r="r" b="b"/>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rgbClr val="FF8000"/>
          </a:solidFill>
          <a:ln w="9525">
            <a:solidFill>
              <a:schemeClr val="tx1"/>
            </a:solidFill>
            <a:round/>
            <a:headEnd/>
            <a:tailEnd/>
          </a:ln>
          <a:effectLst/>
        </p:spPr>
        <p:txBody>
          <a:bodyPr wrap="none" lIns="130046" tIns="65023" rIns="130046" bIns="65023" anchor="ctr">
            <a:prstTxWarp prst="textNoShape">
              <a:avLst/>
            </a:prstTxWarp>
          </a:bodyPr>
          <a:lstStyle/>
          <a:p>
            <a:endParaRPr lang="en-US">
              <a:solidFill>
                <a:srgbClr val="000000"/>
              </a:solidFill>
            </a:endParaRPr>
          </a:p>
        </p:txBody>
      </p:sp>
      <p:sp>
        <p:nvSpPr>
          <p:cNvPr id="445454" name="Freeform 14"/>
          <p:cNvSpPr>
            <a:spLocks/>
          </p:cNvSpPr>
          <p:nvPr/>
        </p:nvSpPr>
        <p:spPr bwMode="auto">
          <a:xfrm>
            <a:off x="7109743" y="8019627"/>
            <a:ext cx="1686559" cy="677333"/>
          </a:xfrm>
          <a:custGeom>
            <a:avLst/>
            <a:gdLst/>
            <a:ahLst/>
            <a:cxnLst>
              <a:cxn ang="0">
                <a:pos x="0" y="907"/>
              </a:cxn>
              <a:cxn ang="0">
                <a:pos x="166" y="885"/>
              </a:cxn>
              <a:cxn ang="0">
                <a:pos x="214" y="864"/>
              </a:cxn>
              <a:cxn ang="0">
                <a:pos x="304" y="784"/>
              </a:cxn>
              <a:cxn ang="0">
                <a:pos x="363" y="693"/>
              </a:cxn>
              <a:cxn ang="0">
                <a:pos x="422" y="544"/>
              </a:cxn>
              <a:cxn ang="0">
                <a:pos x="443" y="501"/>
              </a:cxn>
              <a:cxn ang="0">
                <a:pos x="454" y="480"/>
              </a:cxn>
              <a:cxn ang="0">
                <a:pos x="480" y="421"/>
              </a:cxn>
              <a:cxn ang="0">
                <a:pos x="502" y="368"/>
              </a:cxn>
              <a:cxn ang="0">
                <a:pos x="539" y="277"/>
              </a:cxn>
              <a:cxn ang="0">
                <a:pos x="571" y="187"/>
              </a:cxn>
              <a:cxn ang="0">
                <a:pos x="694" y="37"/>
              </a:cxn>
              <a:cxn ang="0">
                <a:pos x="779" y="0"/>
              </a:cxn>
              <a:cxn ang="0">
                <a:pos x="923" y="80"/>
              </a:cxn>
              <a:cxn ang="0">
                <a:pos x="971" y="176"/>
              </a:cxn>
              <a:cxn ang="0">
                <a:pos x="1008" y="256"/>
              </a:cxn>
              <a:cxn ang="0">
                <a:pos x="1040" y="352"/>
              </a:cxn>
              <a:cxn ang="0">
                <a:pos x="1067" y="432"/>
              </a:cxn>
              <a:cxn ang="0">
                <a:pos x="1126" y="645"/>
              </a:cxn>
              <a:cxn ang="0">
                <a:pos x="1174" y="773"/>
              </a:cxn>
              <a:cxn ang="0">
                <a:pos x="1243" y="869"/>
              </a:cxn>
              <a:cxn ang="0">
                <a:pos x="1291" y="896"/>
              </a:cxn>
              <a:cxn ang="0">
                <a:pos x="1371" y="917"/>
              </a:cxn>
              <a:cxn ang="0">
                <a:pos x="0" y="907"/>
              </a:cxn>
            </a:cxnLst>
            <a:rect l="0" t="0" r="r" b="b"/>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rgbClr val="0000FF"/>
          </a:solidFill>
          <a:ln w="9525">
            <a:solidFill>
              <a:srgbClr val="0000FF"/>
            </a:solidFill>
            <a:round/>
            <a:headEnd/>
            <a:tailEnd/>
          </a:ln>
          <a:effectLst/>
        </p:spPr>
        <p:txBody>
          <a:bodyPr wrap="none" lIns="130046" tIns="65023" rIns="130046" bIns="65023" anchor="ctr">
            <a:prstTxWarp prst="textNoShape">
              <a:avLst/>
            </a:prstTxWarp>
          </a:bodyPr>
          <a:lstStyle/>
          <a:p>
            <a:endParaRPr lang="en-US">
              <a:solidFill>
                <a:srgbClr val="000000"/>
              </a:solidFill>
            </a:endParaRPr>
          </a:p>
        </p:txBody>
      </p:sp>
      <p:sp>
        <p:nvSpPr>
          <p:cNvPr id="445455" name="Line 15"/>
          <p:cNvSpPr>
            <a:spLocks noChangeShapeType="1"/>
          </p:cNvSpPr>
          <p:nvPr/>
        </p:nvSpPr>
        <p:spPr bwMode="auto">
          <a:xfrm>
            <a:off x="4468143" y="6951699"/>
            <a:ext cx="3585351" cy="1575929"/>
          </a:xfrm>
          <a:prstGeom prst="line">
            <a:avLst/>
          </a:prstGeom>
          <a:noFill/>
          <a:ln w="28575">
            <a:solidFill>
              <a:srgbClr val="0000FF"/>
            </a:solidFill>
            <a:round/>
            <a:headEnd/>
            <a:tailEnd type="triangle" w="med" len="med"/>
          </a:ln>
        </p:spPr>
        <p:txBody>
          <a:bodyPr wrap="none" lIns="130046" tIns="65023" rIns="130046" bIns="65023" anchor="ctr">
            <a:prstTxWarp prst="textNoShape">
              <a:avLst/>
            </a:prstTxWarp>
          </a:bodyPr>
          <a:lstStyle/>
          <a:p>
            <a:endParaRPr lang="en-US"/>
          </a:p>
        </p:txBody>
      </p:sp>
      <p:sp>
        <p:nvSpPr>
          <p:cNvPr id="445456" name="Line 16"/>
          <p:cNvSpPr>
            <a:spLocks noChangeShapeType="1"/>
          </p:cNvSpPr>
          <p:nvPr/>
        </p:nvSpPr>
        <p:spPr bwMode="auto">
          <a:xfrm flipH="1">
            <a:off x="4416214" y="7606454"/>
            <a:ext cx="3264747" cy="964070"/>
          </a:xfrm>
          <a:prstGeom prst="line">
            <a:avLst/>
          </a:prstGeom>
          <a:noFill/>
          <a:ln w="28575">
            <a:solidFill>
              <a:srgbClr val="FF8000"/>
            </a:solidFill>
            <a:round/>
            <a:headEnd/>
            <a:tailEnd type="triangle" w="med" len="med"/>
          </a:ln>
        </p:spPr>
        <p:txBody>
          <a:bodyPr wrap="none" lIns="130046" tIns="65023" rIns="130046" bIns="65023" anchor="ctr">
            <a:prstTxWarp prst="textNoShape">
              <a:avLst/>
            </a:prstTxWarp>
          </a:bodyPr>
          <a:lstStyle/>
          <a:p>
            <a:endParaRPr lang="en-US"/>
          </a:p>
        </p:txBody>
      </p:sp>
      <p:sp>
        <p:nvSpPr>
          <p:cNvPr id="445457" name="Text Box 17"/>
          <p:cNvSpPr txBox="1">
            <a:spLocks noChangeArrowheads="1"/>
          </p:cNvSpPr>
          <p:nvPr/>
        </p:nvSpPr>
        <p:spPr bwMode="auto">
          <a:xfrm>
            <a:off x="7279076" y="7437120"/>
            <a:ext cx="1473388" cy="654536"/>
          </a:xfrm>
          <a:prstGeom prst="rect">
            <a:avLst/>
          </a:prstGeom>
          <a:noFill/>
          <a:ln w="9525">
            <a:noFill/>
            <a:miter lim="800000"/>
            <a:headEnd/>
            <a:tailEnd/>
          </a:ln>
        </p:spPr>
        <p:txBody>
          <a:bodyPr wrap="none" lIns="130046" tIns="65023" rIns="130046" bIns="65023">
            <a:prstTxWarp prst="textNoShape">
              <a:avLst/>
            </a:prstTxWarp>
            <a:spAutoFit/>
          </a:bodyPr>
          <a:lstStyle/>
          <a:p>
            <a:r>
              <a:rPr lang="en-US" sz="3400">
                <a:solidFill>
                  <a:schemeClr val="bg1"/>
                </a:solidFill>
              </a:rPr>
              <a:t>Coarse</a:t>
            </a:r>
            <a:endParaRPr lang="en-US" sz="3400"/>
          </a:p>
        </p:txBody>
      </p:sp>
      <p:sp>
        <p:nvSpPr>
          <p:cNvPr id="445458" name="Text Box 18"/>
          <p:cNvSpPr txBox="1">
            <a:spLocks noChangeArrowheads="1"/>
          </p:cNvSpPr>
          <p:nvPr/>
        </p:nvSpPr>
        <p:spPr bwMode="auto">
          <a:xfrm>
            <a:off x="3413761" y="6649157"/>
            <a:ext cx="1011986" cy="656590"/>
          </a:xfrm>
          <a:prstGeom prst="rect">
            <a:avLst/>
          </a:prstGeom>
          <a:noFill/>
          <a:ln w="9525">
            <a:noFill/>
            <a:miter lim="800000"/>
            <a:headEnd/>
            <a:tailEnd/>
          </a:ln>
        </p:spPr>
        <p:txBody>
          <a:bodyPr wrap="none" lIns="130046" tIns="65023" rIns="130046" bIns="65023">
            <a:prstTxWarp prst="textNoShape">
              <a:avLst/>
            </a:prstTxWarp>
            <a:spAutoFit/>
          </a:bodyPr>
          <a:lstStyle/>
          <a:p>
            <a:r>
              <a:rPr lang="en-US" sz="3400" dirty="0">
                <a:solidFill>
                  <a:schemeClr val="bg1"/>
                </a:solidFill>
              </a:rPr>
              <a:t>Fine</a:t>
            </a:r>
          </a:p>
        </p:txBody>
      </p:sp>
      <p:sp>
        <p:nvSpPr>
          <p:cNvPr id="445459" name="Rectangle 19"/>
          <p:cNvSpPr>
            <a:spLocks noGrp="1" noChangeArrowheads="1"/>
          </p:cNvSpPr>
          <p:nvPr>
            <p:ph type="title" idx="4294967295"/>
          </p:nvPr>
        </p:nvSpPr>
        <p:spPr>
          <a:xfrm>
            <a:off x="1181601" y="325121"/>
            <a:ext cx="10881707" cy="756356"/>
          </a:xfrm>
          <a:noFill/>
        </p:spPr>
        <p:txBody>
          <a:bodyPr>
            <a:noAutofit/>
          </a:bodyPr>
          <a:lstStyle/>
          <a:p>
            <a:r>
              <a:rPr lang="en-US" sz="5100" dirty="0"/>
              <a:t>Retrieval: Inversion over “dark” targets</a:t>
            </a:r>
          </a:p>
        </p:txBody>
      </p:sp>
      <p:sp>
        <p:nvSpPr>
          <p:cNvPr id="445460" name="Text Box 20"/>
          <p:cNvSpPr txBox="1">
            <a:spLocks noChangeArrowheads="1"/>
          </p:cNvSpPr>
          <p:nvPr/>
        </p:nvSpPr>
        <p:spPr bwMode="auto">
          <a:xfrm>
            <a:off x="5208695" y="9103360"/>
            <a:ext cx="2449688" cy="650240"/>
          </a:xfrm>
          <a:prstGeom prst="rect">
            <a:avLst/>
          </a:prstGeom>
          <a:noFill/>
          <a:ln w="9525">
            <a:noFill/>
            <a:miter lim="800000"/>
            <a:headEnd/>
            <a:tailEnd/>
          </a:ln>
          <a:effectLst/>
        </p:spPr>
        <p:txBody>
          <a:bodyPr wrap="none" lIns="130046" tIns="65023" rIns="130046" bIns="65023">
            <a:prstTxWarp prst="textNoShape">
              <a:avLst/>
            </a:prstTxWarp>
            <a:spAutoFit/>
          </a:bodyPr>
          <a:lstStyle/>
          <a:p>
            <a:r>
              <a:rPr lang="en-US" sz="3400" dirty="0">
                <a:solidFill>
                  <a:srgbClr val="000000"/>
                </a:solidFill>
                <a:latin typeface="Times" pitchFamily="-110" charset="0"/>
              </a:rPr>
              <a:t>Radius (µ</a:t>
            </a:r>
            <a:r>
              <a:rPr lang="en-US" sz="3400" dirty="0" err="1">
                <a:solidFill>
                  <a:srgbClr val="000000"/>
                </a:solidFill>
                <a:latin typeface="Times" pitchFamily="-110" charset="0"/>
              </a:rPr>
              <a:t>m</a:t>
            </a:r>
            <a:r>
              <a:rPr lang="en-US" sz="3400" dirty="0">
                <a:solidFill>
                  <a:srgbClr val="000000"/>
                </a:solidFill>
                <a:latin typeface="Times" pitchFamily="-110" charset="0"/>
              </a:rPr>
              <a:t>)</a:t>
            </a:r>
          </a:p>
        </p:txBody>
      </p:sp>
      <p:sp>
        <p:nvSpPr>
          <p:cNvPr id="445461" name="Text Box 21"/>
          <p:cNvSpPr txBox="1">
            <a:spLocks noChangeArrowheads="1"/>
          </p:cNvSpPr>
          <p:nvPr/>
        </p:nvSpPr>
        <p:spPr bwMode="auto">
          <a:xfrm>
            <a:off x="9970347" y="4768427"/>
            <a:ext cx="1681290" cy="500648"/>
          </a:xfrm>
          <a:prstGeom prst="rect">
            <a:avLst/>
          </a:prstGeom>
          <a:noFill/>
          <a:ln w="9525">
            <a:noFill/>
            <a:miter lim="800000"/>
            <a:headEnd/>
            <a:tailEnd/>
          </a:ln>
          <a:effectLst/>
        </p:spPr>
        <p:txBody>
          <a:bodyPr wrap="none" lIns="130046" tIns="65023" rIns="130046" bIns="65023">
            <a:prstTxWarp prst="textNoShape">
              <a:avLst/>
            </a:prstTxWarp>
            <a:spAutoFit/>
          </a:bodyPr>
          <a:lstStyle/>
          <a:p>
            <a:r>
              <a:rPr lang="en-US">
                <a:solidFill>
                  <a:srgbClr val="000000"/>
                </a:solidFill>
                <a:latin typeface="Times" pitchFamily="-110" charset="0"/>
              </a:rPr>
              <a:t>wavelength</a:t>
            </a:r>
            <a:endParaRPr lang="en-US" sz="3400">
              <a:solidFill>
                <a:srgbClr val="000000"/>
              </a:solidFill>
              <a:latin typeface="Times" pitchFamily="-110" charset="0"/>
            </a:endParaRPr>
          </a:p>
        </p:txBody>
      </p:sp>
      <p:sp>
        <p:nvSpPr>
          <p:cNvPr id="445462" name="Text Box 22"/>
          <p:cNvSpPr txBox="1">
            <a:spLocks noChangeArrowheads="1"/>
          </p:cNvSpPr>
          <p:nvPr/>
        </p:nvSpPr>
        <p:spPr bwMode="auto">
          <a:xfrm rot="-5400000">
            <a:off x="7510960" y="2997488"/>
            <a:ext cx="1595328" cy="500648"/>
          </a:xfrm>
          <a:prstGeom prst="rect">
            <a:avLst/>
          </a:prstGeom>
          <a:noFill/>
          <a:ln w="9525">
            <a:noFill/>
            <a:miter lim="800000"/>
            <a:headEnd/>
            <a:tailEnd/>
          </a:ln>
          <a:effectLst/>
        </p:spPr>
        <p:txBody>
          <a:bodyPr wrap="none" lIns="130046" tIns="65023" rIns="130046" bIns="65023">
            <a:prstTxWarp prst="textNoShape">
              <a:avLst/>
            </a:prstTxWarp>
            <a:spAutoFit/>
          </a:bodyPr>
          <a:lstStyle/>
          <a:p>
            <a:r>
              <a:rPr lang="en-US">
                <a:solidFill>
                  <a:srgbClr val="000000"/>
                </a:solidFill>
                <a:latin typeface="Times" pitchFamily="-110" charset="0"/>
              </a:rPr>
              <a:t>reflectance</a:t>
            </a:r>
            <a:endParaRPr lang="en-US" sz="3400">
              <a:solidFill>
                <a:srgbClr val="000000"/>
              </a:solidFill>
              <a:latin typeface="Times" pitchFamily="-110" charset="0"/>
            </a:endParaRPr>
          </a:p>
        </p:txBody>
      </p:sp>
      <p:sp>
        <p:nvSpPr>
          <p:cNvPr id="445463" name="Text Box 23"/>
          <p:cNvSpPr txBox="1">
            <a:spLocks noChangeArrowheads="1"/>
          </p:cNvSpPr>
          <p:nvPr/>
        </p:nvSpPr>
        <p:spPr bwMode="auto">
          <a:xfrm>
            <a:off x="564445" y="1574999"/>
            <a:ext cx="7188764" cy="3282950"/>
          </a:xfrm>
          <a:prstGeom prst="rect">
            <a:avLst/>
          </a:prstGeom>
          <a:noFill/>
          <a:ln w="9525">
            <a:solidFill>
              <a:srgbClr val="FF0000"/>
            </a:solidFill>
            <a:miter lim="800000"/>
            <a:headEnd/>
            <a:tailEnd/>
          </a:ln>
          <a:effectLst/>
        </p:spPr>
        <p:txBody>
          <a:bodyPr lIns="130046" tIns="65023" rIns="130046" bIns="65023">
            <a:prstTxWarp prst="textNoShape">
              <a:avLst/>
            </a:prstTxWarp>
            <a:spAutoFit/>
          </a:bodyPr>
          <a:lstStyle/>
          <a:p>
            <a:r>
              <a:rPr lang="en-US" sz="3400" dirty="0">
                <a:solidFill>
                  <a:srgbClr val="000000"/>
                </a:solidFill>
                <a:latin typeface="Helvetica" pitchFamily="-110" charset="0"/>
              </a:rPr>
              <a:t>Calculate optical loading </a:t>
            </a:r>
            <a:r>
              <a:rPr lang="en-US" sz="3400" dirty="0" err="1">
                <a:solidFill>
                  <a:srgbClr val="008000"/>
                </a:solidFill>
                <a:latin typeface="Symbol" pitchFamily="-110" charset="2"/>
                <a:sym typeface="Symbol" pitchFamily="-110" charset="2"/>
              </a:rPr>
              <a:t></a:t>
            </a:r>
            <a:r>
              <a:rPr lang="en-US" sz="3400" dirty="0" err="1">
                <a:solidFill>
                  <a:srgbClr val="000000"/>
                </a:solidFill>
                <a:latin typeface="Symbol" pitchFamily="-110" charset="2"/>
                <a:sym typeface="Symbol" pitchFamily="-110" charset="2"/>
              </a:rPr>
              <a:t></a:t>
            </a:r>
            <a:r>
              <a:rPr lang="en-US" sz="3400" dirty="0" err="1">
                <a:solidFill>
                  <a:srgbClr val="000000"/>
                </a:solidFill>
                <a:latin typeface="Helvetica" pitchFamily="-110" charset="0"/>
              </a:rPr>
              <a:t>and</a:t>
            </a:r>
            <a:r>
              <a:rPr lang="en-US" sz="3400" dirty="0">
                <a:solidFill>
                  <a:srgbClr val="000000"/>
                </a:solidFill>
                <a:latin typeface="Helvetica" pitchFamily="-110" charset="0"/>
              </a:rPr>
              <a:t> weighting </a:t>
            </a:r>
            <a:r>
              <a:rPr lang="en-US" sz="3400" dirty="0" err="1">
                <a:solidFill>
                  <a:srgbClr val="008000"/>
                </a:solidFill>
                <a:latin typeface="Symbol" pitchFamily="-110" charset="2"/>
                <a:sym typeface="Symbol" pitchFamily="-110" charset="2"/>
              </a:rPr>
              <a:t></a:t>
            </a:r>
            <a:r>
              <a:rPr lang="en-US" sz="3400" dirty="0" err="1">
                <a:solidFill>
                  <a:srgbClr val="000000"/>
                </a:solidFill>
                <a:latin typeface="Symbol" pitchFamily="-110" charset="2"/>
                <a:sym typeface="Symbol" pitchFamily="-110" charset="2"/>
              </a:rPr>
              <a:t></a:t>
            </a:r>
            <a:r>
              <a:rPr lang="en-US" sz="3400" dirty="0" err="1">
                <a:solidFill>
                  <a:srgbClr val="000000"/>
                </a:solidFill>
                <a:latin typeface="Helvetica" pitchFamily="-110" charset="0"/>
              </a:rPr>
              <a:t>of</a:t>
            </a:r>
            <a:r>
              <a:rPr lang="en-US" sz="3400" dirty="0">
                <a:solidFill>
                  <a:srgbClr val="000000"/>
                </a:solidFill>
                <a:latin typeface="Helvetica" pitchFamily="-110" charset="0"/>
              </a:rPr>
              <a:t> </a:t>
            </a:r>
            <a:r>
              <a:rPr lang="en-US" sz="3400" dirty="0">
                <a:solidFill>
                  <a:srgbClr val="0000FF"/>
                </a:solidFill>
                <a:latin typeface="Helvetica" pitchFamily="-110" charset="0"/>
              </a:rPr>
              <a:t>fine-dominated </a:t>
            </a:r>
            <a:r>
              <a:rPr lang="en-US" sz="3400" dirty="0">
                <a:solidFill>
                  <a:srgbClr val="000000"/>
                </a:solidFill>
                <a:latin typeface="Helvetica" pitchFamily="-110" charset="0"/>
              </a:rPr>
              <a:t>model (to total </a:t>
            </a:r>
            <a:r>
              <a:rPr lang="en-US" sz="3400" dirty="0" err="1">
                <a:solidFill>
                  <a:srgbClr val="000000"/>
                </a:solidFill>
                <a:latin typeface="Symbol" pitchFamily="-110" charset="2"/>
                <a:sym typeface="Symbol" pitchFamily="-110" charset="2"/>
              </a:rPr>
              <a:t></a:t>
            </a:r>
            <a:r>
              <a:rPr lang="en-US" sz="3400" dirty="0">
                <a:solidFill>
                  <a:srgbClr val="000000"/>
                </a:solidFill>
                <a:latin typeface="Helvetica" pitchFamily="-110" charset="0"/>
              </a:rPr>
              <a:t>), combined with the surface reflectance </a:t>
            </a:r>
            <a:r>
              <a:rPr lang="en-US" sz="3400" dirty="0" err="1">
                <a:solidFill>
                  <a:srgbClr val="FF0000"/>
                </a:solidFill>
                <a:latin typeface="Symbol" pitchFamily="-110" charset="2"/>
                <a:sym typeface="Symbol" pitchFamily="-110" charset="2"/>
              </a:rPr>
              <a:t></a:t>
            </a:r>
            <a:r>
              <a:rPr lang="en-US" sz="3400" baseline="-25000" dirty="0" err="1">
                <a:solidFill>
                  <a:srgbClr val="FF0000"/>
                </a:solidFill>
                <a:latin typeface="Helvetica" pitchFamily="-110" charset="0"/>
              </a:rPr>
              <a:t>s</a:t>
            </a:r>
            <a:r>
              <a:rPr lang="en-US" sz="3400" dirty="0">
                <a:solidFill>
                  <a:srgbClr val="000000"/>
                </a:solidFill>
                <a:latin typeface="Helvetica" pitchFamily="-110" charset="0"/>
              </a:rPr>
              <a:t>, that best matches the observed spectral reflectance. </a:t>
            </a:r>
          </a:p>
        </p:txBody>
      </p:sp>
      <p:sp>
        <p:nvSpPr>
          <p:cNvPr id="445464" name="Text Box 24"/>
          <p:cNvSpPr txBox="1">
            <a:spLocks noChangeArrowheads="1"/>
          </p:cNvSpPr>
          <p:nvPr/>
        </p:nvSpPr>
        <p:spPr bwMode="auto">
          <a:xfrm>
            <a:off x="6683023" y="5515752"/>
            <a:ext cx="3930303" cy="485259"/>
          </a:xfrm>
          <a:prstGeom prst="rect">
            <a:avLst/>
          </a:prstGeom>
          <a:noFill/>
          <a:ln w="9525">
            <a:noFill/>
            <a:miter lim="800000"/>
            <a:headEnd/>
            <a:tailEnd/>
          </a:ln>
        </p:spPr>
        <p:txBody>
          <a:bodyPr wrap="none" lIns="130046" tIns="65023" rIns="130046" bIns="65023">
            <a:prstTxWarp prst="textNoShape">
              <a:avLst/>
            </a:prstTxWarp>
            <a:spAutoFit/>
          </a:bodyPr>
          <a:lstStyle/>
          <a:p>
            <a:r>
              <a:rPr lang="en-US" sz="2300"/>
              <a:t>Cartoons stolen from L. Remer</a:t>
            </a:r>
          </a:p>
        </p:txBody>
      </p:sp>
      <p:grpSp>
        <p:nvGrpSpPr>
          <p:cNvPr id="4" name="Group 25"/>
          <p:cNvGrpSpPr>
            <a:grpSpLocks/>
          </p:cNvGrpSpPr>
          <p:nvPr/>
        </p:nvGrpSpPr>
        <p:grpSpPr bwMode="auto">
          <a:xfrm>
            <a:off x="1124373" y="5201920"/>
            <a:ext cx="10078720" cy="4130033"/>
            <a:chOff x="480" y="576"/>
            <a:chExt cx="4464" cy="1974"/>
          </a:xfrm>
        </p:grpSpPr>
        <p:sp>
          <p:nvSpPr>
            <p:cNvPr id="445466" name="Text Box 26"/>
            <p:cNvSpPr txBox="1">
              <a:spLocks noChangeArrowheads="1"/>
            </p:cNvSpPr>
            <p:nvPr/>
          </p:nvSpPr>
          <p:spPr bwMode="auto">
            <a:xfrm>
              <a:off x="816" y="2256"/>
              <a:ext cx="420" cy="294"/>
            </a:xfrm>
            <a:prstGeom prst="rect">
              <a:avLst/>
            </a:prstGeom>
            <a:noFill/>
            <a:ln w="9525">
              <a:noFill/>
              <a:miter lim="800000"/>
              <a:headEnd/>
              <a:tailEnd/>
            </a:ln>
            <a:effectLst/>
          </p:spPr>
          <p:txBody>
            <a:bodyPr wrap="none">
              <a:prstTxWarp prst="textNoShape">
                <a:avLst/>
              </a:prstTxWarp>
              <a:spAutoFit/>
            </a:bodyPr>
            <a:lstStyle/>
            <a:p>
              <a:r>
                <a:rPr lang="en-US" sz="3400">
                  <a:solidFill>
                    <a:srgbClr val="000000"/>
                  </a:solidFill>
                  <a:latin typeface="Times" pitchFamily="-110" charset="0"/>
                </a:rPr>
                <a:t>0.10</a:t>
              </a:r>
            </a:p>
          </p:txBody>
        </p:sp>
        <p:sp>
          <p:nvSpPr>
            <p:cNvPr id="445467" name="Text Box 27"/>
            <p:cNvSpPr txBox="1">
              <a:spLocks noChangeArrowheads="1"/>
            </p:cNvSpPr>
            <p:nvPr/>
          </p:nvSpPr>
          <p:spPr bwMode="auto">
            <a:xfrm>
              <a:off x="1632" y="2256"/>
              <a:ext cx="420" cy="294"/>
            </a:xfrm>
            <a:prstGeom prst="rect">
              <a:avLst/>
            </a:prstGeom>
            <a:noFill/>
            <a:ln w="9525">
              <a:noFill/>
              <a:miter lim="800000"/>
              <a:headEnd/>
              <a:tailEnd/>
            </a:ln>
            <a:effectLst/>
          </p:spPr>
          <p:txBody>
            <a:bodyPr wrap="none">
              <a:prstTxWarp prst="textNoShape">
                <a:avLst/>
              </a:prstTxWarp>
              <a:spAutoFit/>
            </a:bodyPr>
            <a:lstStyle/>
            <a:p>
              <a:r>
                <a:rPr lang="en-US" sz="3400" dirty="0">
                  <a:solidFill>
                    <a:srgbClr val="000000"/>
                  </a:solidFill>
                  <a:latin typeface="Times" pitchFamily="-110" charset="0"/>
                </a:rPr>
                <a:t>0.20</a:t>
              </a:r>
            </a:p>
          </p:txBody>
        </p:sp>
        <p:sp>
          <p:nvSpPr>
            <p:cNvPr id="445468" name="Text Box 28"/>
            <p:cNvSpPr txBox="1">
              <a:spLocks noChangeArrowheads="1"/>
            </p:cNvSpPr>
            <p:nvPr/>
          </p:nvSpPr>
          <p:spPr bwMode="auto">
            <a:xfrm>
              <a:off x="2880" y="2256"/>
              <a:ext cx="323" cy="294"/>
            </a:xfrm>
            <a:prstGeom prst="rect">
              <a:avLst/>
            </a:prstGeom>
            <a:noFill/>
            <a:ln w="9525">
              <a:noFill/>
              <a:miter lim="800000"/>
              <a:headEnd/>
              <a:tailEnd/>
            </a:ln>
            <a:effectLst/>
          </p:spPr>
          <p:txBody>
            <a:bodyPr wrap="none">
              <a:prstTxWarp prst="textNoShape">
                <a:avLst/>
              </a:prstTxWarp>
              <a:spAutoFit/>
            </a:bodyPr>
            <a:lstStyle/>
            <a:p>
              <a:r>
                <a:rPr lang="en-US" sz="3400" dirty="0">
                  <a:solidFill>
                    <a:srgbClr val="000000"/>
                  </a:solidFill>
                  <a:latin typeface="Times" pitchFamily="-110" charset="0"/>
                </a:rPr>
                <a:t>1.0</a:t>
              </a:r>
            </a:p>
          </p:txBody>
        </p:sp>
        <p:sp>
          <p:nvSpPr>
            <p:cNvPr id="445469" name="Text Box 29"/>
            <p:cNvSpPr txBox="1">
              <a:spLocks noChangeArrowheads="1"/>
            </p:cNvSpPr>
            <p:nvPr/>
          </p:nvSpPr>
          <p:spPr bwMode="auto">
            <a:xfrm>
              <a:off x="3696" y="2256"/>
              <a:ext cx="323" cy="294"/>
            </a:xfrm>
            <a:prstGeom prst="rect">
              <a:avLst/>
            </a:prstGeom>
            <a:noFill/>
            <a:ln w="9525">
              <a:noFill/>
              <a:miter lim="800000"/>
              <a:headEnd/>
              <a:tailEnd/>
            </a:ln>
            <a:effectLst/>
          </p:spPr>
          <p:txBody>
            <a:bodyPr wrap="none">
              <a:prstTxWarp prst="textNoShape">
                <a:avLst/>
              </a:prstTxWarp>
              <a:spAutoFit/>
            </a:bodyPr>
            <a:lstStyle/>
            <a:p>
              <a:r>
                <a:rPr lang="en-US" sz="3400">
                  <a:solidFill>
                    <a:srgbClr val="000000"/>
                  </a:solidFill>
                  <a:latin typeface="Times" pitchFamily="-110" charset="0"/>
                </a:rPr>
                <a:t>2.0</a:t>
              </a:r>
            </a:p>
          </p:txBody>
        </p:sp>
        <p:grpSp>
          <p:nvGrpSpPr>
            <p:cNvPr id="5" name="Group 30"/>
            <p:cNvGrpSpPr>
              <a:grpSpLocks/>
            </p:cNvGrpSpPr>
            <p:nvPr/>
          </p:nvGrpSpPr>
          <p:grpSpPr bwMode="auto">
            <a:xfrm>
              <a:off x="480" y="576"/>
              <a:ext cx="4464" cy="1680"/>
              <a:chOff x="528" y="576"/>
              <a:chExt cx="4464" cy="1680"/>
            </a:xfrm>
          </p:grpSpPr>
          <p:sp>
            <p:nvSpPr>
              <p:cNvPr id="445471" name="Line 31"/>
              <p:cNvSpPr>
                <a:spLocks noChangeShapeType="1"/>
              </p:cNvSpPr>
              <p:nvPr/>
            </p:nvSpPr>
            <p:spPr bwMode="auto">
              <a:xfrm>
                <a:off x="528" y="576"/>
                <a:ext cx="10" cy="1680"/>
              </a:xfrm>
              <a:prstGeom prst="line">
                <a:avLst/>
              </a:prstGeom>
              <a:noFill/>
              <a:ln w="38100">
                <a:solidFill>
                  <a:schemeClr val="tx1"/>
                </a:solidFill>
                <a:round/>
                <a:headEnd/>
                <a:tailEnd/>
              </a:ln>
              <a:effectLst/>
            </p:spPr>
            <p:txBody>
              <a:bodyPr wrap="none" anchor="ctr">
                <a:prstTxWarp prst="textNoShape">
                  <a:avLst/>
                </a:prstTxWarp>
              </a:bodyPr>
              <a:lstStyle/>
              <a:p>
                <a:endParaRPr lang="en-US">
                  <a:solidFill>
                    <a:srgbClr val="000000"/>
                  </a:solidFill>
                </a:endParaRPr>
              </a:p>
            </p:txBody>
          </p:sp>
          <p:sp>
            <p:nvSpPr>
              <p:cNvPr id="445472" name="Line 32"/>
              <p:cNvSpPr>
                <a:spLocks noChangeShapeType="1"/>
              </p:cNvSpPr>
              <p:nvPr/>
            </p:nvSpPr>
            <p:spPr bwMode="auto">
              <a:xfrm>
                <a:off x="528" y="2256"/>
                <a:ext cx="4464" cy="0"/>
              </a:xfrm>
              <a:prstGeom prst="line">
                <a:avLst/>
              </a:prstGeom>
              <a:noFill/>
              <a:ln w="38100">
                <a:solidFill>
                  <a:schemeClr val="tx1"/>
                </a:solidFill>
                <a:round/>
                <a:headEnd/>
                <a:tailEnd/>
              </a:ln>
              <a:effectLst/>
            </p:spPr>
            <p:txBody>
              <a:bodyPr wrap="none" anchor="ctr">
                <a:prstTxWarp prst="textNoShape">
                  <a:avLst/>
                </a:prstTxWarp>
              </a:bodyPr>
              <a:lstStyle/>
              <a:p>
                <a:endParaRPr lang="en-US">
                  <a:solidFill>
                    <a:srgbClr val="000000"/>
                  </a:solidFill>
                </a:endParaRPr>
              </a:p>
            </p:txBody>
          </p:sp>
          <p:sp>
            <p:nvSpPr>
              <p:cNvPr id="445473" name="Line 33"/>
              <p:cNvSpPr>
                <a:spLocks noChangeShapeType="1"/>
              </p:cNvSpPr>
              <p:nvPr/>
            </p:nvSpPr>
            <p:spPr bwMode="auto">
              <a:xfrm flipV="1">
                <a:off x="1056" y="2160"/>
                <a:ext cx="0" cy="96"/>
              </a:xfrm>
              <a:prstGeom prst="line">
                <a:avLst/>
              </a:prstGeom>
              <a:noFill/>
              <a:ln w="38100">
                <a:solidFill>
                  <a:schemeClr val="tx1"/>
                </a:solidFill>
                <a:round/>
                <a:headEnd/>
                <a:tailEnd/>
              </a:ln>
              <a:effectLst/>
            </p:spPr>
            <p:txBody>
              <a:bodyPr wrap="none" anchor="ctr">
                <a:prstTxWarp prst="textNoShape">
                  <a:avLst/>
                </a:prstTxWarp>
              </a:bodyPr>
              <a:lstStyle/>
              <a:p>
                <a:endParaRPr lang="en-US">
                  <a:solidFill>
                    <a:srgbClr val="000000"/>
                  </a:solidFill>
                </a:endParaRPr>
              </a:p>
            </p:txBody>
          </p:sp>
          <p:sp>
            <p:nvSpPr>
              <p:cNvPr id="445474" name="Line 34"/>
              <p:cNvSpPr>
                <a:spLocks noChangeShapeType="1"/>
              </p:cNvSpPr>
              <p:nvPr/>
            </p:nvSpPr>
            <p:spPr bwMode="auto">
              <a:xfrm flipV="1">
                <a:off x="1872" y="2160"/>
                <a:ext cx="0" cy="96"/>
              </a:xfrm>
              <a:prstGeom prst="line">
                <a:avLst/>
              </a:prstGeom>
              <a:noFill/>
              <a:ln w="38100">
                <a:solidFill>
                  <a:schemeClr val="tx1"/>
                </a:solidFill>
                <a:round/>
                <a:headEnd/>
                <a:tailEnd/>
              </a:ln>
              <a:effectLst/>
            </p:spPr>
            <p:txBody>
              <a:bodyPr wrap="none" anchor="ctr">
                <a:prstTxWarp prst="textNoShape">
                  <a:avLst/>
                </a:prstTxWarp>
              </a:bodyPr>
              <a:lstStyle/>
              <a:p>
                <a:endParaRPr lang="en-US">
                  <a:solidFill>
                    <a:srgbClr val="000000"/>
                  </a:solidFill>
                </a:endParaRPr>
              </a:p>
            </p:txBody>
          </p:sp>
          <p:sp>
            <p:nvSpPr>
              <p:cNvPr id="445475" name="Line 35"/>
              <p:cNvSpPr>
                <a:spLocks noChangeShapeType="1"/>
              </p:cNvSpPr>
              <p:nvPr/>
            </p:nvSpPr>
            <p:spPr bwMode="auto">
              <a:xfrm>
                <a:off x="3072" y="2160"/>
                <a:ext cx="0" cy="96"/>
              </a:xfrm>
              <a:prstGeom prst="line">
                <a:avLst/>
              </a:prstGeom>
              <a:noFill/>
              <a:ln w="38100">
                <a:solidFill>
                  <a:schemeClr val="tx1"/>
                </a:solidFill>
                <a:round/>
                <a:headEnd/>
                <a:tailEnd/>
              </a:ln>
              <a:effectLst/>
            </p:spPr>
            <p:txBody>
              <a:bodyPr wrap="none" anchor="ctr">
                <a:prstTxWarp prst="textNoShape">
                  <a:avLst/>
                </a:prstTxWarp>
              </a:bodyPr>
              <a:lstStyle/>
              <a:p>
                <a:endParaRPr lang="en-US">
                  <a:solidFill>
                    <a:srgbClr val="000000"/>
                  </a:solidFill>
                </a:endParaRPr>
              </a:p>
            </p:txBody>
          </p:sp>
          <p:sp>
            <p:nvSpPr>
              <p:cNvPr id="445476" name="Line 36"/>
              <p:cNvSpPr>
                <a:spLocks noChangeShapeType="1"/>
              </p:cNvSpPr>
              <p:nvPr/>
            </p:nvSpPr>
            <p:spPr bwMode="auto">
              <a:xfrm>
                <a:off x="3888" y="2160"/>
                <a:ext cx="0" cy="96"/>
              </a:xfrm>
              <a:prstGeom prst="line">
                <a:avLst/>
              </a:prstGeom>
              <a:noFill/>
              <a:ln w="38100">
                <a:solidFill>
                  <a:schemeClr val="tx1"/>
                </a:solidFill>
                <a:round/>
                <a:headEnd/>
                <a:tailEnd/>
              </a:ln>
              <a:effectLst/>
            </p:spPr>
            <p:txBody>
              <a:bodyPr wrap="none" anchor="ctr">
                <a:prstTxWarp prst="textNoShape">
                  <a:avLst/>
                </a:prstTxWarp>
              </a:bodyPr>
              <a:lstStyle/>
              <a:p>
                <a:endParaRPr lang="en-US">
                  <a:solidFill>
                    <a:srgbClr val="000000"/>
                  </a:solidFill>
                </a:endParaRPr>
              </a:p>
            </p:txBody>
          </p:sp>
        </p:grpSp>
      </p:grpSp>
      <p:grpSp>
        <p:nvGrpSpPr>
          <p:cNvPr id="6" name="Group 37"/>
          <p:cNvGrpSpPr>
            <a:grpSpLocks/>
          </p:cNvGrpSpPr>
          <p:nvPr/>
        </p:nvGrpSpPr>
        <p:grpSpPr bwMode="auto">
          <a:xfrm>
            <a:off x="8669867" y="1354667"/>
            <a:ext cx="3939823" cy="3413760"/>
            <a:chOff x="3840" y="600"/>
            <a:chExt cx="1745" cy="1512"/>
          </a:xfrm>
        </p:grpSpPr>
        <p:sp>
          <p:nvSpPr>
            <p:cNvPr id="445478" name="Rectangle 38"/>
            <p:cNvSpPr>
              <a:spLocks noChangeArrowheads="1"/>
            </p:cNvSpPr>
            <p:nvPr/>
          </p:nvSpPr>
          <p:spPr bwMode="auto">
            <a:xfrm>
              <a:off x="3840" y="600"/>
              <a:ext cx="1720" cy="1512"/>
            </a:xfrm>
            <a:prstGeom prst="rect">
              <a:avLst/>
            </a:prstGeom>
            <a:solidFill>
              <a:schemeClr val="bg1"/>
            </a:solidFill>
            <a:ln w="38100">
              <a:solidFill>
                <a:schemeClr val="tx1"/>
              </a:solidFill>
              <a:miter lim="800000"/>
              <a:headEnd/>
              <a:tailEnd/>
            </a:ln>
            <a:effectLst/>
          </p:spPr>
          <p:txBody>
            <a:bodyPr wrap="none" anchor="ctr">
              <a:prstTxWarp prst="textNoShape">
                <a:avLst/>
              </a:prstTxWarp>
            </a:bodyPr>
            <a:lstStyle/>
            <a:p>
              <a:endParaRPr lang="en-US"/>
            </a:p>
          </p:txBody>
        </p:sp>
        <p:sp>
          <p:nvSpPr>
            <p:cNvPr id="445479" name="Oval 39"/>
            <p:cNvSpPr>
              <a:spLocks noChangeArrowheads="1"/>
            </p:cNvSpPr>
            <p:nvPr/>
          </p:nvSpPr>
          <p:spPr bwMode="auto">
            <a:xfrm>
              <a:off x="4192" y="1045"/>
              <a:ext cx="69" cy="75"/>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445480" name="Oval 40"/>
            <p:cNvSpPr>
              <a:spLocks noChangeArrowheads="1"/>
            </p:cNvSpPr>
            <p:nvPr/>
          </p:nvSpPr>
          <p:spPr bwMode="auto">
            <a:xfrm>
              <a:off x="4538" y="1082"/>
              <a:ext cx="69" cy="75"/>
            </a:xfrm>
            <a:prstGeom prst="ellipse">
              <a:avLst/>
            </a:prstGeom>
            <a:solidFill>
              <a:srgbClr val="008000"/>
            </a:solidFill>
            <a:ln w="9525">
              <a:solidFill>
                <a:srgbClr val="008000"/>
              </a:solidFill>
              <a:round/>
              <a:headEnd/>
              <a:tailEnd/>
            </a:ln>
            <a:effectLst/>
          </p:spPr>
          <p:txBody>
            <a:bodyPr wrap="none" anchor="ctr">
              <a:prstTxWarp prst="textNoShape">
                <a:avLst/>
              </a:prstTxWarp>
            </a:bodyPr>
            <a:lstStyle/>
            <a:p>
              <a:endParaRPr lang="en-US"/>
            </a:p>
          </p:txBody>
        </p:sp>
        <p:sp>
          <p:nvSpPr>
            <p:cNvPr id="445481" name="Oval 41"/>
            <p:cNvSpPr>
              <a:spLocks noChangeArrowheads="1"/>
            </p:cNvSpPr>
            <p:nvPr/>
          </p:nvSpPr>
          <p:spPr bwMode="auto">
            <a:xfrm>
              <a:off x="4181" y="1040"/>
              <a:ext cx="69" cy="75"/>
            </a:xfrm>
            <a:prstGeom prst="ellipse">
              <a:avLst/>
            </a:prstGeom>
            <a:solidFill>
              <a:srgbClr val="008000"/>
            </a:solidFill>
            <a:ln w="9525">
              <a:solidFill>
                <a:srgbClr val="008000"/>
              </a:solidFill>
              <a:round/>
              <a:headEnd/>
              <a:tailEnd/>
            </a:ln>
            <a:effectLst/>
          </p:spPr>
          <p:txBody>
            <a:bodyPr wrap="none" anchor="ctr">
              <a:prstTxWarp prst="textNoShape">
                <a:avLst/>
              </a:prstTxWarp>
            </a:bodyPr>
            <a:lstStyle/>
            <a:p>
              <a:endParaRPr lang="en-US"/>
            </a:p>
          </p:txBody>
        </p:sp>
        <p:sp>
          <p:nvSpPr>
            <p:cNvPr id="445482" name="Freeform 42"/>
            <p:cNvSpPr>
              <a:spLocks/>
            </p:cNvSpPr>
            <p:nvPr/>
          </p:nvSpPr>
          <p:spPr bwMode="auto">
            <a:xfrm>
              <a:off x="4176" y="888"/>
              <a:ext cx="1296" cy="288"/>
            </a:xfrm>
            <a:custGeom>
              <a:avLst/>
              <a:gdLst/>
              <a:ahLst/>
              <a:cxnLst>
                <a:cxn ang="0">
                  <a:pos x="0" y="216"/>
                </a:cxn>
                <a:cxn ang="0">
                  <a:pos x="336" y="24"/>
                </a:cxn>
                <a:cxn ang="0">
                  <a:pos x="720" y="72"/>
                </a:cxn>
                <a:cxn ang="0">
                  <a:pos x="1248" y="168"/>
                </a:cxn>
              </a:cxnLst>
              <a:rect l="0" t="0" r="r" b="b"/>
              <a:pathLst>
                <a:path w="1248" h="216">
                  <a:moveTo>
                    <a:pt x="0" y="216"/>
                  </a:moveTo>
                  <a:cubicBezTo>
                    <a:pt x="108" y="132"/>
                    <a:pt x="216" y="48"/>
                    <a:pt x="336" y="24"/>
                  </a:cubicBezTo>
                  <a:cubicBezTo>
                    <a:pt x="456" y="0"/>
                    <a:pt x="568" y="48"/>
                    <a:pt x="720" y="72"/>
                  </a:cubicBezTo>
                  <a:cubicBezTo>
                    <a:pt x="871" y="95"/>
                    <a:pt x="1160" y="152"/>
                    <a:pt x="1248" y="168"/>
                  </a:cubicBezTo>
                </a:path>
              </a:pathLst>
            </a:custGeom>
            <a:noFill/>
            <a:ln w="28575" cap="flat" cmpd="sng">
              <a:solidFill>
                <a:srgbClr val="FF6600"/>
              </a:solidFill>
              <a:prstDash val="solid"/>
              <a:round/>
              <a:headEnd/>
              <a:tailEnd/>
            </a:ln>
            <a:effectLst/>
          </p:spPr>
          <p:txBody>
            <a:bodyPr wrap="none" anchor="ctr">
              <a:prstTxWarp prst="textNoShape">
                <a:avLst/>
              </a:prstTxWarp>
            </a:bodyPr>
            <a:lstStyle/>
            <a:p>
              <a:endParaRPr lang="en-US"/>
            </a:p>
          </p:txBody>
        </p:sp>
        <p:sp>
          <p:nvSpPr>
            <p:cNvPr id="445483" name="Freeform 43"/>
            <p:cNvSpPr>
              <a:spLocks/>
            </p:cNvSpPr>
            <p:nvPr/>
          </p:nvSpPr>
          <p:spPr bwMode="auto">
            <a:xfrm flipV="1">
              <a:off x="4176" y="1800"/>
              <a:ext cx="1248" cy="288"/>
            </a:xfrm>
            <a:custGeom>
              <a:avLst/>
              <a:gdLst/>
              <a:ahLst/>
              <a:cxnLst>
                <a:cxn ang="0">
                  <a:pos x="0" y="32"/>
                </a:cxn>
                <a:cxn ang="0">
                  <a:pos x="432" y="80"/>
                </a:cxn>
                <a:cxn ang="0">
                  <a:pos x="1008" y="512"/>
                </a:cxn>
                <a:cxn ang="0">
                  <a:pos x="1104" y="560"/>
                </a:cxn>
              </a:cxnLst>
              <a:rect l="0" t="0" r="r" b="b"/>
              <a:pathLst>
                <a:path w="1119" h="591">
                  <a:moveTo>
                    <a:pt x="0" y="32"/>
                  </a:moveTo>
                  <a:cubicBezTo>
                    <a:pt x="132" y="16"/>
                    <a:pt x="264" y="0"/>
                    <a:pt x="432" y="80"/>
                  </a:cubicBezTo>
                  <a:cubicBezTo>
                    <a:pt x="600" y="160"/>
                    <a:pt x="896" y="432"/>
                    <a:pt x="1008" y="512"/>
                  </a:cubicBezTo>
                  <a:cubicBezTo>
                    <a:pt x="1119" y="591"/>
                    <a:pt x="1088" y="552"/>
                    <a:pt x="1104" y="560"/>
                  </a:cubicBezTo>
                </a:path>
              </a:pathLst>
            </a:custGeom>
            <a:noFill/>
            <a:ln w="28575" cap="flat" cmpd="sng">
              <a:solidFill>
                <a:srgbClr val="FF0000"/>
              </a:solidFill>
              <a:prstDash val="sysDot"/>
              <a:round/>
              <a:headEnd/>
              <a:tailEnd/>
            </a:ln>
            <a:effectLst/>
          </p:spPr>
          <p:txBody>
            <a:bodyPr wrap="none" anchor="ctr">
              <a:prstTxWarp prst="textNoShape">
                <a:avLst/>
              </a:prstTxWarp>
            </a:bodyPr>
            <a:lstStyle/>
            <a:p>
              <a:endParaRPr lang="en-US"/>
            </a:p>
          </p:txBody>
        </p:sp>
        <p:sp>
          <p:nvSpPr>
            <p:cNvPr id="445484" name="Rectangle 44"/>
            <p:cNvSpPr>
              <a:spLocks noChangeArrowheads="1"/>
            </p:cNvSpPr>
            <p:nvPr/>
          </p:nvSpPr>
          <p:spPr bwMode="auto">
            <a:xfrm>
              <a:off x="4314" y="1049"/>
              <a:ext cx="96" cy="96"/>
            </a:xfrm>
            <a:prstGeom prst="rect">
              <a:avLst/>
            </a:prstGeom>
            <a:solidFill>
              <a:srgbClr val="008000"/>
            </a:solidFill>
            <a:ln w="9525">
              <a:solidFill>
                <a:srgbClr val="008000"/>
              </a:solidFill>
              <a:miter lim="800000"/>
              <a:headEnd/>
              <a:tailEnd/>
            </a:ln>
          </p:spPr>
          <p:txBody>
            <a:bodyPr wrap="none" anchor="ctr">
              <a:prstTxWarp prst="textNoShape">
                <a:avLst/>
              </a:prstTxWarp>
            </a:bodyPr>
            <a:lstStyle/>
            <a:p>
              <a:pPr algn="ctr"/>
              <a:endParaRPr lang="en-US" sz="3400">
                <a:solidFill>
                  <a:srgbClr val="00FF00"/>
                </a:solidFill>
              </a:endParaRPr>
            </a:p>
          </p:txBody>
        </p:sp>
        <p:sp>
          <p:nvSpPr>
            <p:cNvPr id="445485" name="Freeform 45"/>
            <p:cNvSpPr>
              <a:spLocks/>
            </p:cNvSpPr>
            <p:nvPr/>
          </p:nvSpPr>
          <p:spPr bwMode="auto">
            <a:xfrm>
              <a:off x="4158" y="1075"/>
              <a:ext cx="1427" cy="662"/>
            </a:xfrm>
            <a:custGeom>
              <a:avLst/>
              <a:gdLst/>
              <a:ahLst/>
              <a:cxnLst>
                <a:cxn ang="0">
                  <a:pos x="0" y="32"/>
                </a:cxn>
                <a:cxn ang="0">
                  <a:pos x="432" y="80"/>
                </a:cxn>
                <a:cxn ang="0">
                  <a:pos x="1008" y="512"/>
                </a:cxn>
                <a:cxn ang="0">
                  <a:pos x="1104" y="560"/>
                </a:cxn>
              </a:cxnLst>
              <a:rect l="0" t="0" r="r" b="b"/>
              <a:pathLst>
                <a:path w="1119" h="591">
                  <a:moveTo>
                    <a:pt x="0" y="32"/>
                  </a:moveTo>
                  <a:cubicBezTo>
                    <a:pt x="132" y="16"/>
                    <a:pt x="264" y="0"/>
                    <a:pt x="432" y="80"/>
                  </a:cubicBezTo>
                  <a:cubicBezTo>
                    <a:pt x="600" y="160"/>
                    <a:pt x="896" y="432"/>
                    <a:pt x="1008" y="512"/>
                  </a:cubicBezTo>
                  <a:cubicBezTo>
                    <a:pt x="1119" y="591"/>
                    <a:pt x="1088" y="552"/>
                    <a:pt x="1104" y="560"/>
                  </a:cubicBezTo>
                </a:path>
              </a:pathLst>
            </a:custGeom>
            <a:noFill/>
            <a:ln w="28575" cmpd="sng">
              <a:solidFill>
                <a:srgbClr val="008000"/>
              </a:solidFill>
              <a:round/>
              <a:headEnd/>
              <a:tailEnd/>
            </a:ln>
            <a:effectLst/>
          </p:spPr>
          <p:txBody>
            <a:bodyPr wrap="none" anchor="ctr">
              <a:prstTxWarp prst="textNoShape">
                <a:avLst/>
              </a:prstTxWarp>
            </a:bodyPr>
            <a:lstStyle/>
            <a:p>
              <a:endParaRPr lang="en-US"/>
            </a:p>
          </p:txBody>
        </p:sp>
        <p:sp>
          <p:nvSpPr>
            <p:cNvPr id="445486" name="Oval 46"/>
            <p:cNvSpPr>
              <a:spLocks noChangeArrowheads="1"/>
            </p:cNvSpPr>
            <p:nvPr/>
          </p:nvSpPr>
          <p:spPr bwMode="auto">
            <a:xfrm>
              <a:off x="5343" y="1569"/>
              <a:ext cx="69" cy="75"/>
            </a:xfrm>
            <a:prstGeom prst="ellipse">
              <a:avLst/>
            </a:prstGeom>
            <a:solidFill>
              <a:srgbClr val="008000"/>
            </a:solidFill>
            <a:ln w="9525">
              <a:solidFill>
                <a:srgbClr val="008000"/>
              </a:solidFill>
              <a:round/>
              <a:headEnd/>
              <a:tailEnd/>
            </a:ln>
            <a:effectLst/>
          </p:spPr>
          <p:txBody>
            <a:bodyPr wrap="none" anchor="ctr">
              <a:prstTxWarp prst="textNoShape">
                <a:avLst/>
              </a:prstTxWarp>
            </a:bodyPr>
            <a:lstStyle/>
            <a:p>
              <a:endParaRPr lang="en-US"/>
            </a:p>
          </p:txBody>
        </p:sp>
        <p:sp>
          <p:nvSpPr>
            <p:cNvPr id="445487" name="Freeform 47"/>
            <p:cNvSpPr>
              <a:spLocks/>
            </p:cNvSpPr>
            <p:nvPr/>
          </p:nvSpPr>
          <p:spPr bwMode="auto">
            <a:xfrm>
              <a:off x="4170" y="1032"/>
              <a:ext cx="1160" cy="887"/>
            </a:xfrm>
            <a:custGeom>
              <a:avLst/>
              <a:gdLst/>
              <a:ahLst/>
              <a:cxnLst>
                <a:cxn ang="0">
                  <a:pos x="0" y="32"/>
                </a:cxn>
                <a:cxn ang="0">
                  <a:pos x="432" y="80"/>
                </a:cxn>
                <a:cxn ang="0">
                  <a:pos x="1008" y="512"/>
                </a:cxn>
                <a:cxn ang="0">
                  <a:pos x="1104" y="560"/>
                </a:cxn>
              </a:cxnLst>
              <a:rect l="0" t="0" r="r" b="b"/>
              <a:pathLst>
                <a:path w="1119" h="591">
                  <a:moveTo>
                    <a:pt x="0" y="32"/>
                  </a:moveTo>
                  <a:cubicBezTo>
                    <a:pt x="132" y="16"/>
                    <a:pt x="264" y="0"/>
                    <a:pt x="432" y="80"/>
                  </a:cubicBezTo>
                  <a:cubicBezTo>
                    <a:pt x="600" y="160"/>
                    <a:pt x="896" y="432"/>
                    <a:pt x="1008" y="512"/>
                  </a:cubicBezTo>
                  <a:cubicBezTo>
                    <a:pt x="1119" y="591"/>
                    <a:pt x="1088" y="552"/>
                    <a:pt x="1104" y="560"/>
                  </a:cubicBezTo>
                </a:path>
              </a:pathLst>
            </a:custGeom>
            <a:noFill/>
            <a:ln w="28575" cmpd="sng">
              <a:solidFill>
                <a:srgbClr val="0000FF"/>
              </a:solidFill>
              <a:round/>
              <a:headEnd/>
              <a:tailEnd/>
            </a:ln>
            <a:effectLst/>
          </p:spPr>
          <p:txBody>
            <a:bodyPr wrap="none" anchor="ctr">
              <a:prstTxWarp prst="textNoShape">
                <a:avLst/>
              </a:prstTxWarp>
            </a:bodyPr>
            <a:lstStyle/>
            <a:p>
              <a:endParaRPr lang="en-US"/>
            </a:p>
          </p:txBody>
        </p:sp>
      </p:grpSp>
      <p:sp>
        <p:nvSpPr>
          <p:cNvPr id="445488" name="Text Box 48"/>
          <p:cNvSpPr txBox="1">
            <a:spLocks noChangeArrowheads="1"/>
          </p:cNvSpPr>
          <p:nvPr/>
        </p:nvSpPr>
        <p:spPr bwMode="auto">
          <a:xfrm>
            <a:off x="10814756" y="1693334"/>
            <a:ext cx="1263394" cy="531426"/>
          </a:xfrm>
          <a:prstGeom prst="rect">
            <a:avLst/>
          </a:prstGeom>
          <a:noFill/>
          <a:ln w="9525">
            <a:noFill/>
            <a:miter lim="800000"/>
            <a:headEnd/>
            <a:tailEnd/>
          </a:ln>
          <a:effectLst/>
        </p:spPr>
        <p:txBody>
          <a:bodyPr wrap="none" lIns="130046" tIns="65023" rIns="130046" bIns="65023">
            <a:prstTxWarp prst="textNoShape">
              <a:avLst/>
            </a:prstTxWarp>
            <a:spAutoFit/>
          </a:bodyPr>
          <a:lstStyle/>
          <a:p>
            <a:r>
              <a:rPr lang="en-US" sz="2600">
                <a:solidFill>
                  <a:srgbClr val="FF8000"/>
                </a:solidFill>
                <a:latin typeface="Helvetica" pitchFamily="-110" charset="0"/>
              </a:rPr>
              <a:t>coarse</a:t>
            </a:r>
          </a:p>
        </p:txBody>
      </p:sp>
      <p:sp>
        <p:nvSpPr>
          <p:cNvPr id="445489" name="Text Box 49"/>
          <p:cNvSpPr txBox="1">
            <a:spLocks noChangeArrowheads="1"/>
          </p:cNvSpPr>
          <p:nvPr/>
        </p:nvSpPr>
        <p:spPr bwMode="auto">
          <a:xfrm>
            <a:off x="9970347" y="4118188"/>
            <a:ext cx="1356030" cy="531426"/>
          </a:xfrm>
          <a:prstGeom prst="rect">
            <a:avLst/>
          </a:prstGeom>
          <a:noFill/>
          <a:ln w="9525">
            <a:noFill/>
            <a:miter lim="800000"/>
            <a:headEnd/>
            <a:tailEnd/>
          </a:ln>
          <a:effectLst/>
        </p:spPr>
        <p:txBody>
          <a:bodyPr wrap="none" lIns="130046" tIns="65023" rIns="130046" bIns="65023">
            <a:prstTxWarp prst="textNoShape">
              <a:avLst/>
            </a:prstTxWarp>
            <a:spAutoFit/>
          </a:bodyPr>
          <a:lstStyle/>
          <a:p>
            <a:r>
              <a:rPr lang="en-US" sz="2600">
                <a:solidFill>
                  <a:srgbClr val="FF0000"/>
                </a:solidFill>
                <a:latin typeface="Helvetica" pitchFamily="-110" charset="0"/>
              </a:rPr>
              <a:t>surface</a:t>
            </a:r>
          </a:p>
        </p:txBody>
      </p:sp>
      <p:sp>
        <p:nvSpPr>
          <p:cNvPr id="445490" name="Text Box 50"/>
          <p:cNvSpPr txBox="1">
            <a:spLocks noChangeArrowheads="1"/>
          </p:cNvSpPr>
          <p:nvPr/>
        </p:nvSpPr>
        <p:spPr bwMode="auto">
          <a:xfrm>
            <a:off x="10078720" y="2880925"/>
            <a:ext cx="800214" cy="531426"/>
          </a:xfrm>
          <a:prstGeom prst="rect">
            <a:avLst/>
          </a:prstGeom>
          <a:noFill/>
          <a:ln w="9525">
            <a:noFill/>
            <a:miter lim="800000"/>
            <a:headEnd/>
            <a:tailEnd/>
          </a:ln>
          <a:effectLst/>
        </p:spPr>
        <p:txBody>
          <a:bodyPr wrap="none" lIns="130046" tIns="65023" rIns="130046" bIns="65023">
            <a:prstTxWarp prst="textNoShape">
              <a:avLst/>
            </a:prstTxWarp>
            <a:spAutoFit/>
          </a:bodyPr>
          <a:lstStyle/>
          <a:p>
            <a:r>
              <a:rPr lang="en-US" sz="2600" dirty="0">
                <a:solidFill>
                  <a:srgbClr val="0000FF"/>
                </a:solidFill>
                <a:latin typeface="Helvetica" pitchFamily="-110" charset="0"/>
              </a:rPr>
              <a:t>fine</a:t>
            </a:r>
          </a:p>
        </p:txBody>
      </p:sp>
      <p:sp>
        <p:nvSpPr>
          <p:cNvPr id="445491" name="Text Box 51"/>
          <p:cNvSpPr txBox="1">
            <a:spLocks noChangeArrowheads="1"/>
          </p:cNvSpPr>
          <p:nvPr/>
        </p:nvSpPr>
        <p:spPr bwMode="auto">
          <a:xfrm>
            <a:off x="11162453" y="2621281"/>
            <a:ext cx="1263394" cy="531426"/>
          </a:xfrm>
          <a:prstGeom prst="rect">
            <a:avLst/>
          </a:prstGeom>
          <a:noFill/>
          <a:ln w="9525">
            <a:noFill/>
            <a:miter lim="800000"/>
            <a:headEnd/>
            <a:tailEnd/>
          </a:ln>
          <a:effectLst/>
        </p:spPr>
        <p:txBody>
          <a:bodyPr wrap="none" lIns="130046" tIns="65023" rIns="130046" bIns="65023">
            <a:prstTxWarp prst="textNoShape">
              <a:avLst/>
            </a:prstTxWarp>
            <a:spAutoFit/>
          </a:bodyPr>
          <a:lstStyle/>
          <a:p>
            <a:r>
              <a:rPr lang="en-US" sz="2600" dirty="0">
                <a:solidFill>
                  <a:srgbClr val="008000"/>
                </a:solidFill>
                <a:latin typeface="Helvetica" pitchFamily="-110" charset="0"/>
              </a:rPr>
              <a:t>combo</a:t>
            </a:r>
          </a:p>
        </p:txBody>
      </p:sp>
      <p:sp>
        <p:nvSpPr>
          <p:cNvPr id="445492" name="Text Box 52"/>
          <p:cNvSpPr txBox="1">
            <a:spLocks noChangeArrowheads="1"/>
          </p:cNvSpPr>
          <p:nvPr/>
        </p:nvSpPr>
        <p:spPr bwMode="auto">
          <a:xfrm>
            <a:off x="9320107" y="1408854"/>
            <a:ext cx="1474064" cy="531426"/>
          </a:xfrm>
          <a:prstGeom prst="rect">
            <a:avLst/>
          </a:prstGeom>
          <a:noFill/>
          <a:ln w="9525">
            <a:noFill/>
            <a:miter lim="800000"/>
            <a:headEnd/>
            <a:tailEnd/>
          </a:ln>
          <a:effectLst/>
        </p:spPr>
        <p:txBody>
          <a:bodyPr wrap="none" lIns="130046" tIns="65023" rIns="130046" bIns="65023">
            <a:prstTxWarp prst="textNoShape">
              <a:avLst/>
            </a:prstTxWarp>
            <a:spAutoFit/>
          </a:bodyPr>
          <a:lstStyle/>
          <a:p>
            <a:r>
              <a:rPr lang="en-US" sz="2600" dirty="0">
                <a:solidFill>
                  <a:srgbClr val="008000"/>
                </a:solidFill>
                <a:latin typeface="Helvetica" pitchFamily="-110" charset="0"/>
              </a:rPr>
              <a:t>0.55 </a:t>
            </a:r>
            <a:r>
              <a:rPr lang="en-US" sz="2600" dirty="0" err="1">
                <a:solidFill>
                  <a:srgbClr val="008000"/>
                </a:solidFill>
                <a:latin typeface="Symbol" pitchFamily="-110" charset="2"/>
                <a:sym typeface="Symbol" pitchFamily="-110" charset="2"/>
              </a:rPr>
              <a:t></a:t>
            </a:r>
            <a:r>
              <a:rPr lang="en-US" sz="2600" dirty="0" err="1">
                <a:solidFill>
                  <a:srgbClr val="008000"/>
                </a:solidFill>
                <a:latin typeface="Helvetica" pitchFamily="-110" charset="0"/>
              </a:rPr>
              <a:t>m</a:t>
            </a:r>
            <a:endParaRPr lang="en-US" sz="2600" dirty="0">
              <a:solidFill>
                <a:srgbClr val="008000"/>
              </a:solidFill>
              <a:latin typeface="Helvetica" pitchFamily="-110" charset="0"/>
            </a:endParaRPr>
          </a:p>
        </p:txBody>
      </p:sp>
      <p:sp>
        <p:nvSpPr>
          <p:cNvPr id="445493" name="Line 53"/>
          <p:cNvSpPr>
            <a:spLocks noChangeShapeType="1"/>
          </p:cNvSpPr>
          <p:nvPr/>
        </p:nvSpPr>
        <p:spPr bwMode="auto">
          <a:xfrm>
            <a:off x="9861973" y="1733973"/>
            <a:ext cx="0" cy="541867"/>
          </a:xfrm>
          <a:prstGeom prst="line">
            <a:avLst/>
          </a:prstGeom>
          <a:noFill/>
          <a:ln w="28575">
            <a:solidFill>
              <a:srgbClr val="008000"/>
            </a:solidFill>
            <a:round/>
            <a:headEnd/>
            <a:tailEnd type="arrow" w="med" len="med"/>
          </a:ln>
          <a:effectLst/>
        </p:spPr>
        <p:txBody>
          <a:bodyPr wrap="none" lIns="130046" tIns="65023" rIns="130046" bIns="65023" anchor="ctr">
            <a:prstTxWarp prst="textNoShape">
              <a:avLst/>
            </a:prstTxWarp>
          </a:bodyPr>
          <a:lstStyle/>
          <a:p>
            <a:endParaRPr lang="en-US"/>
          </a:p>
        </p:txBody>
      </p:sp>
    </p:spTree>
    <p:extLst>
      <p:ext uri="{BB962C8B-B14F-4D97-AF65-F5344CB8AC3E}">
        <p14:creationId xmlns:p14="http://schemas.microsoft.com/office/powerpoint/2010/main" val="22502462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1083733" y="433493"/>
            <a:ext cx="11379200" cy="866987"/>
          </a:xfrm>
          <a:solidFill>
            <a:schemeClr val="bg1">
              <a:alpha val="74901"/>
            </a:schemeClr>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130046" tIns="65023" rIns="130046" bIns="65023" numCol="1" anchor="t" anchorCtr="0" compatLnSpc="1">
            <a:prstTxWarp prst="textNoShape">
              <a:avLst/>
            </a:prstTxWarp>
          </a:bodyPr>
          <a:lstStyle/>
          <a:p>
            <a:pPr algn="l" eaLnBrk="1" hangingPunct="1"/>
            <a:r>
              <a:rPr lang="en-US" sz="5100" b="1" dirty="0">
                <a:solidFill>
                  <a:srgbClr val="804000"/>
                </a:solidFill>
                <a:latin typeface="Trebuchet MS" charset="0"/>
                <a:ea typeface="ＭＳ Ｐゴシック" charset="0"/>
                <a:cs typeface="ＭＳ Ｐゴシック" charset="0"/>
              </a:rPr>
              <a:t>MxD04 </a:t>
            </a:r>
            <a:r>
              <a:rPr lang="en-US" sz="5100" b="1" dirty="0">
                <a:latin typeface="Trebuchet MS" charset="0"/>
                <a:ea typeface="ＭＳ Ｐゴシック" charset="0"/>
                <a:cs typeface="ＭＳ Ｐゴシック" charset="0"/>
              </a:rPr>
              <a:t>Aerosol Products over Land</a:t>
            </a:r>
            <a:endParaRPr lang="en-US" sz="5100" b="1" dirty="0">
              <a:solidFill>
                <a:schemeClr val="hlink"/>
              </a:solidFill>
              <a:latin typeface="Trebuchet MS" charset="0"/>
              <a:ea typeface="ＭＳ Ｐゴシック" charset="0"/>
              <a:cs typeface="ＭＳ Ｐゴシック" charset="0"/>
            </a:endParaRPr>
          </a:p>
        </p:txBody>
      </p:sp>
      <p:sp>
        <p:nvSpPr>
          <p:cNvPr id="41987" name="Text Box 3"/>
          <p:cNvSpPr txBox="1">
            <a:spLocks noChangeArrowheads="1"/>
          </p:cNvSpPr>
          <p:nvPr/>
        </p:nvSpPr>
        <p:spPr bwMode="auto">
          <a:xfrm>
            <a:off x="340281" y="1517227"/>
            <a:ext cx="9320107" cy="5979071"/>
          </a:xfrm>
          <a:prstGeom prst="rect">
            <a:avLst/>
          </a:prstGeom>
          <a:solidFill>
            <a:schemeClr val="bg1">
              <a:alpha val="65881"/>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130046" tIns="65023" rIns="130046" bIns="65023">
            <a:spAutoFit/>
          </a:bodyPr>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pPr eaLnBrk="1" hangingPunct="1"/>
            <a:endParaRPr lang="en-US" dirty="0">
              <a:solidFill>
                <a:srgbClr val="0000FF"/>
              </a:solidFill>
            </a:endParaRPr>
          </a:p>
          <a:p>
            <a:pPr eaLnBrk="1" hangingPunct="1"/>
            <a:r>
              <a:rPr lang="en-US" sz="3000" dirty="0">
                <a:solidFill>
                  <a:srgbClr val="0000FF"/>
                </a:solidFill>
              </a:rPr>
              <a:t>“</a:t>
            </a:r>
            <a:r>
              <a:rPr lang="en-US" sz="3000" dirty="0" err="1">
                <a:solidFill>
                  <a:srgbClr val="0000FF"/>
                </a:solidFill>
              </a:rPr>
              <a:t>Corrected_Optical_Depth_Land</a:t>
            </a:r>
            <a:r>
              <a:rPr lang="en-US" sz="3000" dirty="0">
                <a:solidFill>
                  <a:srgbClr val="0000FF"/>
                </a:solidFill>
              </a:rPr>
              <a:t>”</a:t>
            </a:r>
          </a:p>
          <a:p>
            <a:pPr eaLnBrk="1" hangingPunct="1"/>
            <a:r>
              <a:rPr lang="en-US" sz="3000" dirty="0">
                <a:solidFill>
                  <a:srgbClr val="0000FF"/>
                </a:solidFill>
              </a:rPr>
              <a:t>	Retrieved AOD at  4 wavelengths </a:t>
            </a:r>
          </a:p>
          <a:p>
            <a:pPr eaLnBrk="1" hangingPunct="1"/>
            <a:r>
              <a:rPr lang="en-US" sz="3000" dirty="0">
                <a:solidFill>
                  <a:srgbClr val="0000FF"/>
                </a:solidFill>
              </a:rPr>
              <a:t>	(0.47, 0.55, 0.66, 2.11 </a:t>
            </a:r>
            <a:r>
              <a:rPr lang="en-US" sz="3000" dirty="0">
                <a:solidFill>
                  <a:srgbClr val="0000FF"/>
                </a:solidFill>
                <a:latin typeface="Symbol" charset="2"/>
                <a:cs typeface="Symbol" charset="2"/>
              </a:rPr>
              <a:t>m</a:t>
            </a:r>
            <a:r>
              <a:rPr lang="en-US" sz="3000" dirty="0">
                <a:solidFill>
                  <a:srgbClr val="0000FF"/>
                </a:solidFill>
              </a:rPr>
              <a:t>m) </a:t>
            </a:r>
          </a:p>
          <a:p>
            <a:pPr eaLnBrk="1" hangingPunct="1"/>
            <a:endParaRPr lang="en-US" sz="3000" dirty="0"/>
          </a:p>
          <a:p>
            <a:pPr eaLnBrk="1" hangingPunct="1"/>
            <a:r>
              <a:rPr lang="en-US" sz="3000" dirty="0">
                <a:solidFill>
                  <a:srgbClr val="0000FF"/>
                </a:solidFill>
              </a:rPr>
              <a:t>“</a:t>
            </a:r>
            <a:r>
              <a:rPr lang="en-US" sz="3000" dirty="0" err="1">
                <a:solidFill>
                  <a:srgbClr val="0000FF"/>
                </a:solidFill>
              </a:rPr>
              <a:t>Optical_Depth_Ratio_Small_Land</a:t>
            </a:r>
            <a:r>
              <a:rPr lang="en-US" sz="3000" dirty="0">
                <a:solidFill>
                  <a:srgbClr val="0000FF"/>
                </a:solidFill>
              </a:rPr>
              <a:t>”</a:t>
            </a:r>
          </a:p>
          <a:p>
            <a:pPr eaLnBrk="1" hangingPunct="1"/>
            <a:r>
              <a:rPr lang="en-US" sz="3000" dirty="0">
                <a:solidFill>
                  <a:srgbClr val="0000FF"/>
                </a:solidFill>
              </a:rPr>
              <a:t>	Fraction of Fine Model AOD at 0.55</a:t>
            </a:r>
          </a:p>
          <a:p>
            <a:pPr eaLnBrk="1" hangingPunct="1"/>
            <a:endParaRPr lang="en-US" sz="3000" dirty="0">
              <a:solidFill>
                <a:srgbClr val="0000FF"/>
              </a:solidFill>
            </a:endParaRPr>
          </a:p>
          <a:p>
            <a:pPr eaLnBrk="1" hangingPunct="1"/>
            <a:endParaRPr lang="en-US" sz="3000" dirty="0">
              <a:solidFill>
                <a:srgbClr val="0000FF"/>
              </a:solidFill>
            </a:endParaRPr>
          </a:p>
          <a:p>
            <a:pPr eaLnBrk="1" hangingPunct="1"/>
            <a:endParaRPr lang="en-US" sz="3000" dirty="0">
              <a:solidFill>
                <a:srgbClr val="0000FF"/>
              </a:solidFill>
            </a:endParaRPr>
          </a:p>
          <a:p>
            <a:pPr eaLnBrk="1" hangingPunct="1"/>
            <a:r>
              <a:rPr lang="en-US" sz="3000" dirty="0">
                <a:solidFill>
                  <a:srgbClr val="000000"/>
                </a:solidFill>
              </a:rPr>
              <a:t>There are many other parameters, some derived, some diagnostic. See documentation for details!</a:t>
            </a:r>
          </a:p>
        </p:txBody>
      </p:sp>
      <p:sp>
        <p:nvSpPr>
          <p:cNvPr id="41988" name="TextBox 3"/>
          <p:cNvSpPr txBox="1">
            <a:spLocks noChangeArrowheads="1"/>
          </p:cNvSpPr>
          <p:nvPr/>
        </p:nvSpPr>
        <p:spPr bwMode="auto">
          <a:xfrm>
            <a:off x="10372554" y="2193949"/>
            <a:ext cx="1182355" cy="623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30046" tIns="65023" rIns="130046" bIns="65023">
            <a:spAutoFit/>
          </a:bodyPr>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pPr eaLnBrk="1" hangingPunct="1"/>
            <a:r>
              <a:rPr lang="en-US" sz="3200" dirty="0"/>
              <a:t>AOD</a:t>
            </a:r>
          </a:p>
        </p:txBody>
      </p:sp>
      <p:sp>
        <p:nvSpPr>
          <p:cNvPr id="41989" name="TextBox 4"/>
          <p:cNvSpPr txBox="1">
            <a:spLocks noChangeArrowheads="1"/>
          </p:cNvSpPr>
          <p:nvPr/>
        </p:nvSpPr>
        <p:spPr bwMode="auto">
          <a:xfrm>
            <a:off x="10264180" y="3570209"/>
            <a:ext cx="2355087" cy="1116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30046" tIns="65023" rIns="130046" bIns="65023">
            <a:spAutoFit/>
          </a:bodyPr>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pPr eaLnBrk="1" hangingPunct="1"/>
            <a:r>
              <a:rPr lang="en-US" sz="3200" dirty="0"/>
              <a:t>Fine Mode</a:t>
            </a:r>
          </a:p>
          <a:p>
            <a:pPr eaLnBrk="1" hangingPunct="1"/>
            <a:r>
              <a:rPr lang="en-US" sz="3200" dirty="0"/>
              <a:t>Fraction</a:t>
            </a:r>
          </a:p>
        </p:txBody>
      </p:sp>
      <p:sp>
        <p:nvSpPr>
          <p:cNvPr id="7" name="Up-Down Arrow 6"/>
          <p:cNvSpPr>
            <a:spLocks noChangeArrowheads="1"/>
          </p:cNvSpPr>
          <p:nvPr/>
        </p:nvSpPr>
        <p:spPr bwMode="auto">
          <a:xfrm rot="5400000">
            <a:off x="9271886" y="1880224"/>
            <a:ext cx="688623" cy="1295964"/>
          </a:xfrm>
          <a:prstGeom prst="upDownArrow">
            <a:avLst>
              <a:gd name="adj1" fmla="val 50000"/>
              <a:gd name="adj2" fmla="val 50038"/>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8"/>
              </a:srgbClr>
            </a:outerShdw>
          </a:effectLst>
        </p:spPr>
        <p:txBody>
          <a:bodyPr lIns="130046" tIns="65023" rIns="130046" bIns="65023" anchor="ctr"/>
          <a:lstStyle/>
          <a:p>
            <a:pPr algn="ctr" eaLnBrk="1" hangingPunct="1">
              <a:defRPr/>
            </a:pPr>
            <a:endParaRPr lang="en-US">
              <a:solidFill>
                <a:schemeClr val="lt1"/>
              </a:solidFill>
              <a:latin typeface="+mn-lt"/>
              <a:ea typeface="+mn-ea"/>
              <a:cs typeface="+mn-cs"/>
            </a:endParaRPr>
          </a:p>
        </p:txBody>
      </p:sp>
      <p:sp>
        <p:nvSpPr>
          <p:cNvPr id="8" name="Up-Down Arrow 7"/>
          <p:cNvSpPr>
            <a:spLocks noChangeArrowheads="1"/>
          </p:cNvSpPr>
          <p:nvPr/>
        </p:nvSpPr>
        <p:spPr bwMode="auto">
          <a:xfrm rot="5400000">
            <a:off x="9179156" y="3575812"/>
            <a:ext cx="688623" cy="1295964"/>
          </a:xfrm>
          <a:prstGeom prst="upDownArrow">
            <a:avLst>
              <a:gd name="adj1" fmla="val 50000"/>
              <a:gd name="adj2" fmla="val 50038"/>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8"/>
              </a:srgbClr>
            </a:outerShdw>
          </a:effectLst>
        </p:spPr>
        <p:txBody>
          <a:bodyPr lIns="130046" tIns="65023" rIns="130046" bIns="65023" anchor="ctr"/>
          <a:lstStyle/>
          <a:p>
            <a:pPr algn="ctr" eaLnBrk="1" hangingPunct="1">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250322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hape 34"/>
          <p:cNvSpPr>
            <a:spLocks noGrp="1"/>
          </p:cNvSpPr>
          <p:nvPr>
            <p:ph type="title"/>
          </p:nvPr>
        </p:nvSpPr>
        <p:spPr>
          <a:xfrm>
            <a:off x="650239" y="3083170"/>
            <a:ext cx="11704322" cy="1625601"/>
          </a:xfrm>
          <a:prstGeom prst="rect">
            <a:avLst/>
          </a:prstGeom>
        </p:spPr>
        <p:txBody>
          <a:bodyPr/>
          <a:lstStyle/>
          <a:p>
            <a:pPr lvl="0">
              <a:defRPr sz="1800">
                <a:solidFill>
                  <a:srgbClr val="000000"/>
                </a:solidFill>
                <a:uFillTx/>
              </a:defRPr>
            </a:pPr>
            <a:r>
              <a:rPr sz="4500" dirty="0">
                <a:solidFill>
                  <a:srgbClr val="0224C0"/>
                </a:solidFill>
                <a:uFill>
                  <a:solidFill/>
                </a:uFill>
              </a:rPr>
              <a:t>1. </a:t>
            </a:r>
            <a:r>
              <a:rPr lang="en-US" sz="4500" dirty="0">
                <a:solidFill>
                  <a:srgbClr val="0224C0"/>
                </a:solidFill>
                <a:uFill>
                  <a:solidFill/>
                </a:uFill>
              </a:rPr>
              <a:t>Overview</a:t>
            </a:r>
            <a:endParaRPr sz="4500" dirty="0">
              <a:solidFill>
                <a:srgbClr val="0224C0"/>
              </a:solidFill>
              <a:uFill>
                <a:solidFill/>
              </a:uFill>
            </a:endParaRPr>
          </a:p>
        </p:txBody>
      </p:sp>
      <p:sp>
        <p:nvSpPr>
          <p:cNvPr id="35" name="Shape 35"/>
          <p:cNvSpPr>
            <a:spLocks noGrp="1"/>
          </p:cNvSpPr>
          <p:nvPr>
            <p:ph type="sldNum" sz="quarter" idx="2"/>
          </p:nvPr>
        </p:nvSpPr>
        <p:spPr>
          <a:xfrm>
            <a:off x="12130497" y="9203972"/>
            <a:ext cx="224063" cy="349674"/>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4</a:t>
            </a:fld>
            <a:endParaRPr sz="1600">
              <a:solidFill>
                <a:srgbClr val="9A9A9A"/>
              </a:solidFill>
              <a:uFill>
                <a:solidFill>
                  <a:srgbClr val="9A9A9A"/>
                </a:solidFill>
              </a:uFill>
            </a:endParaRPr>
          </a:p>
        </p:txBody>
      </p:sp>
      <p:sp>
        <p:nvSpPr>
          <p:cNvPr id="36" name="Shape 36"/>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xmlns=""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433494" y="541867"/>
            <a:ext cx="11812693" cy="623759"/>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130046" tIns="65023" rIns="130046" bIns="65023">
            <a:spAutoFit/>
          </a:bodyPr>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pPr algn="ctr" eaLnBrk="1" hangingPunct="1"/>
            <a:r>
              <a:rPr lang="en-US" sz="3200" dirty="0">
                <a:solidFill>
                  <a:srgbClr val="FF0000"/>
                </a:solidFill>
              </a:rPr>
              <a:t>Quality Assurance is Extremely Important!!</a:t>
            </a:r>
            <a:endParaRPr lang="en-US" sz="3200" dirty="0"/>
          </a:p>
        </p:txBody>
      </p:sp>
      <p:sp>
        <p:nvSpPr>
          <p:cNvPr id="120836" name="Text Box 4"/>
          <p:cNvSpPr txBox="1">
            <a:spLocks noChangeArrowheads="1"/>
          </p:cNvSpPr>
          <p:nvPr/>
        </p:nvSpPr>
        <p:spPr bwMode="auto">
          <a:xfrm>
            <a:off x="758613" y="2958075"/>
            <a:ext cx="10945707" cy="6163737"/>
          </a:xfrm>
          <a:prstGeom prst="rect">
            <a:avLst/>
          </a:prstGeom>
          <a:solidFill>
            <a:schemeClr val="bg1">
              <a:alpha val="67058"/>
            </a:schemeClr>
          </a:solidFill>
          <a:ln w="9525">
            <a:solidFill>
              <a:srgbClr val="948A54"/>
            </a:solidFill>
            <a:miter lim="800000"/>
            <a:headEnd/>
            <a:tailEnd/>
          </a:ln>
        </p:spPr>
        <p:txBody>
          <a:bodyPr wrap="square" lIns="130046" tIns="65023" rIns="130046" bIns="65023">
            <a:spAutoFit/>
          </a:bodyPr>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pPr eaLnBrk="1" hangingPunct="1"/>
            <a:r>
              <a:rPr lang="en-US" sz="2800" dirty="0" err="1"/>
              <a:t>Quality_Assurance_Land</a:t>
            </a:r>
            <a:endParaRPr lang="en-US" sz="2800" dirty="0"/>
          </a:p>
          <a:p>
            <a:pPr eaLnBrk="1" hangingPunct="1"/>
            <a:r>
              <a:rPr lang="en-US" sz="2800" dirty="0"/>
              <a:t>Scale is 0 (low) – 3 (high)</a:t>
            </a:r>
          </a:p>
          <a:p>
            <a:pPr eaLnBrk="1" hangingPunct="1"/>
            <a:endParaRPr lang="en-US" sz="2800" dirty="0"/>
          </a:p>
          <a:p>
            <a:pPr eaLnBrk="1" hangingPunct="1"/>
            <a:r>
              <a:rPr lang="en-US" sz="2800" dirty="0"/>
              <a:t>Recommend:  Land QA ≥ 1</a:t>
            </a:r>
          </a:p>
          <a:p>
            <a:pPr eaLnBrk="1" hangingPunct="1"/>
            <a:endParaRPr lang="en-US" sz="2800" dirty="0"/>
          </a:p>
          <a:p>
            <a:pPr eaLnBrk="1" hangingPunct="1"/>
            <a:r>
              <a:rPr lang="en-US" sz="2800" dirty="0"/>
              <a:t>Main Factors:</a:t>
            </a:r>
          </a:p>
          <a:p>
            <a:pPr marL="457200" indent="-457200" eaLnBrk="1" hangingPunct="1">
              <a:buFont typeface="Arial"/>
              <a:buChar char="•"/>
            </a:pPr>
            <a:r>
              <a:rPr lang="en-US" sz="2800" dirty="0"/>
              <a:t>Number of pixels “N” (out of 400)</a:t>
            </a:r>
          </a:p>
          <a:p>
            <a:pPr marL="457200" indent="-457200" eaLnBrk="1" hangingPunct="1">
              <a:buFont typeface="Arial"/>
              <a:buChar char="•"/>
            </a:pPr>
            <a:r>
              <a:rPr lang="en-US" sz="2800" dirty="0"/>
              <a:t>Error fitting (difference between observation and LUT) </a:t>
            </a:r>
          </a:p>
          <a:p>
            <a:pPr marL="457200" indent="-457200" eaLnBrk="1" hangingPunct="1">
              <a:buFont typeface="Arial"/>
              <a:buChar char="•"/>
            </a:pPr>
            <a:r>
              <a:rPr lang="en-US" sz="2800" dirty="0">
                <a:solidFill>
                  <a:srgbClr val="000000"/>
                </a:solidFill>
              </a:rPr>
              <a:t>Are retrieved quantities “realistic?” </a:t>
            </a:r>
          </a:p>
          <a:p>
            <a:pPr marL="457200" indent="-457200" eaLnBrk="1" hangingPunct="1">
              <a:buFont typeface="Arial"/>
              <a:buChar char="•"/>
            </a:pPr>
            <a:r>
              <a:rPr lang="en-US" sz="2800" dirty="0">
                <a:solidFill>
                  <a:srgbClr val="000000"/>
                </a:solidFill>
              </a:rPr>
              <a:t>Is aerosol signal so “low” that aerosol properties cannot be retrieved?</a:t>
            </a:r>
          </a:p>
          <a:p>
            <a:pPr marL="457200" indent="-457200" eaLnBrk="1" hangingPunct="1">
              <a:buFont typeface="Arial"/>
              <a:buChar char="•"/>
            </a:pPr>
            <a:r>
              <a:rPr lang="en-US" sz="2800" dirty="0">
                <a:solidFill>
                  <a:srgbClr val="000000"/>
                </a:solidFill>
              </a:rPr>
              <a:t>Is surface “brighter” than desirable?</a:t>
            </a:r>
          </a:p>
          <a:p>
            <a:pPr marL="457200" indent="-457200" eaLnBrk="1" hangingPunct="1">
              <a:buFont typeface="Arial"/>
              <a:buChar char="•"/>
            </a:pPr>
            <a:r>
              <a:rPr lang="en-US" sz="2800" dirty="0" err="1">
                <a:solidFill>
                  <a:srgbClr val="000000"/>
                </a:solidFill>
              </a:rPr>
              <a:t>Etc</a:t>
            </a:r>
            <a:endParaRPr lang="en-US" sz="2800" dirty="0">
              <a:solidFill>
                <a:srgbClr val="000000"/>
              </a:solidFill>
            </a:endParaRPr>
          </a:p>
          <a:p>
            <a:pPr eaLnBrk="1" hangingPunct="1"/>
            <a:endParaRPr lang="en-US" sz="2800" dirty="0"/>
          </a:p>
        </p:txBody>
      </p:sp>
      <p:sp>
        <p:nvSpPr>
          <p:cNvPr id="120837" name="Text Box 5"/>
          <p:cNvSpPr txBox="1">
            <a:spLocks noChangeArrowheads="1"/>
          </p:cNvSpPr>
          <p:nvPr/>
        </p:nvSpPr>
        <p:spPr bwMode="auto">
          <a:xfrm>
            <a:off x="758613" y="1746768"/>
            <a:ext cx="10945707" cy="562203"/>
          </a:xfrm>
          <a:prstGeom prst="rect">
            <a:avLst/>
          </a:prstGeom>
          <a:solidFill>
            <a:schemeClr val="bg1">
              <a:alpha val="67058"/>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130046" tIns="65023" rIns="130046" bIns="65023">
            <a:spAutoFit/>
          </a:bodyPr>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pPr eaLnBrk="1" hangingPunct="1"/>
            <a:r>
              <a:rPr lang="en-US" sz="2800"/>
              <a:t>QA indicates the confidence in the quality of the retrieval. </a:t>
            </a:r>
          </a:p>
        </p:txBody>
      </p:sp>
    </p:spTree>
    <p:extLst>
      <p:ext uri="{BB962C8B-B14F-4D97-AF65-F5344CB8AC3E}">
        <p14:creationId xmlns:p14="http://schemas.microsoft.com/office/powerpoint/2010/main" val="215462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0837"/>
                                        </p:tgtEl>
                                        <p:attrNameLst>
                                          <p:attrName>style.visibility</p:attrName>
                                        </p:attrNameLst>
                                      </p:cBhvr>
                                      <p:to>
                                        <p:strVal val="visible"/>
                                      </p:to>
                                    </p:set>
                                    <p:animEffect transition="in" filter="fade">
                                      <p:cBhvr>
                                        <p:cTn id="7" dur="1000"/>
                                        <p:tgtEl>
                                          <p:spTgt spid="120837"/>
                                        </p:tgtEl>
                                      </p:cBhvr>
                                    </p:animEffect>
                                    <p:anim calcmode="lin" valueType="num">
                                      <p:cBhvr>
                                        <p:cTn id="8" dur="1000" fill="hold"/>
                                        <p:tgtEl>
                                          <p:spTgt spid="120837"/>
                                        </p:tgtEl>
                                        <p:attrNameLst>
                                          <p:attrName>ppt_x</p:attrName>
                                        </p:attrNameLst>
                                      </p:cBhvr>
                                      <p:tavLst>
                                        <p:tav tm="0">
                                          <p:val>
                                            <p:strVal val="#ppt_x"/>
                                          </p:val>
                                        </p:tav>
                                        <p:tav tm="100000">
                                          <p:val>
                                            <p:strVal val="#ppt_x"/>
                                          </p:val>
                                        </p:tav>
                                      </p:tavLst>
                                    </p:anim>
                                    <p:anim calcmode="lin" valueType="num">
                                      <p:cBhvr>
                                        <p:cTn id="9" dur="900" decel="100000" fill="hold"/>
                                        <p:tgtEl>
                                          <p:spTgt spid="1208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0837"/>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20836"/>
                                        </p:tgtEl>
                                        <p:attrNameLst>
                                          <p:attrName>style.visibility</p:attrName>
                                        </p:attrNameLst>
                                      </p:cBhvr>
                                      <p:to>
                                        <p:strVal val="visible"/>
                                      </p:to>
                                    </p:set>
                                    <p:animEffect transition="in" filter="fade">
                                      <p:cBhvr>
                                        <p:cTn id="15" dur="1000"/>
                                        <p:tgtEl>
                                          <p:spTgt spid="120836"/>
                                        </p:tgtEl>
                                      </p:cBhvr>
                                    </p:animEffect>
                                    <p:anim calcmode="lin" valueType="num">
                                      <p:cBhvr>
                                        <p:cTn id="16" dur="1000" fill="hold"/>
                                        <p:tgtEl>
                                          <p:spTgt spid="120836"/>
                                        </p:tgtEl>
                                        <p:attrNameLst>
                                          <p:attrName>ppt_x</p:attrName>
                                        </p:attrNameLst>
                                      </p:cBhvr>
                                      <p:tavLst>
                                        <p:tav tm="0">
                                          <p:val>
                                            <p:strVal val="#ppt_x"/>
                                          </p:val>
                                        </p:tav>
                                        <p:tav tm="100000">
                                          <p:val>
                                            <p:strVal val="#ppt_x"/>
                                          </p:val>
                                        </p:tav>
                                      </p:tavLst>
                                    </p:anim>
                                    <p:anim calcmode="lin" valueType="num">
                                      <p:cBhvr>
                                        <p:cTn id="17" dur="900" decel="100000" fill="hold"/>
                                        <p:tgtEl>
                                          <p:spTgt spid="12083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2083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animBg="1"/>
      <p:bldP spid="12083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204686"/>
            <a:ext cx="11704320" cy="1162755"/>
          </a:xfrm>
        </p:spPr>
        <p:txBody>
          <a:bodyPr>
            <a:normAutofit/>
          </a:bodyPr>
          <a:lstStyle/>
          <a:p>
            <a:r>
              <a:rPr lang="en-US" dirty="0"/>
              <a:t>5. Products and “validation”</a:t>
            </a:r>
          </a:p>
        </p:txBody>
      </p:sp>
      <p:sp>
        <p:nvSpPr>
          <p:cNvPr id="4" name="Slide Number Placeholder 3"/>
          <p:cNvSpPr>
            <a:spLocks noGrp="1"/>
          </p:cNvSpPr>
          <p:nvPr>
            <p:ph type="sldNum" sz="quarter" idx="12"/>
          </p:nvPr>
        </p:nvSpPr>
        <p:spPr>
          <a:xfrm>
            <a:off x="12037140" y="9200983"/>
            <a:ext cx="317420" cy="355652"/>
          </a:xfrm>
        </p:spPr>
        <p:txBody>
          <a:bodyPr/>
          <a:lstStyle/>
          <a:p>
            <a:fld id="{D40DDB34-C3D3-5B47-9DF9-147E51EAE026}" type="slidenum">
              <a:rPr lang="en-US" smtClean="0"/>
              <a:pPr/>
              <a:t>41</a:t>
            </a:fld>
            <a:endParaRPr lang="en-US" dirty="0"/>
          </a:p>
        </p:txBody>
      </p:sp>
    </p:spTree>
    <p:extLst>
      <p:ext uri="{BB962C8B-B14F-4D97-AF65-F5344CB8AC3E}">
        <p14:creationId xmlns:p14="http://schemas.microsoft.com/office/powerpoint/2010/main" val="1495412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Rectangle 7"/>
          <p:cNvSpPr>
            <a:spLocks noGrp="1" noChangeArrowheads="1"/>
          </p:cNvSpPr>
          <p:nvPr>
            <p:ph type="title" idx="4294967295"/>
          </p:nvPr>
        </p:nvSpPr>
        <p:spPr>
          <a:xfrm>
            <a:off x="322863" y="216747"/>
            <a:ext cx="11828497" cy="835378"/>
          </a:xfrm>
        </p:spPr>
        <p:txBody>
          <a:bodyPr/>
          <a:lstStyle/>
          <a:p>
            <a:r>
              <a:rPr lang="en-US" sz="4600">
                <a:solidFill>
                  <a:srgbClr val="FF0000"/>
                </a:solidFill>
              </a:rPr>
              <a:t>aerosol retrieval combined land/ocean</a:t>
            </a:r>
            <a:endParaRPr lang="en-US" sz="4600"/>
          </a:p>
        </p:txBody>
      </p:sp>
      <p:sp>
        <p:nvSpPr>
          <p:cNvPr id="28682" name="Text Box 10"/>
          <p:cNvSpPr txBox="1">
            <a:spLocks noChangeArrowheads="1"/>
          </p:cNvSpPr>
          <p:nvPr/>
        </p:nvSpPr>
        <p:spPr bwMode="auto">
          <a:xfrm>
            <a:off x="9514276" y="5495432"/>
            <a:ext cx="933489" cy="86998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30046" tIns="65023" rIns="130046" bIns="65023">
            <a:spAutoFit/>
          </a:bodyPr>
          <a:lstStyle/>
          <a:p>
            <a:r>
              <a:rPr lang="en-US">
                <a:solidFill>
                  <a:schemeClr val="bg1"/>
                </a:solidFill>
              </a:rPr>
              <a:t>Glint</a:t>
            </a:r>
          </a:p>
          <a:p>
            <a:r>
              <a:rPr lang="en-US">
                <a:solidFill>
                  <a:schemeClr val="bg1"/>
                </a:solidFill>
              </a:rPr>
              <a:t>Mask</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2589" y="1233541"/>
            <a:ext cx="11458771" cy="5666291"/>
          </a:xfrm>
          <a:prstGeom prst="rect">
            <a:avLst/>
          </a:prstGeom>
        </p:spPr>
      </p:pic>
    </p:spTree>
    <p:extLst>
      <p:ext uri="{BB962C8B-B14F-4D97-AF65-F5344CB8AC3E}">
        <p14:creationId xmlns:p14="http://schemas.microsoft.com/office/powerpoint/2010/main" val="11099561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66" name="Picture 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5522524"/>
            <a:ext cx="7620001" cy="38201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4338" name="Rectangle 2"/>
          <p:cNvSpPr>
            <a:spLocks noGrp="1" noChangeArrowheads="1"/>
          </p:cNvSpPr>
          <p:nvPr>
            <p:ph type="title"/>
          </p:nvPr>
        </p:nvSpPr>
        <p:spPr>
          <a:xfrm>
            <a:off x="866987" y="250614"/>
            <a:ext cx="11704320" cy="975360"/>
          </a:xfrm>
        </p:spPr>
        <p:txBody>
          <a:bodyPr/>
          <a:lstStyle/>
          <a:p>
            <a:r>
              <a:rPr lang="en-US" sz="5100" dirty="0">
                <a:solidFill>
                  <a:srgbClr val="FF0000"/>
                </a:solidFill>
              </a:rPr>
              <a:t>Can we believe the results?</a:t>
            </a:r>
            <a:endParaRPr lang="en-US" sz="5100" dirty="0"/>
          </a:p>
        </p:txBody>
      </p:sp>
      <p:sp>
        <p:nvSpPr>
          <p:cNvPr id="14339" name="Rectangle 3"/>
          <p:cNvSpPr>
            <a:spLocks noGrp="1" noChangeArrowheads="1"/>
          </p:cNvSpPr>
          <p:nvPr>
            <p:ph type="body" sz="half" idx="1"/>
          </p:nvPr>
        </p:nvSpPr>
        <p:spPr>
          <a:xfrm>
            <a:off x="325120" y="1354666"/>
            <a:ext cx="6588196" cy="4167858"/>
          </a:xfrm>
        </p:spPr>
        <p:txBody>
          <a:bodyPr>
            <a:noAutofit/>
          </a:bodyPr>
          <a:lstStyle/>
          <a:p>
            <a:pPr>
              <a:lnSpc>
                <a:spcPct val="90000"/>
              </a:lnSpc>
            </a:pPr>
            <a:r>
              <a:rPr lang="en-US" dirty="0">
                <a:solidFill>
                  <a:srgbClr val="3333FF"/>
                </a:solidFill>
              </a:rPr>
              <a:t>Self Consistency</a:t>
            </a:r>
            <a:endParaRPr lang="en-US" dirty="0"/>
          </a:p>
          <a:p>
            <a:pPr lvl="1">
              <a:lnSpc>
                <a:spcPct val="90000"/>
              </a:lnSpc>
            </a:pPr>
            <a:r>
              <a:rPr lang="en-US" sz="3400" dirty="0"/>
              <a:t>Visual check</a:t>
            </a:r>
          </a:p>
          <a:p>
            <a:pPr lvl="1">
              <a:lnSpc>
                <a:spcPct val="90000"/>
              </a:lnSpc>
            </a:pPr>
            <a:r>
              <a:rPr lang="en-US" sz="3400" dirty="0"/>
              <a:t>No Angle dependency</a:t>
            </a:r>
          </a:p>
          <a:p>
            <a:pPr lvl="1">
              <a:lnSpc>
                <a:spcPct val="90000"/>
              </a:lnSpc>
            </a:pPr>
            <a:r>
              <a:rPr lang="en-US" sz="3400" dirty="0"/>
              <a:t>Valid cloud mask</a:t>
            </a:r>
          </a:p>
          <a:p>
            <a:pPr lvl="1">
              <a:lnSpc>
                <a:spcPct val="90000"/>
              </a:lnSpc>
            </a:pPr>
            <a:r>
              <a:rPr lang="en-US" sz="3400" dirty="0"/>
              <a:t>Land / Ocean continuity</a:t>
            </a:r>
          </a:p>
          <a:p>
            <a:pPr>
              <a:lnSpc>
                <a:spcPct val="90000"/>
              </a:lnSpc>
            </a:pPr>
            <a:r>
              <a:rPr lang="en-US" dirty="0">
                <a:solidFill>
                  <a:srgbClr val="3333FF"/>
                </a:solidFill>
              </a:rPr>
              <a:t>Comparison with </a:t>
            </a:r>
            <a:r>
              <a:rPr lang="ja-JP" altLang="en-US" dirty="0">
                <a:solidFill>
                  <a:srgbClr val="3333FF"/>
                </a:solidFill>
              </a:rPr>
              <a:t>“</a:t>
            </a:r>
            <a:r>
              <a:rPr lang="en-US" dirty="0">
                <a:solidFill>
                  <a:srgbClr val="3333FF"/>
                </a:solidFill>
              </a:rPr>
              <a:t>ground truth</a:t>
            </a:r>
            <a:r>
              <a:rPr lang="ja-JP" altLang="en-US" dirty="0">
                <a:solidFill>
                  <a:srgbClr val="3333FF"/>
                </a:solidFill>
              </a:rPr>
              <a:t>”</a:t>
            </a:r>
            <a:r>
              <a:rPr lang="en-US" dirty="0">
                <a:solidFill>
                  <a:srgbClr val="3333FF"/>
                </a:solidFill>
              </a:rPr>
              <a:t>     	(e.g. </a:t>
            </a:r>
            <a:r>
              <a:rPr lang="en-US" dirty="0" err="1">
                <a:solidFill>
                  <a:srgbClr val="3333FF"/>
                </a:solidFill>
              </a:rPr>
              <a:t>sunphotometer</a:t>
            </a:r>
            <a:r>
              <a:rPr lang="en-US" dirty="0">
                <a:solidFill>
                  <a:srgbClr val="3333FF"/>
                </a:solidFill>
              </a:rPr>
              <a:t>)</a:t>
            </a:r>
          </a:p>
        </p:txBody>
      </p:sp>
      <p:grpSp>
        <p:nvGrpSpPr>
          <p:cNvPr id="14358" name="Group 22"/>
          <p:cNvGrpSpPr>
            <a:grpSpLocks/>
          </p:cNvGrpSpPr>
          <p:nvPr/>
        </p:nvGrpSpPr>
        <p:grpSpPr bwMode="auto">
          <a:xfrm>
            <a:off x="7802881" y="4434276"/>
            <a:ext cx="4569157" cy="4994204"/>
            <a:chOff x="2976" y="1051"/>
            <a:chExt cx="2586" cy="2597"/>
          </a:xfrm>
        </p:grpSpPr>
        <p:graphicFrame>
          <p:nvGraphicFramePr>
            <p:cNvPr id="14356" name="Object 20"/>
            <p:cNvGraphicFramePr>
              <a:graphicFrameLocks/>
            </p:cNvGraphicFramePr>
            <p:nvPr>
              <p:extLst>
                <p:ext uri="{D42A27DB-BD31-4B8C-83A1-F6EECF244321}">
                  <p14:modId xmlns:p14="http://schemas.microsoft.com/office/powerpoint/2010/main" val="3517005599"/>
                </p:ext>
              </p:extLst>
            </p:nvPr>
          </p:nvGraphicFramePr>
          <p:xfrm>
            <a:off x="3025" y="1345"/>
            <a:ext cx="2336" cy="2302"/>
          </p:xfrm>
          <a:graphic>
            <a:graphicData uri="http://schemas.openxmlformats.org/presentationml/2006/ole">
              <mc:AlternateContent xmlns:mc="http://schemas.openxmlformats.org/markup-compatibility/2006">
                <mc:Choice xmlns:v="urn:schemas-microsoft-com:vml" Requires="v">
                  <p:oleObj name="Worksheet" r:id="rId4" imgW="13982700" imgH="16649700" progId="Excel.Sheet.8">
                    <p:embed/>
                  </p:oleObj>
                </mc:Choice>
                <mc:Fallback>
                  <p:oleObj name="Worksheet" r:id="rId4" imgW="13982700" imgH="16649700" progId="Excel.Sheet.8">
                    <p:embed/>
                    <p:pic>
                      <p:nvPicPr>
                        <p:cNvPr id="0" name=""/>
                        <p:cNvPicPr>
                          <a:picLocks noChangeArrowheads="1"/>
                        </p:cNvPicPr>
                        <p:nvPr/>
                      </p:nvPicPr>
                      <p:blipFill>
                        <a:blip r:embed="rId5"/>
                        <a:srcRect/>
                        <a:stretch>
                          <a:fillRect/>
                        </a:stretch>
                      </p:blipFill>
                      <p:spPr bwMode="auto">
                        <a:xfrm>
                          <a:off x="3025" y="1345"/>
                          <a:ext cx="2336" cy="2302"/>
                        </a:xfrm>
                        <a:prstGeom prst="rect">
                          <a:avLst/>
                        </a:prstGeom>
                        <a:extLst>
                          <a:ext uri="{FAA26D3D-D897-4be2-8F04-BA451C77F1D7}">
                            <ma14:placeholderFlag xmlns:ma14="http://schemas.microsoft.com/office/mac/drawingml/2011/main" xmlns="" val="1"/>
                          </a:ext>
                        </a:extLst>
                      </p:spPr>
                    </p:pic>
                  </p:oleObj>
                </mc:Fallback>
              </mc:AlternateContent>
            </a:graphicData>
          </a:graphic>
        </p:graphicFrame>
        <p:sp>
          <p:nvSpPr>
            <p:cNvPr id="14347" name="Line 11"/>
            <p:cNvSpPr>
              <a:spLocks noChangeShapeType="1"/>
            </p:cNvSpPr>
            <p:nvPr/>
          </p:nvSpPr>
          <p:spPr bwMode="auto">
            <a:xfrm>
              <a:off x="2976" y="1200"/>
              <a:ext cx="86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48" name="Line 12"/>
            <p:cNvSpPr>
              <a:spLocks noChangeShapeType="1"/>
            </p:cNvSpPr>
            <p:nvPr/>
          </p:nvSpPr>
          <p:spPr bwMode="auto">
            <a:xfrm flipH="1">
              <a:off x="4512" y="1200"/>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49" name="Text Box 13"/>
            <p:cNvSpPr txBox="1">
              <a:spLocks noChangeArrowheads="1"/>
            </p:cNvSpPr>
            <p:nvPr/>
          </p:nvSpPr>
          <p:spPr bwMode="auto">
            <a:xfrm>
              <a:off x="3840" y="1051"/>
              <a:ext cx="539" cy="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50 km</a:t>
              </a:r>
            </a:p>
          </p:txBody>
        </p:sp>
        <p:sp>
          <p:nvSpPr>
            <p:cNvPr id="14351" name="Line 15"/>
            <p:cNvSpPr>
              <a:spLocks noChangeShapeType="1"/>
            </p:cNvSpPr>
            <p:nvPr/>
          </p:nvSpPr>
          <p:spPr bwMode="auto">
            <a:xfrm rot="16200000" flipV="1">
              <a:off x="5088" y="3216"/>
              <a:ext cx="86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52" name="Line 16"/>
            <p:cNvSpPr>
              <a:spLocks noChangeShapeType="1"/>
            </p:cNvSpPr>
            <p:nvPr/>
          </p:nvSpPr>
          <p:spPr bwMode="auto">
            <a:xfrm rot="16200000" flipH="1" flipV="1">
              <a:off x="5160" y="1704"/>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53" name="Text Box 17"/>
            <p:cNvSpPr txBox="1">
              <a:spLocks noChangeArrowheads="1"/>
            </p:cNvSpPr>
            <p:nvPr/>
          </p:nvSpPr>
          <p:spPr bwMode="auto">
            <a:xfrm rot="16200000" flipV="1">
              <a:off x="5184" y="2354"/>
              <a:ext cx="495" cy="2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50 km</a:t>
              </a:r>
            </a:p>
          </p:txBody>
        </p:sp>
        <p:sp>
          <p:nvSpPr>
            <p:cNvPr id="14354" name="Text Box 18"/>
            <p:cNvSpPr txBox="1">
              <a:spLocks noChangeArrowheads="1"/>
            </p:cNvSpPr>
            <p:nvPr/>
          </p:nvSpPr>
          <p:spPr bwMode="auto">
            <a:xfrm>
              <a:off x="3840" y="1963"/>
              <a:ext cx="539" cy="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4355" name="Text Box 19"/>
            <p:cNvSpPr txBox="1">
              <a:spLocks noChangeArrowheads="1"/>
            </p:cNvSpPr>
            <p:nvPr/>
          </p:nvSpPr>
          <p:spPr bwMode="auto">
            <a:xfrm rot="5400000">
              <a:off x="4320" y="2450"/>
              <a:ext cx="495" cy="2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4357" name="AutoShape 21"/>
            <p:cNvSpPr>
              <a:spLocks noChangeAspect="1" noChangeArrowheads="1"/>
            </p:cNvSpPr>
            <p:nvPr/>
          </p:nvSpPr>
          <p:spPr bwMode="auto">
            <a:xfrm>
              <a:off x="4080" y="2352"/>
              <a:ext cx="240" cy="240"/>
            </a:xfrm>
            <a:prstGeom prst="star4">
              <a:avLst>
                <a:gd name="adj" fmla="val 1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4361" name="Text Box 25"/>
          <p:cNvSpPr txBox="1">
            <a:spLocks noChangeArrowheads="1"/>
          </p:cNvSpPr>
          <p:nvPr/>
        </p:nvSpPr>
        <p:spPr bwMode="auto">
          <a:xfrm>
            <a:off x="422206" y="8690188"/>
            <a:ext cx="3123115" cy="993090"/>
          </a:xfrm>
          <a:prstGeom prst="rect">
            <a:avLst/>
          </a:prstGeom>
          <a:solidFill>
            <a:schemeClr val="bg1"/>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30046" tIns="65023" rIns="130046" bIns="65023">
            <a:spAutoFit/>
          </a:bodyPr>
          <a:lstStyle/>
          <a:p>
            <a:r>
              <a:rPr lang="en-US" sz="2800" b="1"/>
              <a:t>AERONET: </a:t>
            </a:r>
            <a:r>
              <a:rPr lang="en-US" sz="2800" b="1">
                <a:latin typeface="Symbol" charset="0"/>
                <a:sym typeface="Symbol" charset="0"/>
              </a:rPr>
              <a:t></a:t>
            </a:r>
            <a:r>
              <a:rPr lang="en-US" sz="2800" b="1" baseline="-25000">
                <a:latin typeface="Symbol" charset="0"/>
                <a:sym typeface="Symbol" charset="0"/>
              </a:rPr>
              <a:t></a:t>
            </a:r>
            <a:r>
              <a:rPr lang="en-US" sz="2800" b="1"/>
              <a:t> ~ 0.02</a:t>
            </a:r>
          </a:p>
          <a:p>
            <a:r>
              <a:rPr lang="en-US" sz="2800" b="1"/>
              <a:t>A </a:t>
            </a:r>
            <a:r>
              <a:rPr lang="ja-JP" altLang="en-US" sz="2800" b="1"/>
              <a:t>“</a:t>
            </a:r>
            <a:r>
              <a:rPr lang="en-US" sz="2800" b="1"/>
              <a:t>global</a:t>
            </a:r>
            <a:r>
              <a:rPr lang="ja-JP" altLang="en-US" sz="2800" b="1"/>
              <a:t>”</a:t>
            </a:r>
            <a:r>
              <a:rPr lang="en-US" sz="2800" b="1"/>
              <a:t> network</a:t>
            </a:r>
          </a:p>
        </p:txBody>
      </p:sp>
      <p:sp>
        <p:nvSpPr>
          <p:cNvPr id="14362" name="Line 26"/>
          <p:cNvSpPr>
            <a:spLocks noChangeShapeType="1"/>
          </p:cNvSpPr>
          <p:nvPr/>
        </p:nvSpPr>
        <p:spPr bwMode="auto">
          <a:xfrm>
            <a:off x="2167467" y="6610773"/>
            <a:ext cx="7694507" cy="541867"/>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30046" tIns="65023" rIns="130046" bIns="65023" anchor="ctr"/>
          <a:lstStyle/>
          <a:p>
            <a:endParaRPr lang="en-US"/>
          </a:p>
        </p:txBody>
      </p:sp>
      <p:pic>
        <p:nvPicPr>
          <p:cNvPr id="14363" name="Picture 2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86134" y="1192106"/>
            <a:ext cx="4912924" cy="33776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4364" name="Line 28"/>
          <p:cNvSpPr>
            <a:spLocks noChangeShapeType="1"/>
          </p:cNvSpPr>
          <p:nvPr/>
        </p:nvSpPr>
        <p:spPr bwMode="auto">
          <a:xfrm flipV="1">
            <a:off x="2384213" y="3989495"/>
            <a:ext cx="6439182" cy="2512906"/>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30046" tIns="65023" rIns="130046" bIns="65023" anchor="ctr"/>
          <a:lstStyle/>
          <a:p>
            <a:endParaRPr lang="en-US"/>
          </a:p>
        </p:txBody>
      </p:sp>
    </p:spTree>
    <p:extLst>
      <p:ext uri="{BB962C8B-B14F-4D97-AF65-F5344CB8AC3E}">
        <p14:creationId xmlns:p14="http://schemas.microsoft.com/office/powerpoint/2010/main" val="25019585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UPER_landQAge0.Both_550A.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07061" y="5366510"/>
            <a:ext cx="6953442" cy="4068510"/>
          </a:xfrm>
          <a:prstGeom prst="rect">
            <a:avLst/>
          </a:prstGeom>
        </p:spPr>
      </p:pic>
      <p:sp>
        <p:nvSpPr>
          <p:cNvPr id="2" name="Title 1"/>
          <p:cNvSpPr>
            <a:spLocks noGrp="1"/>
          </p:cNvSpPr>
          <p:nvPr>
            <p:ph type="title"/>
          </p:nvPr>
        </p:nvSpPr>
        <p:spPr>
          <a:xfrm>
            <a:off x="280404" y="221682"/>
            <a:ext cx="12354560" cy="855697"/>
          </a:xfrm>
          <a:solidFill>
            <a:schemeClr val="bg2"/>
          </a:solidFill>
          <a:ln>
            <a:solidFill>
              <a:schemeClr val="bg2"/>
            </a:solidFill>
          </a:ln>
        </p:spPr>
        <p:txBody>
          <a:bodyPr rtlCol="0">
            <a:noAutofit/>
          </a:bodyPr>
          <a:lstStyle/>
          <a:p>
            <a:pPr>
              <a:defRPr/>
            </a:pPr>
            <a:r>
              <a:rPr lang="en-US" sz="4600" i="1" dirty="0"/>
              <a:t>Validation: </a:t>
            </a:r>
            <a:r>
              <a:rPr lang="en-US" sz="4600" dirty="0"/>
              <a:t>expected error for C5 data</a:t>
            </a:r>
            <a:endParaRPr lang="en-US" sz="4600" dirty="0">
              <a:ea typeface="+mj-ea"/>
              <a:cs typeface="+mj-cs"/>
            </a:endParaRPr>
          </a:p>
        </p:txBody>
      </p:sp>
      <p:sp>
        <p:nvSpPr>
          <p:cNvPr id="34819" name="TextBox 4"/>
          <p:cNvSpPr txBox="1">
            <a:spLocks noChangeArrowheads="1"/>
          </p:cNvSpPr>
          <p:nvPr/>
        </p:nvSpPr>
        <p:spPr bwMode="auto">
          <a:xfrm>
            <a:off x="5365970" y="1170348"/>
            <a:ext cx="7394533" cy="3983312"/>
          </a:xfrm>
          <a:prstGeom prst="rect">
            <a:avLst/>
          </a:prstGeom>
          <a:noFill/>
          <a:ln w="9525">
            <a:noFill/>
            <a:miter lim="800000"/>
            <a:headEnd/>
            <a:tailEnd/>
          </a:ln>
        </p:spPr>
        <p:txBody>
          <a:bodyPr wrap="square" lIns="130046" tIns="65023" rIns="130046" bIns="65023">
            <a:prstTxWarp prst="textNoShape">
              <a:avLst/>
            </a:prstTxWarp>
            <a:spAutoFit/>
          </a:bodyPr>
          <a:lstStyle/>
          <a:p>
            <a:pPr algn="ctr"/>
            <a:r>
              <a:rPr lang="en-US" sz="3100" b="1" dirty="0">
                <a:latin typeface="Calibri" pitchFamily="-107" charset="0"/>
              </a:rPr>
              <a:t> First steps: </a:t>
            </a:r>
          </a:p>
          <a:p>
            <a:pPr>
              <a:buFont typeface="Arial" pitchFamily="-107" charset="0"/>
              <a:buChar char="•"/>
            </a:pPr>
            <a:r>
              <a:rPr lang="en-US" sz="3100" dirty="0">
                <a:latin typeface="Calibri" pitchFamily="-107" charset="0"/>
              </a:rPr>
              <a:t> Pictures look good</a:t>
            </a:r>
          </a:p>
          <a:p>
            <a:pPr>
              <a:buFont typeface="Arial" pitchFamily="-107" charset="0"/>
              <a:buChar char="•"/>
            </a:pPr>
            <a:r>
              <a:rPr lang="en-US" sz="3100" dirty="0">
                <a:latin typeface="Calibri" pitchFamily="-107" charset="0"/>
              </a:rPr>
              <a:t> Compare both land and ocean products to AERONET, separately</a:t>
            </a:r>
          </a:p>
          <a:p>
            <a:pPr>
              <a:buFont typeface="Arial" pitchFamily="-107" charset="0"/>
              <a:buChar char="•"/>
            </a:pPr>
            <a:r>
              <a:rPr lang="en-US" sz="3100" dirty="0">
                <a:latin typeface="Calibri" pitchFamily="-107" charset="0"/>
              </a:rPr>
              <a:t> Validation: 66% are within               “Expected Error” (EE) defined as</a:t>
            </a:r>
          </a:p>
          <a:p>
            <a:pPr lvl="1">
              <a:buFont typeface="Arial" pitchFamily="-107" charset="0"/>
              <a:buChar char="•"/>
            </a:pPr>
            <a:r>
              <a:rPr lang="en-US" sz="3100" dirty="0">
                <a:latin typeface="Calibri" pitchFamily="-107" charset="0"/>
              </a:rPr>
              <a:t> Land:  ±(0.15</a:t>
            </a:r>
            <a:r>
              <a:rPr lang="en-US" sz="3100" dirty="0">
                <a:latin typeface="Symbol" pitchFamily="-107" charset="2"/>
                <a:ea typeface="Symbol" pitchFamily="-107" charset="2"/>
                <a:cs typeface="Symbol" pitchFamily="-107" charset="2"/>
              </a:rPr>
              <a:t>t</a:t>
            </a:r>
            <a:r>
              <a:rPr lang="en-US" sz="3100" dirty="0">
                <a:latin typeface="Calibri" pitchFamily="-107" charset="0"/>
              </a:rPr>
              <a:t> + 0.05)</a:t>
            </a:r>
          </a:p>
          <a:p>
            <a:pPr lvl="1">
              <a:buFont typeface="Arial" pitchFamily="-107" charset="0"/>
              <a:buChar char="•"/>
            </a:pPr>
            <a:r>
              <a:rPr lang="en-US" sz="3100" dirty="0">
                <a:latin typeface="Calibri" pitchFamily="-107" charset="0"/>
              </a:rPr>
              <a:t> Ocean: ±(0.05</a:t>
            </a:r>
            <a:r>
              <a:rPr lang="en-US" sz="3100" dirty="0">
                <a:latin typeface="Symbol" pitchFamily="-107" charset="2"/>
                <a:ea typeface="Symbol" pitchFamily="-107" charset="2"/>
                <a:cs typeface="Symbol" pitchFamily="-107" charset="2"/>
              </a:rPr>
              <a:t>t</a:t>
            </a:r>
            <a:r>
              <a:rPr lang="en-US" sz="3100" dirty="0">
                <a:latin typeface="Calibri" pitchFamily="-107" charset="0"/>
              </a:rPr>
              <a:t> + 0.04)</a:t>
            </a:r>
          </a:p>
        </p:txBody>
      </p:sp>
      <p:grpSp>
        <p:nvGrpSpPr>
          <p:cNvPr id="3" name="Group 5"/>
          <p:cNvGrpSpPr>
            <a:grpSpLocks/>
          </p:cNvGrpSpPr>
          <p:nvPr/>
        </p:nvGrpSpPr>
        <p:grpSpPr bwMode="auto">
          <a:xfrm>
            <a:off x="212686" y="2845681"/>
            <a:ext cx="12493235" cy="6334272"/>
            <a:chOff x="322762" y="-2049634"/>
            <a:chExt cx="11790312" cy="4791954"/>
          </a:xfrm>
        </p:grpSpPr>
        <p:pic>
          <p:nvPicPr>
            <p:cNvPr id="34823"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2762" y="685800"/>
              <a:ext cx="5120185" cy="2056520"/>
            </a:xfrm>
            <a:prstGeom prst="rect">
              <a:avLst/>
            </a:prstGeom>
            <a:noFill/>
            <a:ln w="9525">
              <a:noFill/>
              <a:miter lim="800000"/>
              <a:headEnd/>
              <a:tailEnd/>
            </a:ln>
          </p:spPr>
        </p:pic>
        <p:sp>
          <p:nvSpPr>
            <p:cNvPr id="34824" name="TextBox 7"/>
            <p:cNvSpPr txBox="1">
              <a:spLocks noChangeArrowheads="1"/>
            </p:cNvSpPr>
            <p:nvPr/>
          </p:nvSpPr>
          <p:spPr bwMode="auto">
            <a:xfrm>
              <a:off x="386670" y="2368988"/>
              <a:ext cx="5023530" cy="349255"/>
            </a:xfrm>
            <a:prstGeom prst="rect">
              <a:avLst/>
            </a:prstGeom>
            <a:noFill/>
            <a:ln w="9525">
              <a:noFill/>
              <a:miter lim="800000"/>
              <a:headEnd/>
              <a:tailEnd/>
            </a:ln>
          </p:spPr>
          <p:txBody>
            <a:bodyPr wrap="square">
              <a:prstTxWarp prst="textNoShape">
                <a:avLst/>
              </a:prstTxWarp>
              <a:spAutoFit/>
            </a:bodyPr>
            <a:lstStyle/>
            <a:p>
              <a:r>
                <a:rPr lang="en-US" dirty="0">
                  <a:solidFill>
                    <a:schemeClr val="bg1"/>
                  </a:solidFill>
                  <a:latin typeface="Calibri" pitchFamily="-107" charset="0"/>
                </a:rPr>
                <a:t>AERONET: Level 2 (Quality Assured)</a:t>
              </a:r>
            </a:p>
          </p:txBody>
        </p:sp>
        <p:pic>
          <p:nvPicPr>
            <p:cNvPr id="34825" name="Picture 2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91736" y="-2049634"/>
              <a:ext cx="1621338" cy="1812674"/>
            </a:xfrm>
            <a:prstGeom prst="rect">
              <a:avLst/>
            </a:prstGeom>
            <a:noFill/>
            <a:ln w="9525">
              <a:noFill/>
              <a:miter lim="800000"/>
              <a:headEnd/>
              <a:tailEnd/>
            </a:ln>
          </p:spPr>
        </p:pic>
      </p:grpSp>
      <p:sp>
        <p:nvSpPr>
          <p:cNvPr id="12" name="TextBox 11"/>
          <p:cNvSpPr txBox="1"/>
          <p:nvPr/>
        </p:nvSpPr>
        <p:spPr>
          <a:xfrm>
            <a:off x="10406105" y="8186202"/>
            <a:ext cx="1283998" cy="656590"/>
          </a:xfrm>
          <a:prstGeom prst="rect">
            <a:avLst/>
          </a:prstGeom>
          <a:noFill/>
        </p:spPr>
        <p:txBody>
          <a:bodyPr wrap="none" lIns="130046" tIns="65023" rIns="130046" bIns="65023" rtlCol="0">
            <a:spAutoFit/>
          </a:bodyPr>
          <a:lstStyle/>
          <a:p>
            <a:r>
              <a:rPr lang="en-US" sz="3400" b="1" dirty="0"/>
              <a:t>LAND</a:t>
            </a:r>
          </a:p>
        </p:txBody>
      </p:sp>
      <p:sp>
        <p:nvSpPr>
          <p:cNvPr id="17" name="Text Box 4"/>
          <p:cNvSpPr txBox="1">
            <a:spLocks noChangeArrowheads="1"/>
          </p:cNvSpPr>
          <p:nvPr/>
        </p:nvSpPr>
        <p:spPr bwMode="auto">
          <a:xfrm>
            <a:off x="12329650" y="3467948"/>
            <a:ext cx="261919" cy="500648"/>
          </a:xfrm>
          <a:prstGeom prst="rect">
            <a:avLst/>
          </a:prstGeom>
          <a:noFill/>
          <a:ln w="9525">
            <a:noFill/>
            <a:miter lim="800000"/>
            <a:headEnd/>
            <a:tailEnd/>
          </a:ln>
        </p:spPr>
        <p:txBody>
          <a:bodyPr lIns="130046" tIns="65023" rIns="130046" bIns="65023">
            <a:prstTxWarp prst="textNoShape">
              <a:avLst/>
            </a:prstTxWarp>
            <a:spAutoFit/>
          </a:bodyPr>
          <a:lstStyle/>
          <a:p>
            <a:pPr>
              <a:spcBef>
                <a:spcPct val="50000"/>
              </a:spcBef>
            </a:pPr>
            <a:endParaRPr lang="en-US">
              <a:latin typeface="Calibri" pitchFamily="-107" charset="0"/>
            </a:endParaRPr>
          </a:p>
        </p:txBody>
      </p:sp>
      <p:sp>
        <p:nvSpPr>
          <p:cNvPr id="23" name="Text Box 11"/>
          <p:cNvSpPr txBox="1">
            <a:spLocks noChangeArrowheads="1"/>
          </p:cNvSpPr>
          <p:nvPr/>
        </p:nvSpPr>
        <p:spPr bwMode="auto">
          <a:xfrm>
            <a:off x="13196695" y="9211733"/>
            <a:ext cx="261919" cy="500648"/>
          </a:xfrm>
          <a:prstGeom prst="rect">
            <a:avLst/>
          </a:prstGeom>
          <a:noFill/>
          <a:ln w="9525">
            <a:noFill/>
            <a:miter lim="800000"/>
            <a:headEnd/>
            <a:tailEnd/>
          </a:ln>
        </p:spPr>
        <p:txBody>
          <a:bodyPr lIns="130046" tIns="65023" rIns="130046" bIns="65023">
            <a:prstTxWarp prst="textNoShape">
              <a:avLst/>
            </a:prstTxWarp>
            <a:spAutoFit/>
          </a:bodyPr>
          <a:lstStyle/>
          <a:p>
            <a:pPr>
              <a:spcBef>
                <a:spcPct val="50000"/>
              </a:spcBef>
            </a:pPr>
            <a:endParaRPr lang="en-US">
              <a:latin typeface="Calibri" pitchFamily="-107" charset="0"/>
            </a:endParaRPr>
          </a:p>
        </p:txBody>
      </p:sp>
      <p:grpSp>
        <p:nvGrpSpPr>
          <p:cNvPr id="4" name="Group 32"/>
          <p:cNvGrpSpPr/>
          <p:nvPr/>
        </p:nvGrpSpPr>
        <p:grpSpPr>
          <a:xfrm>
            <a:off x="585266" y="1315837"/>
            <a:ext cx="4611769" cy="4798554"/>
            <a:chOff x="457200" y="741263"/>
            <a:chExt cx="3242650" cy="3373983"/>
          </a:xfrm>
        </p:grpSpPr>
        <p:pic>
          <p:nvPicPr>
            <p:cNvPr id="16" name="Picture 3"/>
            <p:cNvPicPr>
              <a:picLocks noChangeAspect="1" noChangeArrowheads="1"/>
            </p:cNvPicPr>
            <p:nvPr/>
          </p:nvPicPr>
          <p:blipFill>
            <a:blip r:embed="rId5"/>
            <a:srcRect/>
            <a:stretch>
              <a:fillRect/>
            </a:stretch>
          </p:blipFill>
          <p:spPr bwMode="auto">
            <a:xfrm>
              <a:off x="462688" y="914847"/>
              <a:ext cx="3200612" cy="3200399"/>
            </a:xfrm>
            <a:prstGeom prst="rect">
              <a:avLst/>
            </a:prstGeom>
            <a:noFill/>
            <a:ln w="9525">
              <a:noFill/>
              <a:miter lim="800000"/>
              <a:headEnd/>
              <a:tailEnd/>
            </a:ln>
          </p:spPr>
        </p:pic>
        <p:sp>
          <p:nvSpPr>
            <p:cNvPr id="19" name="Line 6"/>
            <p:cNvSpPr>
              <a:spLocks noChangeShapeType="1"/>
            </p:cNvSpPr>
            <p:nvPr/>
          </p:nvSpPr>
          <p:spPr bwMode="auto">
            <a:xfrm flipH="1">
              <a:off x="1135145" y="2039349"/>
              <a:ext cx="1180074" cy="105638"/>
            </a:xfrm>
            <a:prstGeom prst="line">
              <a:avLst/>
            </a:prstGeom>
            <a:noFill/>
            <a:ln w="38100">
              <a:solidFill>
                <a:srgbClr val="E34600"/>
              </a:solidFill>
              <a:round/>
              <a:headEnd/>
              <a:tailEnd/>
            </a:ln>
          </p:spPr>
          <p:txBody>
            <a:bodyPr wrap="none" anchor="ctr">
              <a:prstTxWarp prst="textNoShape">
                <a:avLst/>
              </a:prstTxWarp>
            </a:bodyPr>
            <a:lstStyle/>
            <a:p>
              <a:endParaRPr lang="en-US"/>
            </a:p>
          </p:txBody>
        </p:sp>
        <p:sp>
          <p:nvSpPr>
            <p:cNvPr id="20" name="Line 7"/>
            <p:cNvSpPr>
              <a:spLocks noChangeShapeType="1"/>
            </p:cNvSpPr>
            <p:nvPr/>
          </p:nvSpPr>
          <p:spPr bwMode="auto">
            <a:xfrm flipH="1">
              <a:off x="1135145" y="2416195"/>
              <a:ext cx="1038465" cy="0"/>
            </a:xfrm>
            <a:prstGeom prst="line">
              <a:avLst/>
            </a:prstGeom>
            <a:noFill/>
            <a:ln w="38100">
              <a:solidFill>
                <a:srgbClr val="3366FF"/>
              </a:solidFill>
              <a:round/>
              <a:headEnd/>
              <a:tailEnd/>
            </a:ln>
          </p:spPr>
          <p:txBody>
            <a:bodyPr wrap="none" anchor="ctr">
              <a:prstTxWarp prst="textNoShape">
                <a:avLst/>
              </a:prstTxWarp>
            </a:bodyPr>
            <a:lstStyle/>
            <a:p>
              <a:endParaRPr lang="en-US"/>
            </a:p>
          </p:txBody>
        </p:sp>
        <p:sp>
          <p:nvSpPr>
            <p:cNvPr id="21" name="Text Box 8"/>
            <p:cNvSpPr txBox="1">
              <a:spLocks noChangeArrowheads="1"/>
            </p:cNvSpPr>
            <p:nvPr/>
          </p:nvSpPr>
          <p:spPr bwMode="auto">
            <a:xfrm>
              <a:off x="1991120" y="1670017"/>
              <a:ext cx="648198" cy="324608"/>
            </a:xfrm>
            <a:prstGeom prst="rect">
              <a:avLst/>
            </a:prstGeom>
            <a:noFill/>
            <a:ln w="9525">
              <a:noFill/>
              <a:miter lim="800000"/>
              <a:headEnd/>
              <a:tailEnd/>
            </a:ln>
          </p:spPr>
          <p:txBody>
            <a:bodyPr wrap="square">
              <a:prstTxWarp prst="textNoShape">
                <a:avLst/>
              </a:prstTxWarp>
              <a:spAutoFit/>
            </a:bodyPr>
            <a:lstStyle/>
            <a:p>
              <a:r>
                <a:rPr lang="en-US" b="1" dirty="0">
                  <a:solidFill>
                    <a:srgbClr val="E34600"/>
                  </a:solidFill>
                  <a:latin typeface="Calibri" pitchFamily="-107" charset="0"/>
                </a:rPr>
                <a:t>0.67</a:t>
              </a:r>
            </a:p>
          </p:txBody>
        </p:sp>
        <p:sp>
          <p:nvSpPr>
            <p:cNvPr id="22" name="Text Box 9"/>
            <p:cNvSpPr txBox="1">
              <a:spLocks noChangeArrowheads="1"/>
            </p:cNvSpPr>
            <p:nvPr/>
          </p:nvSpPr>
          <p:spPr bwMode="auto">
            <a:xfrm>
              <a:off x="1851279" y="2491678"/>
              <a:ext cx="644662" cy="324608"/>
            </a:xfrm>
            <a:prstGeom prst="rect">
              <a:avLst/>
            </a:prstGeom>
            <a:noFill/>
            <a:ln w="9525">
              <a:noFill/>
              <a:miter lim="800000"/>
              <a:headEnd/>
              <a:tailEnd/>
            </a:ln>
          </p:spPr>
          <p:txBody>
            <a:bodyPr wrap="square">
              <a:prstTxWarp prst="textNoShape">
                <a:avLst/>
              </a:prstTxWarp>
              <a:spAutoFit/>
            </a:bodyPr>
            <a:lstStyle/>
            <a:p>
              <a:r>
                <a:rPr lang="en-US" b="1" dirty="0">
                  <a:solidFill>
                    <a:srgbClr val="3366FF"/>
                  </a:solidFill>
                  <a:latin typeface="Calibri" pitchFamily="-107" charset="0"/>
                </a:rPr>
                <a:t>0.22</a:t>
              </a:r>
            </a:p>
          </p:txBody>
        </p:sp>
        <p:sp>
          <p:nvSpPr>
            <p:cNvPr id="24" name="Text Box 9"/>
            <p:cNvSpPr txBox="1">
              <a:spLocks noChangeArrowheads="1"/>
            </p:cNvSpPr>
            <p:nvPr/>
          </p:nvSpPr>
          <p:spPr bwMode="auto">
            <a:xfrm>
              <a:off x="1545724" y="2981129"/>
              <a:ext cx="950217" cy="843981"/>
            </a:xfrm>
            <a:prstGeom prst="rect">
              <a:avLst/>
            </a:prstGeom>
            <a:noFill/>
            <a:ln w="9525">
              <a:noFill/>
              <a:miter lim="800000"/>
              <a:headEnd/>
              <a:tailEnd/>
            </a:ln>
          </p:spPr>
          <p:txBody>
            <a:bodyPr wrap="square">
              <a:prstTxWarp prst="textNoShape">
                <a:avLst/>
              </a:prstTxWarp>
              <a:spAutoFit/>
            </a:bodyPr>
            <a:lstStyle/>
            <a:p>
              <a:pPr algn="ctr"/>
              <a:r>
                <a:rPr lang="en-US" b="1" dirty="0">
                  <a:solidFill>
                    <a:schemeClr val="bg1"/>
                  </a:solidFill>
                  <a:latin typeface="Calibri" pitchFamily="-107" charset="0"/>
                </a:rPr>
                <a:t>OCEAN GLINT MASK</a:t>
              </a:r>
            </a:p>
          </p:txBody>
        </p:sp>
        <p:sp>
          <p:nvSpPr>
            <p:cNvPr id="25" name="Text Box 9"/>
            <p:cNvSpPr txBox="1">
              <a:spLocks noChangeArrowheads="1"/>
            </p:cNvSpPr>
            <p:nvPr/>
          </p:nvSpPr>
          <p:spPr bwMode="auto">
            <a:xfrm>
              <a:off x="462688" y="2611797"/>
              <a:ext cx="796714" cy="324608"/>
            </a:xfrm>
            <a:prstGeom prst="rect">
              <a:avLst/>
            </a:prstGeom>
            <a:noFill/>
            <a:ln w="9525">
              <a:noFill/>
              <a:miter lim="800000"/>
              <a:headEnd/>
              <a:tailEnd/>
            </a:ln>
          </p:spPr>
          <p:txBody>
            <a:bodyPr wrap="square">
              <a:prstTxWarp prst="textNoShape">
                <a:avLst/>
              </a:prstTxWarp>
              <a:spAutoFit/>
            </a:bodyPr>
            <a:lstStyle/>
            <a:p>
              <a:r>
                <a:rPr lang="en-US" b="1" dirty="0">
                  <a:solidFill>
                    <a:schemeClr val="bg1"/>
                  </a:solidFill>
                  <a:latin typeface="Calibri" pitchFamily="-107" charset="0"/>
                </a:rPr>
                <a:t>LAND</a:t>
              </a:r>
            </a:p>
          </p:txBody>
        </p:sp>
        <p:sp>
          <p:nvSpPr>
            <p:cNvPr id="29" name="Text Box 5"/>
            <p:cNvSpPr txBox="1">
              <a:spLocks noChangeArrowheads="1"/>
            </p:cNvSpPr>
            <p:nvPr/>
          </p:nvSpPr>
          <p:spPr bwMode="auto">
            <a:xfrm>
              <a:off x="457200" y="741263"/>
              <a:ext cx="3206100" cy="670856"/>
            </a:xfrm>
            <a:prstGeom prst="rect">
              <a:avLst/>
            </a:prstGeom>
            <a:solidFill>
              <a:schemeClr val="tx1"/>
            </a:solidFill>
            <a:ln w="9525">
              <a:noFill/>
              <a:miter lim="800000"/>
              <a:headEnd/>
              <a:tailEnd/>
            </a:ln>
          </p:spPr>
          <p:txBody>
            <a:bodyPr wrap="square">
              <a:prstTxWarp prst="textNoShape">
                <a:avLst/>
              </a:prstTxWarp>
              <a:spAutoFit/>
            </a:bodyPr>
            <a:lstStyle/>
            <a:p>
              <a:pPr algn="ctr"/>
              <a:r>
                <a:rPr lang="en-US" sz="2800" b="1" dirty="0">
                  <a:solidFill>
                    <a:schemeClr val="bg1"/>
                  </a:solidFill>
                  <a:latin typeface="Calibri" pitchFamily="-107" charset="0"/>
                </a:rPr>
                <a:t>May 4, 2001; 13:25 UTC</a:t>
              </a:r>
            </a:p>
            <a:p>
              <a:pPr algn="ctr"/>
              <a:r>
                <a:rPr lang="en-US" sz="2800" b="1" dirty="0">
                  <a:solidFill>
                    <a:schemeClr val="bg1"/>
                  </a:solidFill>
                  <a:latin typeface="Calibri" pitchFamily="-107" charset="0"/>
                </a:rPr>
                <a:t>Level 2 “Granule”</a:t>
              </a:r>
            </a:p>
          </p:txBody>
        </p:sp>
        <p:sp>
          <p:nvSpPr>
            <p:cNvPr id="30" name="Text Box 9"/>
            <p:cNvSpPr txBox="1">
              <a:spLocks noChangeArrowheads="1"/>
            </p:cNvSpPr>
            <p:nvPr/>
          </p:nvSpPr>
          <p:spPr bwMode="auto">
            <a:xfrm>
              <a:off x="3073344" y="2670423"/>
              <a:ext cx="626506" cy="1363354"/>
            </a:xfrm>
            <a:prstGeom prst="rect">
              <a:avLst/>
            </a:prstGeom>
            <a:noFill/>
            <a:ln w="9525">
              <a:noFill/>
              <a:miter lim="800000"/>
              <a:headEnd/>
              <a:tailEnd/>
            </a:ln>
          </p:spPr>
          <p:txBody>
            <a:bodyPr wrap="square">
              <a:prstTxWarp prst="textNoShape">
                <a:avLst/>
              </a:prstTxWarp>
              <a:spAutoFit/>
            </a:bodyPr>
            <a:lstStyle/>
            <a:p>
              <a:pPr algn="r"/>
              <a:r>
                <a:rPr lang="en-US" b="1" dirty="0">
                  <a:solidFill>
                    <a:schemeClr val="bg1"/>
                  </a:solidFill>
                  <a:latin typeface="Calibri" pitchFamily="-107" charset="0"/>
                </a:rPr>
                <a:t>AOT</a:t>
              </a:r>
            </a:p>
            <a:p>
              <a:pPr algn="r"/>
              <a:r>
                <a:rPr lang="en-US" b="1" dirty="0">
                  <a:solidFill>
                    <a:schemeClr val="bg1"/>
                  </a:solidFill>
                  <a:latin typeface="Calibri" pitchFamily="-107" charset="0"/>
                </a:rPr>
                <a:t>1.0</a:t>
              </a:r>
            </a:p>
            <a:p>
              <a:pPr algn="r"/>
              <a:endParaRPr lang="en-US" b="1" dirty="0">
                <a:solidFill>
                  <a:schemeClr val="bg1"/>
                </a:solidFill>
                <a:latin typeface="Calibri" pitchFamily="-107" charset="0"/>
              </a:endParaRPr>
            </a:p>
            <a:p>
              <a:pPr algn="r"/>
              <a:endParaRPr lang="en-US" b="1" dirty="0">
                <a:solidFill>
                  <a:schemeClr val="bg1"/>
                </a:solidFill>
                <a:latin typeface="Calibri" pitchFamily="-107" charset="0"/>
              </a:endParaRPr>
            </a:p>
            <a:p>
              <a:pPr algn="r"/>
              <a:r>
                <a:rPr lang="en-US" b="1" dirty="0">
                  <a:solidFill>
                    <a:schemeClr val="bg1"/>
                  </a:solidFill>
                  <a:latin typeface="Calibri" pitchFamily="-107" charset="0"/>
                </a:rPr>
                <a:t>0.0</a:t>
              </a:r>
            </a:p>
          </p:txBody>
        </p:sp>
      </p:grpSp>
      <p:sp>
        <p:nvSpPr>
          <p:cNvPr id="27" name="TextBox 6"/>
          <p:cNvSpPr txBox="1">
            <a:spLocks noChangeArrowheads="1"/>
          </p:cNvSpPr>
          <p:nvPr/>
        </p:nvSpPr>
        <p:spPr bwMode="auto">
          <a:xfrm>
            <a:off x="10442223" y="9315592"/>
            <a:ext cx="2562577" cy="438009"/>
          </a:xfrm>
          <a:prstGeom prst="rect">
            <a:avLst/>
          </a:prstGeom>
          <a:noFill/>
          <a:ln w="9525">
            <a:noFill/>
            <a:miter lim="800000"/>
            <a:headEnd/>
            <a:tailEnd/>
          </a:ln>
        </p:spPr>
        <p:txBody>
          <a:bodyPr wrap="none" lIns="130046" tIns="65023" rIns="130046" bIns="65023">
            <a:prstTxWarp prst="textNoShape">
              <a:avLst/>
            </a:prstTxWarp>
            <a:spAutoFit/>
          </a:bodyPr>
          <a:lstStyle/>
          <a:p>
            <a:r>
              <a:rPr lang="en-US" sz="2000" i="1" dirty="0"/>
              <a:t>Levy et al., ACP 2010</a:t>
            </a:r>
          </a:p>
        </p:txBody>
      </p:sp>
    </p:spTree>
    <p:extLst>
      <p:ext uri="{BB962C8B-B14F-4D97-AF65-F5344CB8AC3E}">
        <p14:creationId xmlns:p14="http://schemas.microsoft.com/office/powerpoint/2010/main" val="33885431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204686"/>
            <a:ext cx="11704320" cy="1162755"/>
          </a:xfrm>
        </p:spPr>
        <p:txBody>
          <a:bodyPr>
            <a:normAutofit/>
          </a:bodyPr>
          <a:lstStyle/>
          <a:p>
            <a:r>
              <a:rPr lang="en-US" dirty="0"/>
              <a:t>6. MODIS Collection 6!</a:t>
            </a:r>
          </a:p>
        </p:txBody>
      </p:sp>
      <p:sp>
        <p:nvSpPr>
          <p:cNvPr id="3" name="Content Placeholder 2"/>
          <p:cNvSpPr>
            <a:spLocks noGrp="1"/>
          </p:cNvSpPr>
          <p:nvPr>
            <p:ph idx="1"/>
          </p:nvPr>
        </p:nvSpPr>
        <p:spPr>
          <a:xfrm>
            <a:off x="650240" y="1633274"/>
            <a:ext cx="11704320" cy="6436925"/>
          </a:xfrm>
        </p:spPr>
        <p:txBody>
          <a:bodyPr>
            <a:normAutofit/>
          </a:bodyPr>
          <a:lstStyle/>
          <a:p>
            <a:pPr marL="0" indent="0">
              <a:buNone/>
            </a:pPr>
            <a:endParaRPr lang="en-US" dirty="0"/>
          </a:p>
          <a:p>
            <a:pPr marL="0" indent="0">
              <a:buNone/>
            </a:pPr>
            <a:endParaRPr lang="en-US" dirty="0"/>
          </a:p>
          <a:p>
            <a:pPr marL="0" indent="0">
              <a:buNone/>
            </a:pPr>
            <a:r>
              <a:rPr lang="en-US" sz="2400" dirty="0"/>
              <a:t>Published in Atmospheric Measurement Techniques (open access journal):   </a:t>
            </a:r>
          </a:p>
          <a:p>
            <a:pPr marL="0" indent="0">
              <a:buNone/>
            </a:pPr>
            <a:endParaRPr lang="en-US" dirty="0"/>
          </a:p>
          <a:p>
            <a:pPr marL="0" indent="0">
              <a:buNone/>
            </a:pPr>
            <a:r>
              <a:rPr lang="en-US" dirty="0"/>
              <a:t>Levy, R. C., </a:t>
            </a:r>
            <a:r>
              <a:rPr lang="en-US" dirty="0" err="1"/>
              <a:t>Mattoo</a:t>
            </a:r>
            <a:r>
              <a:rPr lang="en-US" dirty="0"/>
              <a:t>, S., </a:t>
            </a:r>
            <a:r>
              <a:rPr lang="en-US" dirty="0" err="1"/>
              <a:t>Munchak</a:t>
            </a:r>
            <a:r>
              <a:rPr lang="en-US" dirty="0"/>
              <a:t>, L. A., Remer, L. A., </a:t>
            </a:r>
            <a:r>
              <a:rPr lang="en-US" dirty="0" err="1"/>
              <a:t>Sayer</a:t>
            </a:r>
            <a:r>
              <a:rPr lang="en-US" dirty="0"/>
              <a:t>, A. M., </a:t>
            </a:r>
            <a:r>
              <a:rPr lang="en-US" dirty="0" err="1"/>
              <a:t>Patadia</a:t>
            </a:r>
            <a:r>
              <a:rPr lang="en-US" dirty="0"/>
              <a:t>, F., and Hsu, N. C., “The Collection 6 MODIS aerosol products over land and ocean”, </a:t>
            </a:r>
            <a:r>
              <a:rPr lang="en-US" i="1" dirty="0"/>
              <a:t>Atmos. Meas. Tech., </a:t>
            </a:r>
            <a:r>
              <a:rPr lang="en-US" b="1" i="1" dirty="0"/>
              <a:t>6</a:t>
            </a:r>
            <a:r>
              <a:rPr lang="en-US" dirty="0"/>
              <a:t>, 2989-3034, doi:10.5194/amt-6-2989-2013, 2013.   </a:t>
            </a:r>
          </a:p>
          <a:p>
            <a:pPr marL="0" indent="0">
              <a:buNone/>
            </a:pPr>
            <a:endParaRPr lang="en-US" dirty="0"/>
          </a:p>
        </p:txBody>
      </p:sp>
      <p:sp>
        <p:nvSpPr>
          <p:cNvPr id="4" name="Slide Number Placeholder 3"/>
          <p:cNvSpPr>
            <a:spLocks noGrp="1"/>
          </p:cNvSpPr>
          <p:nvPr>
            <p:ph type="sldNum" sz="quarter" idx="12"/>
          </p:nvPr>
        </p:nvSpPr>
        <p:spPr>
          <a:xfrm>
            <a:off x="12037140" y="9200983"/>
            <a:ext cx="317420" cy="355652"/>
          </a:xfrm>
        </p:spPr>
        <p:txBody>
          <a:bodyPr/>
          <a:lstStyle/>
          <a:p>
            <a:fld id="{D40DDB34-C3D3-5B47-9DF9-147E51EAE026}" type="slidenum">
              <a:rPr lang="en-US" smtClean="0"/>
              <a:pPr/>
              <a:t>45</a:t>
            </a:fld>
            <a:endParaRPr lang="en-US" dirty="0"/>
          </a:p>
        </p:txBody>
      </p:sp>
      <p:sp>
        <p:nvSpPr>
          <p:cNvPr id="5" name="Rectangle 4"/>
          <p:cNvSpPr/>
          <p:nvPr/>
        </p:nvSpPr>
        <p:spPr>
          <a:xfrm>
            <a:off x="180331" y="8713504"/>
            <a:ext cx="12371418" cy="693067"/>
          </a:xfrm>
          <a:prstGeom prst="rect">
            <a:avLst/>
          </a:prstGeom>
        </p:spPr>
        <p:txBody>
          <a:bodyPr wrap="square" lIns="130046" tIns="65023" rIns="130046" bIns="65023">
            <a:spAutoFit/>
          </a:bodyPr>
          <a:lstStyle/>
          <a:p>
            <a:pPr algn="ctr">
              <a:lnSpc>
                <a:spcPct val="90000"/>
              </a:lnSpc>
              <a:defRPr/>
            </a:pPr>
            <a:r>
              <a:rPr lang="en-US" sz="4000" dirty="0">
                <a:solidFill>
                  <a:srgbClr val="FF0000"/>
                </a:solidFill>
              </a:rPr>
              <a:t>Many updates for C6, including calibration</a:t>
            </a:r>
          </a:p>
        </p:txBody>
      </p:sp>
    </p:spTree>
    <p:extLst>
      <p:ext uri="{BB962C8B-B14F-4D97-AF65-F5344CB8AC3E}">
        <p14:creationId xmlns:p14="http://schemas.microsoft.com/office/powerpoint/2010/main" val="1679555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39" y="390596"/>
            <a:ext cx="11704322" cy="973379"/>
          </a:xfrm>
        </p:spPr>
        <p:txBody>
          <a:bodyPr/>
          <a:lstStyle/>
          <a:p>
            <a:r>
              <a:rPr lang="en-US" dirty="0"/>
              <a:t>Aerosol algorithm overview</a:t>
            </a:r>
          </a:p>
        </p:txBody>
      </p:sp>
      <p:sp>
        <p:nvSpPr>
          <p:cNvPr id="30722" name="Rectangle 3"/>
          <p:cNvSpPr>
            <a:spLocks noGrp="1" noChangeArrowheads="1"/>
          </p:cNvSpPr>
          <p:nvPr>
            <p:ph idx="1"/>
          </p:nvPr>
        </p:nvSpPr>
        <p:spPr bwMode="auto">
          <a:xfrm>
            <a:off x="650239" y="1601690"/>
            <a:ext cx="11704322" cy="6252927"/>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normAutofit fontScale="62500" lnSpcReduction="20000"/>
          </a:bodyPr>
          <a:lstStyle/>
          <a:p>
            <a:pPr marL="0" indent="0">
              <a:buNone/>
            </a:pPr>
            <a:r>
              <a:rPr lang="en-US" sz="5100" dirty="0">
                <a:latin typeface="Myriad Pro" charset="0"/>
                <a:ea typeface="ＭＳ Ｐゴシック" charset="0"/>
                <a:cs typeface="ＭＳ Ｐゴシック" charset="0"/>
              </a:rPr>
              <a:t>Our aerosol remote sensing retrieval algorithm has multiple phases:</a:t>
            </a:r>
          </a:p>
          <a:p>
            <a:pPr marL="0" indent="0">
              <a:buFontTx/>
              <a:buAutoNum type="arabicPeriod"/>
            </a:pPr>
            <a:r>
              <a:rPr lang="en-US" sz="5100" dirty="0">
                <a:latin typeface="Myriad Pro" charset="0"/>
                <a:ea typeface="ＭＳ Ｐゴシック" charset="0"/>
                <a:cs typeface="ＭＳ Ｐゴシック" charset="0"/>
              </a:rPr>
              <a:t>Organizing Level 1B radiance data into 10 </a:t>
            </a:r>
            <a:r>
              <a:rPr lang="en-US" sz="5100">
                <a:latin typeface="Myriad Pro" charset="0"/>
                <a:ea typeface="ＭＳ Ｐゴシック" charset="0"/>
                <a:cs typeface="ＭＳ Ｐゴシック" charset="0"/>
              </a:rPr>
              <a:t>km boxes </a:t>
            </a:r>
            <a:r>
              <a:rPr lang="en-US" sz="5100" dirty="0">
                <a:latin typeface="Myriad Pro" charset="0"/>
                <a:ea typeface="ＭＳ Ｐゴシック" charset="0"/>
                <a:cs typeface="ＭＳ Ｐゴシック" charset="0"/>
              </a:rPr>
              <a:t>for each 5 minute granule. </a:t>
            </a:r>
          </a:p>
          <a:p>
            <a:pPr marL="0" indent="0">
              <a:buFontTx/>
              <a:buAutoNum type="arabicPeriod"/>
            </a:pPr>
            <a:r>
              <a:rPr lang="en-US" sz="5100" dirty="0">
                <a:latin typeface="Myriad Pro" charset="0"/>
                <a:ea typeface="ＭＳ Ｐゴシック" charset="0"/>
                <a:cs typeface="ＭＳ Ｐゴシック" charset="0"/>
              </a:rPr>
              <a:t>Removing distortion (</a:t>
            </a:r>
            <a:r>
              <a:rPr lang="en-US" sz="5100" dirty="0">
                <a:solidFill>
                  <a:srgbClr val="FF0000"/>
                </a:solidFill>
                <a:latin typeface="Myriad Pro" charset="0"/>
                <a:ea typeface="ＭＳ Ｐゴシック" charset="0"/>
                <a:cs typeface="ＭＳ Ｐゴシック" charset="0"/>
              </a:rPr>
              <a:t>gas absorption, </a:t>
            </a:r>
            <a:r>
              <a:rPr lang="en-US" sz="5100" dirty="0">
                <a:latin typeface="Myriad Pro" charset="0"/>
                <a:ea typeface="ＭＳ Ｐゴシック" charset="0"/>
                <a:cs typeface="ＭＳ Ｐゴシック" charset="0"/>
              </a:rPr>
              <a:t>angular effects) from the satellite signal</a:t>
            </a:r>
          </a:p>
          <a:p>
            <a:pPr marL="0" indent="0">
              <a:buFontTx/>
              <a:buAutoNum type="arabicPeriod"/>
            </a:pPr>
            <a:r>
              <a:rPr lang="en-US" sz="5100" dirty="0">
                <a:latin typeface="Myriad Pro" charset="0"/>
                <a:ea typeface="ＭＳ Ｐゴシック" charset="0"/>
                <a:cs typeface="ＭＳ Ｐゴシック" charset="0"/>
              </a:rPr>
              <a:t> Deciding whether over </a:t>
            </a:r>
            <a:r>
              <a:rPr lang="en-US" sz="5100" dirty="0">
                <a:solidFill>
                  <a:srgbClr val="FF0000"/>
                </a:solidFill>
                <a:latin typeface="Myriad Pro" charset="0"/>
                <a:ea typeface="ＭＳ Ｐゴシック" charset="0"/>
                <a:cs typeface="ＭＳ Ｐゴシック" charset="0"/>
              </a:rPr>
              <a:t>“land” or “ocean”</a:t>
            </a:r>
          </a:p>
          <a:p>
            <a:pPr marL="0" indent="0">
              <a:buFontTx/>
              <a:buAutoNum type="arabicPeriod"/>
            </a:pPr>
            <a:r>
              <a:rPr lang="en-US" sz="5100" dirty="0">
                <a:latin typeface="Myriad Pro" charset="0"/>
                <a:ea typeface="ＭＳ Ｐゴシック" charset="0"/>
                <a:cs typeface="ＭＳ Ｐゴシック" charset="0"/>
              </a:rPr>
              <a:t> Separating signal (aerosol) from noise (clouds, surface </a:t>
            </a:r>
            <a:r>
              <a:rPr lang="en-US" sz="5100" dirty="0" err="1">
                <a:latin typeface="Myriad Pro" charset="0"/>
                <a:ea typeface="ＭＳ Ｐゴシック" charset="0"/>
                <a:cs typeface="ＭＳ Ｐゴシック" charset="0"/>
              </a:rPr>
              <a:t>inhomogeneities</a:t>
            </a:r>
            <a:r>
              <a:rPr lang="en-US" sz="5100" dirty="0">
                <a:latin typeface="Myriad Pro" charset="0"/>
                <a:ea typeface="ＭＳ Ｐゴシック" charset="0"/>
                <a:cs typeface="ＭＳ Ｐゴシック" charset="0"/>
              </a:rPr>
              <a:t>, instrument issues, </a:t>
            </a:r>
            <a:r>
              <a:rPr lang="en-US" sz="5100" dirty="0" err="1">
                <a:latin typeface="Myriad Pro" charset="0"/>
                <a:ea typeface="ＭＳ Ｐゴシック" charset="0"/>
                <a:cs typeface="ＭＳ Ｐゴシック" charset="0"/>
              </a:rPr>
              <a:t>etc</a:t>
            </a:r>
            <a:r>
              <a:rPr lang="en-US" sz="5100" dirty="0">
                <a:latin typeface="Myriad Pro" charset="0"/>
                <a:ea typeface="ＭＳ Ｐゴシック" charset="0"/>
                <a:cs typeface="ＭＳ Ｐゴシック" charset="0"/>
              </a:rPr>
              <a:t>), includes </a:t>
            </a:r>
            <a:r>
              <a:rPr lang="en-US" sz="5100" dirty="0">
                <a:solidFill>
                  <a:srgbClr val="FF0000"/>
                </a:solidFill>
                <a:latin typeface="Myriad Pro" charset="0"/>
                <a:ea typeface="ＭＳ Ｐゴシック" charset="0"/>
                <a:cs typeface="ＭＳ Ｐゴシック" charset="0"/>
              </a:rPr>
              <a:t>“cloud masking”</a:t>
            </a:r>
          </a:p>
          <a:p>
            <a:pPr marL="0" indent="0">
              <a:buFontTx/>
              <a:buAutoNum type="arabicPeriod"/>
            </a:pPr>
            <a:r>
              <a:rPr lang="en-US" sz="5100" dirty="0">
                <a:latin typeface="Myriad Pro" charset="0"/>
                <a:ea typeface="ＭＳ Ｐゴシック" charset="0"/>
                <a:cs typeface="ＭＳ Ｐゴシック" charset="0"/>
              </a:rPr>
              <a:t> Correctly interpreting the signal to AOD and aerosol size.  </a:t>
            </a:r>
            <a:r>
              <a:rPr lang="en-US" sz="5100" dirty="0">
                <a:solidFill>
                  <a:srgbClr val="FF0000"/>
                </a:solidFill>
                <a:latin typeface="Myriad Pro" charset="0"/>
                <a:ea typeface="ＭＳ Ｐゴシック" charset="0"/>
                <a:cs typeface="ＭＳ Ｐゴシック" charset="0"/>
              </a:rPr>
              <a:t>“the retrieval”</a:t>
            </a:r>
          </a:p>
          <a:p>
            <a:pPr marL="0" indent="0">
              <a:buFontTx/>
              <a:buAutoNum type="arabicPeriod"/>
            </a:pPr>
            <a:r>
              <a:rPr lang="en-US" sz="5100" dirty="0">
                <a:solidFill>
                  <a:srgbClr val="FF0000"/>
                </a:solidFill>
                <a:latin typeface="Myriad Pro" charset="0"/>
                <a:ea typeface="ＭＳ Ｐゴシック" charset="0"/>
                <a:cs typeface="ＭＳ Ｐゴシック" charset="0"/>
              </a:rPr>
              <a:t> </a:t>
            </a:r>
            <a:r>
              <a:rPr lang="en-US" sz="5100" dirty="0">
                <a:solidFill>
                  <a:srgbClr val="000000"/>
                </a:solidFill>
                <a:latin typeface="Myriad Pro" charset="0"/>
                <a:ea typeface="ＭＳ Ｐゴシック" charset="0"/>
                <a:cs typeface="ＭＳ Ｐゴシック" charset="0"/>
              </a:rPr>
              <a:t>Assigning quality assurance, reporting retrieved, derived, and diagnostic products. </a:t>
            </a:r>
            <a:r>
              <a:rPr lang="en-US" sz="5100" dirty="0">
                <a:solidFill>
                  <a:srgbClr val="FF0000"/>
                </a:solidFill>
                <a:latin typeface="Myriad Pro" charset="0"/>
                <a:ea typeface="ＭＳ Ｐゴシック" charset="0"/>
                <a:cs typeface="ＭＳ Ｐゴシック" charset="0"/>
              </a:rPr>
              <a:t>“the post-process” </a:t>
            </a:r>
          </a:p>
          <a:p>
            <a:pPr marL="0" indent="0">
              <a:buFontTx/>
              <a:buAutoNum type="arabicPeriod"/>
            </a:pPr>
            <a:endParaRPr lang="en-US" dirty="0">
              <a:latin typeface="Myriad Pro" charset="0"/>
              <a:ea typeface="ＭＳ Ｐゴシック" charset="0"/>
              <a:cs typeface="ＭＳ Ｐゴシック" charset="0"/>
            </a:endParaRPr>
          </a:p>
        </p:txBody>
      </p:sp>
      <p:sp>
        <p:nvSpPr>
          <p:cNvPr id="3" name="TextBox 2"/>
          <p:cNvSpPr txBox="1"/>
          <p:nvPr/>
        </p:nvSpPr>
        <p:spPr>
          <a:xfrm>
            <a:off x="457265" y="8231465"/>
            <a:ext cx="11897296" cy="57679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2800" b="0" i="0" u="none" strike="noStrike" cap="none" spc="0" normalizeH="0" baseline="0" dirty="0">
                <a:ln>
                  <a:noFill/>
                </a:ln>
                <a:solidFill>
                  <a:srgbClr val="FF0000"/>
                </a:solidFill>
                <a:effectLst/>
                <a:uFill>
                  <a:solidFill>
                    <a:srgbClr val="000000"/>
                  </a:solidFill>
                </a:uFill>
                <a:latin typeface="+mn-lt"/>
                <a:ea typeface="+mn-ea"/>
                <a:cs typeface="+mn-cs"/>
                <a:sym typeface="Calibri"/>
              </a:rPr>
              <a:t>For Collection</a:t>
            </a:r>
            <a:r>
              <a:rPr kumimoji="0" lang="en-US" sz="2800" b="0" i="0" u="none" strike="noStrike" cap="none" spc="0" normalizeH="0" dirty="0">
                <a:ln>
                  <a:noFill/>
                </a:ln>
                <a:solidFill>
                  <a:srgbClr val="FF0000"/>
                </a:solidFill>
                <a:effectLst/>
                <a:uFill>
                  <a:solidFill>
                    <a:srgbClr val="000000"/>
                  </a:solidFill>
                </a:uFill>
                <a:latin typeface="+mn-lt"/>
                <a:ea typeface="+mn-ea"/>
                <a:cs typeface="+mn-cs"/>
                <a:sym typeface="Calibri"/>
              </a:rPr>
              <a:t> 6, all aspects of retrieval algorithm were fine tuned and upgraded. </a:t>
            </a:r>
            <a:endParaRPr kumimoji="0" lang="en-US" sz="2800" b="0" i="0" u="none" strike="noStrike" cap="none" spc="0" normalizeH="0" baseline="0" dirty="0">
              <a:ln>
                <a:noFill/>
              </a:ln>
              <a:solidFill>
                <a:srgbClr val="FF0000"/>
              </a:solidFill>
              <a:effectLst/>
              <a:uFill>
                <a:solidFill>
                  <a:srgbClr val="000000"/>
                </a:solidFill>
              </a:uFill>
              <a:latin typeface="+mn-lt"/>
              <a:ea typeface="+mn-ea"/>
              <a:cs typeface="+mn-cs"/>
              <a:sym typeface="Calibri"/>
            </a:endParaRPr>
          </a:p>
        </p:txBody>
      </p:sp>
    </p:spTree>
    <p:extLst>
      <p:ext uri="{BB962C8B-B14F-4D97-AF65-F5344CB8AC3E}">
        <p14:creationId xmlns:p14="http://schemas.microsoft.com/office/powerpoint/2010/main" val="8693612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2141135" y="9200983"/>
            <a:ext cx="213425" cy="355652"/>
          </a:xfrm>
        </p:spPr>
        <p:txBody>
          <a:bodyPr/>
          <a:lstStyle/>
          <a:p>
            <a:fld id="{D40DDB34-C3D3-5B47-9DF9-147E51EAE026}" type="slidenum">
              <a:rPr lang="en-US" smtClean="0"/>
              <a:pPr/>
              <a:t>47</a:t>
            </a:fld>
            <a:endParaRPr lang="en-US"/>
          </a:p>
        </p:txBody>
      </p:sp>
      <p:sp>
        <p:nvSpPr>
          <p:cNvPr id="2" name="Title 1"/>
          <p:cNvSpPr>
            <a:spLocks noGrp="1"/>
          </p:cNvSpPr>
          <p:nvPr>
            <p:ph type="title"/>
          </p:nvPr>
        </p:nvSpPr>
        <p:spPr>
          <a:xfrm>
            <a:off x="650240" y="136768"/>
            <a:ext cx="11704320" cy="837635"/>
          </a:xfrm>
        </p:spPr>
        <p:txBody>
          <a:bodyPr>
            <a:normAutofit/>
          </a:bodyPr>
          <a:lstStyle/>
          <a:p>
            <a:r>
              <a:rPr lang="en-US" sz="4600" dirty="0"/>
              <a:t>Overall changes (C6 </a:t>
            </a:r>
            <a:r>
              <a:rPr lang="en-US" sz="4600" dirty="0" err="1"/>
              <a:t>vs</a:t>
            </a:r>
            <a:r>
              <a:rPr lang="en-US" sz="4600" dirty="0"/>
              <a:t> C5): Aqua, 2008</a:t>
            </a:r>
          </a:p>
        </p:txBody>
      </p:sp>
      <p:grpSp>
        <p:nvGrpSpPr>
          <p:cNvPr id="9" name="Group 8"/>
          <p:cNvGrpSpPr/>
          <p:nvPr/>
        </p:nvGrpSpPr>
        <p:grpSpPr>
          <a:xfrm>
            <a:off x="398390" y="974403"/>
            <a:ext cx="11089183" cy="8628140"/>
            <a:chOff x="711918" y="685127"/>
            <a:chExt cx="7797082" cy="6066661"/>
          </a:xfrm>
        </p:grpSpPr>
        <p:pic>
          <p:nvPicPr>
            <p:cNvPr id="5" name="Picture 4" descr="Fig01.png"/>
            <p:cNvPicPr>
              <a:picLocks noChangeAspect="1"/>
            </p:cNvPicPr>
            <p:nvPr/>
          </p:nvPicPr>
          <p:blipFill rotWithShape="1">
            <a:blip r:embed="rId2" cstate="screen">
              <a:extLst>
                <a:ext uri="{28A0092B-C50C-407E-A947-70E740481C1C}">
                  <a14:useLocalDpi xmlns:a14="http://schemas.microsoft.com/office/drawing/2010/main"/>
                </a:ext>
              </a:extLst>
            </a:blip>
            <a:srcRect t="3265"/>
            <a:stretch/>
          </p:blipFill>
          <p:spPr>
            <a:xfrm>
              <a:off x="1231900" y="685127"/>
              <a:ext cx="7277100" cy="5918486"/>
            </a:xfrm>
            <a:prstGeom prst="rect">
              <a:avLst/>
            </a:prstGeom>
          </p:spPr>
        </p:pic>
        <p:sp>
          <p:nvSpPr>
            <p:cNvPr id="6" name="TextBox 5"/>
            <p:cNvSpPr txBox="1"/>
            <p:nvPr/>
          </p:nvSpPr>
          <p:spPr>
            <a:xfrm>
              <a:off x="711918" y="1371600"/>
              <a:ext cx="444201" cy="3960218"/>
            </a:xfrm>
            <a:prstGeom prst="rect">
              <a:avLst/>
            </a:prstGeom>
            <a:noFill/>
          </p:spPr>
          <p:txBody>
            <a:bodyPr wrap="none" rtlCol="0">
              <a:spAutoFit/>
            </a:bodyPr>
            <a:lstStyle/>
            <a:p>
              <a:r>
                <a:rPr lang="en-US" dirty="0"/>
                <a:t>Jan</a:t>
              </a:r>
            </a:p>
            <a:p>
              <a:endParaRPr lang="en-US" dirty="0"/>
            </a:p>
            <a:p>
              <a:endParaRPr lang="en-US" dirty="0"/>
            </a:p>
            <a:p>
              <a:endParaRPr lang="en-US" dirty="0"/>
            </a:p>
            <a:p>
              <a:r>
                <a:rPr lang="en-US" dirty="0"/>
                <a:t>Apr</a:t>
              </a:r>
            </a:p>
            <a:p>
              <a:endParaRPr lang="en-US" dirty="0"/>
            </a:p>
            <a:p>
              <a:endParaRPr lang="en-US" dirty="0"/>
            </a:p>
            <a:p>
              <a:endParaRPr lang="en-US" dirty="0"/>
            </a:p>
            <a:p>
              <a:endParaRPr lang="en-US" dirty="0"/>
            </a:p>
            <a:p>
              <a:r>
                <a:rPr lang="en-US" dirty="0"/>
                <a:t>Jul</a:t>
              </a:r>
            </a:p>
            <a:p>
              <a:endParaRPr lang="en-US" dirty="0"/>
            </a:p>
            <a:p>
              <a:endParaRPr lang="en-US" dirty="0"/>
            </a:p>
            <a:p>
              <a:endParaRPr lang="en-US" dirty="0"/>
            </a:p>
            <a:p>
              <a:endParaRPr lang="en-US" dirty="0"/>
            </a:p>
            <a:p>
              <a:r>
                <a:rPr lang="en-US" dirty="0"/>
                <a:t>Oct</a:t>
              </a:r>
            </a:p>
          </p:txBody>
        </p:sp>
        <p:sp>
          <p:nvSpPr>
            <p:cNvPr id="7" name="TextBox 6"/>
            <p:cNvSpPr txBox="1"/>
            <p:nvPr/>
          </p:nvSpPr>
          <p:spPr>
            <a:xfrm>
              <a:off x="1117600" y="6492101"/>
              <a:ext cx="1949847" cy="259687"/>
            </a:xfrm>
            <a:prstGeom prst="rect">
              <a:avLst/>
            </a:prstGeom>
            <a:solidFill>
              <a:schemeClr val="bg1"/>
            </a:solidFill>
          </p:spPr>
          <p:txBody>
            <a:bodyPr wrap="none" tIns="0" bIns="0" rtlCol="0">
              <a:spAutoFit/>
            </a:bodyPr>
            <a:lstStyle/>
            <a:p>
              <a:r>
                <a:rPr lang="en-US" dirty="0"/>
                <a:t>0.0                          0.8</a:t>
              </a:r>
            </a:p>
          </p:txBody>
        </p:sp>
        <p:sp>
          <p:nvSpPr>
            <p:cNvPr id="8" name="TextBox 7"/>
            <p:cNvSpPr txBox="1"/>
            <p:nvPr/>
          </p:nvSpPr>
          <p:spPr>
            <a:xfrm>
              <a:off x="4813300" y="6465113"/>
              <a:ext cx="1947627" cy="259687"/>
            </a:xfrm>
            <a:prstGeom prst="rect">
              <a:avLst/>
            </a:prstGeom>
            <a:solidFill>
              <a:schemeClr val="bg1"/>
            </a:solidFill>
          </p:spPr>
          <p:txBody>
            <a:bodyPr wrap="none" tIns="0" bIns="0" rtlCol="0">
              <a:spAutoFit/>
            </a:bodyPr>
            <a:lstStyle/>
            <a:p>
              <a:r>
                <a:rPr lang="en-US" dirty="0"/>
                <a:t>-0.1        0.0           0.1</a:t>
              </a:r>
            </a:p>
          </p:txBody>
        </p:sp>
      </p:grpSp>
    </p:spTree>
    <p:extLst>
      <p:ext uri="{BB962C8B-B14F-4D97-AF65-F5344CB8AC3E}">
        <p14:creationId xmlns:p14="http://schemas.microsoft.com/office/powerpoint/2010/main" val="25784359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975360" y="105237"/>
            <a:ext cx="11054080" cy="1509583"/>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bodyPr>
          <a:lstStyle/>
          <a:p>
            <a:pPr eaLnBrk="1" hangingPunct="1"/>
            <a:r>
              <a:rPr lang="en-US" dirty="0">
                <a:latin typeface="Myriad Pro" charset="0"/>
                <a:ea typeface="ＭＳ Ｐゴシック" charset="0"/>
                <a:cs typeface="ＭＳ Ｐゴシック" charset="0"/>
              </a:rPr>
              <a:t>Correction for gas absorption and Rayleigh optical depth</a:t>
            </a:r>
          </a:p>
        </p:txBody>
      </p:sp>
      <p:sp>
        <p:nvSpPr>
          <p:cNvPr id="32771" name="Rectangle 3"/>
          <p:cNvSpPr>
            <a:spLocks noGrp="1" noChangeArrowheads="1"/>
          </p:cNvSpPr>
          <p:nvPr>
            <p:ph type="body" idx="1"/>
          </p:nvPr>
        </p:nvSpPr>
        <p:spPr bwMode="auto">
          <a:xfrm>
            <a:off x="8732586" y="1935437"/>
            <a:ext cx="3935147" cy="7158669"/>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normAutofit/>
          </a:bodyPr>
          <a:lstStyle/>
          <a:p>
            <a:pPr marL="0" indent="0">
              <a:lnSpc>
                <a:spcPct val="90000"/>
              </a:lnSpc>
              <a:buNone/>
            </a:pPr>
            <a:r>
              <a:rPr lang="en-US" sz="2400" dirty="0">
                <a:latin typeface="Myriad Pro" charset="0"/>
                <a:ea typeface="ＭＳ Ｐゴシック" charset="0"/>
                <a:cs typeface="ＭＳ Ｐゴシック" charset="0"/>
              </a:rPr>
              <a:t>Although in atmospheric “windows”, there is still absorption from: </a:t>
            </a:r>
            <a:r>
              <a:rPr lang="en-US" sz="2400" dirty="0">
                <a:solidFill>
                  <a:srgbClr val="0080FF"/>
                </a:solidFill>
                <a:latin typeface="Myriad Pro" charset="0"/>
                <a:ea typeface="ＭＳ Ｐゴシック" charset="0"/>
                <a:cs typeface="ＭＳ Ｐゴシック" charset="0"/>
              </a:rPr>
              <a:t>water vapor</a:t>
            </a:r>
            <a:r>
              <a:rPr lang="en-US" sz="2400" dirty="0">
                <a:latin typeface="Myriad Pro" charset="0"/>
                <a:ea typeface="ＭＳ Ｐゴシック" charset="0"/>
                <a:cs typeface="ＭＳ Ｐゴシック" charset="0"/>
              </a:rPr>
              <a:t>, </a:t>
            </a:r>
            <a:r>
              <a:rPr lang="en-US" sz="2400" dirty="0">
                <a:solidFill>
                  <a:schemeClr val="accent2"/>
                </a:solidFill>
                <a:latin typeface="Myriad Pro" charset="0"/>
                <a:ea typeface="ＭＳ Ｐゴシック" charset="0"/>
                <a:cs typeface="ＭＳ Ｐゴシック" charset="0"/>
              </a:rPr>
              <a:t>ozone</a:t>
            </a:r>
            <a:r>
              <a:rPr lang="en-US" sz="2400" dirty="0">
                <a:latin typeface="Myriad Pro" charset="0"/>
                <a:ea typeface="ＭＳ Ｐゴシック" charset="0"/>
                <a:cs typeface="ＭＳ Ｐゴシック" charset="0"/>
              </a:rPr>
              <a:t>, CO</a:t>
            </a:r>
            <a:r>
              <a:rPr lang="en-US" sz="2400" baseline="-25000" dirty="0">
                <a:latin typeface="Myriad Pro" charset="0"/>
                <a:ea typeface="ＭＳ Ｐゴシック" charset="0"/>
                <a:cs typeface="ＭＳ Ｐゴシック" charset="0"/>
              </a:rPr>
              <a:t>2</a:t>
            </a:r>
            <a:r>
              <a:rPr lang="en-US" sz="2400" dirty="0">
                <a:latin typeface="Myriad Pro" charset="0"/>
                <a:ea typeface="ＭＳ Ｐゴシック" charset="0"/>
                <a:cs typeface="ＭＳ Ｐゴシック" charset="0"/>
              </a:rPr>
              <a:t> &amp; other gases. </a:t>
            </a:r>
          </a:p>
          <a:p>
            <a:pPr marL="0" indent="0">
              <a:lnSpc>
                <a:spcPct val="90000"/>
              </a:lnSpc>
              <a:buNone/>
            </a:pPr>
            <a:endParaRPr lang="en-US" sz="2400" dirty="0">
              <a:latin typeface="Myriad Pro" charset="0"/>
              <a:ea typeface="ＭＳ Ｐゴシック" charset="0"/>
              <a:cs typeface="ＭＳ Ｐゴシック" charset="0"/>
            </a:endParaRPr>
          </a:p>
          <a:p>
            <a:pPr marL="0" indent="0">
              <a:lnSpc>
                <a:spcPct val="90000"/>
              </a:lnSpc>
              <a:buNone/>
            </a:pPr>
            <a:r>
              <a:rPr lang="en-US" sz="2400" dirty="0">
                <a:latin typeface="Myriad Pro" charset="0"/>
                <a:ea typeface="ＭＳ Ｐゴシック" charset="0"/>
                <a:cs typeface="ＭＳ Ｐゴシック" charset="0"/>
              </a:rPr>
              <a:t>Absorption of these gases varies by wavelength! And can be up to optical depths of 0.05! Must account for accurately! </a:t>
            </a:r>
          </a:p>
          <a:p>
            <a:pPr marL="0" indent="0">
              <a:lnSpc>
                <a:spcPct val="90000"/>
              </a:lnSpc>
              <a:buNone/>
            </a:pPr>
            <a:endParaRPr lang="en-US" sz="2400" dirty="0">
              <a:latin typeface="Myriad Pro" charset="0"/>
              <a:ea typeface="ＭＳ Ｐゴシック" charset="0"/>
              <a:cs typeface="ＭＳ Ｐゴシック" charset="0"/>
            </a:endParaRPr>
          </a:p>
          <a:p>
            <a:pPr marL="0" indent="0">
              <a:lnSpc>
                <a:spcPct val="90000"/>
              </a:lnSpc>
              <a:buNone/>
            </a:pPr>
            <a:r>
              <a:rPr lang="en-US" sz="2400" dirty="0">
                <a:solidFill>
                  <a:srgbClr val="FF0000"/>
                </a:solidFill>
                <a:latin typeface="Myriad Pro" charset="0"/>
                <a:ea typeface="ＭＳ Ｐゴシック" charset="0"/>
                <a:cs typeface="ＭＳ Ｐゴシック" charset="0"/>
              </a:rPr>
              <a:t>For C6: </a:t>
            </a:r>
          </a:p>
          <a:p>
            <a:pPr marL="0" indent="0">
              <a:lnSpc>
                <a:spcPct val="90000"/>
              </a:lnSpc>
              <a:buNone/>
            </a:pPr>
            <a:r>
              <a:rPr lang="en-US" sz="2400" dirty="0">
                <a:solidFill>
                  <a:srgbClr val="FF0000"/>
                </a:solidFill>
                <a:latin typeface="Myriad Pro" charset="0"/>
                <a:ea typeface="ＭＳ Ｐゴシック" charset="0"/>
                <a:cs typeface="ＭＳ Ｐゴシック" charset="0"/>
              </a:rPr>
              <a:t>	Use modern </a:t>
            </a:r>
            <a:r>
              <a:rPr lang="en-US" sz="2400" dirty="0" err="1">
                <a:solidFill>
                  <a:srgbClr val="FF0000"/>
                </a:solidFill>
                <a:latin typeface="Myriad Pro" charset="0"/>
                <a:ea typeface="ＭＳ Ｐゴシック" charset="0"/>
                <a:cs typeface="ＭＳ Ｐゴシック" charset="0"/>
              </a:rPr>
              <a:t>Radiative</a:t>
            </a:r>
            <a:r>
              <a:rPr lang="en-US" sz="2400" dirty="0">
                <a:solidFill>
                  <a:srgbClr val="FF0000"/>
                </a:solidFill>
                <a:latin typeface="Myriad Pro" charset="0"/>
                <a:ea typeface="ＭＳ Ｐゴシック" charset="0"/>
                <a:cs typeface="ＭＳ Ｐゴシック" charset="0"/>
              </a:rPr>
              <a:t> Transfer code to account for gas absorption</a:t>
            </a:r>
          </a:p>
          <a:p>
            <a:pPr marL="0" indent="0">
              <a:lnSpc>
                <a:spcPct val="90000"/>
              </a:lnSpc>
              <a:buNone/>
            </a:pPr>
            <a:r>
              <a:rPr lang="en-US" sz="2400" dirty="0">
                <a:solidFill>
                  <a:srgbClr val="FF0000"/>
                </a:solidFill>
                <a:latin typeface="Myriad Pro" charset="0"/>
                <a:ea typeface="ＭＳ Ｐゴシック" charset="0"/>
                <a:cs typeface="ＭＳ Ｐゴシック" charset="0"/>
              </a:rPr>
              <a:t>	Recalculate center wavelengths and Rayleigh optical depths</a:t>
            </a:r>
          </a:p>
          <a:p>
            <a:pPr marL="0" indent="0">
              <a:lnSpc>
                <a:spcPct val="90000"/>
              </a:lnSpc>
              <a:buNone/>
            </a:pPr>
            <a:endParaRPr lang="en-US" sz="2400" dirty="0">
              <a:solidFill>
                <a:srgbClr val="FF0000"/>
              </a:solidFill>
              <a:latin typeface="Myriad Pro"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75360" y="1935438"/>
            <a:ext cx="6946960" cy="4756776"/>
          </a:xfrm>
          <a:prstGeom prst="rect">
            <a:avLst/>
          </a:prstGeom>
        </p:spPr>
      </p:pic>
      <p:pic>
        <p:nvPicPr>
          <p:cNvPr id="3" name="Picture 2"/>
          <p:cNvPicPr>
            <a:picLocks noChangeAspect="1"/>
          </p:cNvPicPr>
          <p:nvPr/>
        </p:nvPicPr>
        <p:blipFill>
          <a:blip r:embed="rId4"/>
          <a:stretch>
            <a:fillRect/>
          </a:stretch>
        </p:blipFill>
        <p:spPr>
          <a:xfrm>
            <a:off x="321466" y="6664652"/>
            <a:ext cx="3834050" cy="2730309"/>
          </a:xfrm>
          <a:prstGeom prst="rect">
            <a:avLst/>
          </a:prstGeom>
        </p:spPr>
      </p:pic>
      <p:pic>
        <p:nvPicPr>
          <p:cNvPr id="4" name="Picture 3"/>
          <p:cNvPicPr>
            <a:picLocks noChangeAspect="1"/>
          </p:cNvPicPr>
          <p:nvPr/>
        </p:nvPicPr>
        <p:blipFill>
          <a:blip r:embed="rId5"/>
          <a:stretch>
            <a:fillRect/>
          </a:stretch>
        </p:blipFill>
        <p:spPr>
          <a:xfrm>
            <a:off x="547134" y="8792273"/>
            <a:ext cx="3550970" cy="603665"/>
          </a:xfrm>
          <a:prstGeom prst="rect">
            <a:avLst/>
          </a:prstGeom>
        </p:spPr>
      </p:pic>
      <p:sp>
        <p:nvSpPr>
          <p:cNvPr id="5" name="TextBox 4"/>
          <p:cNvSpPr txBox="1"/>
          <p:nvPr/>
        </p:nvSpPr>
        <p:spPr>
          <a:xfrm>
            <a:off x="4098104" y="7773302"/>
            <a:ext cx="4634482" cy="100768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2800" b="0" i="0" u="none" strike="noStrike" cap="none" spc="0" normalizeH="0" baseline="0" dirty="0">
                <a:ln>
                  <a:noFill/>
                </a:ln>
                <a:solidFill>
                  <a:srgbClr val="FF6600"/>
                </a:solidFill>
                <a:effectLst/>
                <a:uFill>
                  <a:solidFill>
                    <a:srgbClr val="000000"/>
                  </a:solidFill>
                </a:uFill>
                <a:latin typeface="+mn-lt"/>
                <a:ea typeface="+mn-ea"/>
                <a:cs typeface="+mn-cs"/>
                <a:sym typeface="Calibri"/>
              </a:rPr>
              <a:t>Upshot: global AOD increased by 0.02</a:t>
            </a:r>
          </a:p>
        </p:txBody>
      </p:sp>
    </p:spTree>
    <p:extLst>
      <p:ext uri="{BB962C8B-B14F-4D97-AF65-F5344CB8AC3E}">
        <p14:creationId xmlns:p14="http://schemas.microsoft.com/office/powerpoint/2010/main" val="33354578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975360" y="625100"/>
            <a:ext cx="11054080" cy="920291"/>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bodyPr>
          <a:lstStyle/>
          <a:p>
            <a:pPr eaLnBrk="1" hangingPunct="1"/>
            <a:r>
              <a:rPr lang="en-US" dirty="0">
                <a:latin typeface="Myriad Pro" charset="0"/>
                <a:ea typeface="ＭＳ Ｐゴシック" charset="0"/>
                <a:cs typeface="ＭＳ Ｐゴシック" charset="0"/>
              </a:rPr>
              <a:t>Land/Sea Flag Land or Ocean?</a:t>
            </a:r>
          </a:p>
        </p:txBody>
      </p:sp>
      <p:sp>
        <p:nvSpPr>
          <p:cNvPr id="24579" name="Rectangle 3"/>
          <p:cNvSpPr>
            <a:spLocks noGrp="1" noChangeArrowheads="1"/>
          </p:cNvSpPr>
          <p:nvPr>
            <p:ph type="body" idx="1"/>
          </p:nvPr>
        </p:nvSpPr>
        <p:spPr bwMode="auto">
          <a:xfrm>
            <a:off x="7453409" y="1978549"/>
            <a:ext cx="5099818" cy="6980967"/>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bodyPr>
          <a:lstStyle/>
          <a:p>
            <a:pPr>
              <a:lnSpc>
                <a:spcPct val="90000"/>
              </a:lnSpc>
            </a:pPr>
            <a:r>
              <a:rPr lang="en-US" sz="2800" dirty="0">
                <a:latin typeface="Myriad Pro" charset="0"/>
                <a:ea typeface="ＭＳ Ｐゴシック" charset="0"/>
                <a:cs typeface="ＭＳ Ｐゴシック" charset="0"/>
              </a:rPr>
              <a:t>If </a:t>
            </a:r>
            <a:r>
              <a:rPr lang="en-US" sz="2800">
                <a:solidFill>
                  <a:srgbClr val="FF0000"/>
                </a:solidFill>
                <a:latin typeface="Myriad Pro" charset="0"/>
                <a:ea typeface="ＭＳ Ｐゴシック" charset="0"/>
                <a:cs typeface="ＭＳ Ｐゴシック" charset="0"/>
              </a:rPr>
              <a:t>all </a:t>
            </a:r>
            <a:r>
              <a:rPr lang="en-US" sz="2800">
                <a:latin typeface="Myriad Pro" charset="0"/>
                <a:ea typeface="ＭＳ Ｐゴシック" charset="0"/>
                <a:cs typeface="ＭＳ Ｐゴシック" charset="0"/>
              </a:rPr>
              <a:t>pixels </a:t>
            </a:r>
            <a:r>
              <a:rPr lang="en-US" sz="2800" dirty="0">
                <a:latin typeface="Myriad Pro" charset="0"/>
                <a:ea typeface="ＭＳ Ｐゴシック" charset="0"/>
                <a:cs typeface="ＭＳ Ｐゴシック" charset="0"/>
              </a:rPr>
              <a:t>in the </a:t>
            </a:r>
            <a:r>
              <a:rPr lang="en-US" sz="2800">
                <a:latin typeface="Myriad Pro" charset="0"/>
                <a:ea typeface="ＭＳ Ｐゴシック" charset="0"/>
                <a:cs typeface="ＭＳ Ｐゴシック" charset="0"/>
              </a:rPr>
              <a:t>10 x </a:t>
            </a:r>
            <a:r>
              <a:rPr lang="en-US" sz="2800" dirty="0">
                <a:latin typeface="Myriad Pro" charset="0"/>
                <a:ea typeface="ＭＳ Ｐゴシック" charset="0"/>
                <a:cs typeface="ＭＳ Ｐゴシック" charset="0"/>
              </a:rPr>
              <a:t>10 </a:t>
            </a:r>
            <a:r>
              <a:rPr lang="en-US" sz="2800">
                <a:latin typeface="Myriad Pro" charset="0"/>
                <a:ea typeface="ＭＳ Ｐゴシック" charset="0"/>
                <a:cs typeface="ＭＳ Ｐゴシック" charset="0"/>
              </a:rPr>
              <a:t>kilometer box </a:t>
            </a:r>
            <a:r>
              <a:rPr lang="en-US" sz="2800" dirty="0">
                <a:latin typeface="Myriad Pro" charset="0"/>
                <a:ea typeface="ＭＳ Ｐゴシック" charset="0"/>
                <a:cs typeface="ＭＳ Ｐゴシック" charset="0"/>
              </a:rPr>
              <a:t>are ocean the Ocean Algorithm is used.</a:t>
            </a:r>
          </a:p>
          <a:p>
            <a:pPr>
              <a:lnSpc>
                <a:spcPct val="90000"/>
              </a:lnSpc>
            </a:pPr>
            <a:r>
              <a:rPr lang="en-US" sz="2800" dirty="0">
                <a:latin typeface="Myriad Pro" charset="0"/>
                <a:ea typeface="ＭＳ Ｐゴシック" charset="0"/>
                <a:cs typeface="ＭＳ Ｐゴシック" charset="0"/>
              </a:rPr>
              <a:t>If </a:t>
            </a:r>
            <a:r>
              <a:rPr lang="en-US" sz="2800" dirty="0">
                <a:solidFill>
                  <a:srgbClr val="FF0000"/>
                </a:solidFill>
                <a:latin typeface="Myriad Pro" charset="0"/>
                <a:ea typeface="ＭＳ Ｐゴシック" charset="0"/>
                <a:cs typeface="ＭＳ Ｐゴシック" charset="0"/>
              </a:rPr>
              <a:t>any </a:t>
            </a:r>
            <a:r>
              <a:rPr lang="en-US" sz="2800">
                <a:latin typeface="Myriad Pro" charset="0"/>
                <a:ea typeface="ＭＳ Ｐゴシック" charset="0"/>
                <a:cs typeface="ＭＳ Ｐゴシック" charset="0"/>
              </a:rPr>
              <a:t>land pixels </a:t>
            </a:r>
            <a:r>
              <a:rPr lang="en-US" sz="2800" dirty="0">
                <a:latin typeface="Myriad Pro" charset="0"/>
                <a:ea typeface="ＭＳ Ｐゴシック" charset="0"/>
                <a:cs typeface="ＭＳ Ｐゴシック" charset="0"/>
              </a:rPr>
              <a:t>are observed in the 10 </a:t>
            </a:r>
            <a:r>
              <a:rPr lang="en-US" sz="2800">
                <a:latin typeface="Myriad Pro" charset="0"/>
                <a:ea typeface="ＭＳ Ｐゴシック" charset="0"/>
                <a:cs typeface="ＭＳ Ｐゴシック" charset="0"/>
              </a:rPr>
              <a:t>Km box </a:t>
            </a:r>
            <a:r>
              <a:rPr lang="en-US" sz="2800" dirty="0">
                <a:latin typeface="Myriad Pro" charset="0"/>
                <a:ea typeface="ＭＳ Ｐゴシック" charset="0"/>
                <a:cs typeface="ＭＳ Ｐゴシック" charset="0"/>
              </a:rPr>
              <a:t>the Land Algorithm is used.</a:t>
            </a:r>
          </a:p>
          <a:p>
            <a:pPr>
              <a:lnSpc>
                <a:spcPct val="90000"/>
              </a:lnSpc>
            </a:pPr>
            <a:r>
              <a:rPr lang="en-US" sz="2800" dirty="0">
                <a:latin typeface="Myriad Pro" charset="0"/>
                <a:ea typeface="ＭＳ Ｐゴシック" charset="0"/>
                <a:cs typeface="ＭＳ Ｐゴシック" charset="0"/>
              </a:rPr>
              <a:t>The MOD35 cloud mask product is used to determine if </a:t>
            </a:r>
            <a:r>
              <a:rPr lang="en-US" sz="2800">
                <a:latin typeface="Myriad Pro" charset="0"/>
                <a:ea typeface="ＭＳ Ｐゴシック" charset="0"/>
                <a:cs typeface="ＭＳ Ｐゴシック" charset="0"/>
              </a:rPr>
              <a:t>each pixel </a:t>
            </a:r>
            <a:r>
              <a:rPr lang="en-US" sz="2800" dirty="0">
                <a:latin typeface="Myriad Pro" charset="0"/>
                <a:ea typeface="ＭＳ Ｐゴシック" charset="0"/>
                <a:cs typeface="ＭＳ Ｐゴシック" charset="0"/>
              </a:rPr>
              <a:t>is land or ocean.  However this MOD35 is based on MOD03, which is further based on a global land/sea mask. </a:t>
            </a:r>
          </a:p>
          <a:p>
            <a:pPr>
              <a:lnSpc>
                <a:spcPct val="90000"/>
              </a:lnSpc>
            </a:pPr>
            <a:r>
              <a:rPr lang="en-US" sz="2800" dirty="0">
                <a:latin typeface="Myriad Pro" charset="0"/>
                <a:ea typeface="ＭＳ Ｐゴシック" charset="0"/>
                <a:cs typeface="ＭＳ Ｐゴシック" charset="0"/>
              </a:rPr>
              <a:t>That land/sea mask was changed! </a:t>
            </a:r>
          </a:p>
        </p:txBody>
      </p:sp>
      <p:pic>
        <p:nvPicPr>
          <p:cNvPr id="2" name="Picture 1"/>
          <p:cNvPicPr>
            <a:picLocks noChangeAspect="1"/>
          </p:cNvPicPr>
          <p:nvPr/>
        </p:nvPicPr>
        <p:blipFill>
          <a:blip r:embed="rId3"/>
          <a:stretch>
            <a:fillRect/>
          </a:stretch>
        </p:blipFill>
        <p:spPr>
          <a:xfrm>
            <a:off x="217308" y="1835428"/>
            <a:ext cx="7063644" cy="6404803"/>
          </a:xfrm>
          <a:prstGeom prst="rect">
            <a:avLst/>
          </a:prstGeom>
        </p:spPr>
      </p:pic>
      <p:sp>
        <p:nvSpPr>
          <p:cNvPr id="5" name="TextBox 4"/>
          <p:cNvSpPr txBox="1"/>
          <p:nvPr/>
        </p:nvSpPr>
        <p:spPr>
          <a:xfrm>
            <a:off x="526113" y="8240231"/>
            <a:ext cx="6489072" cy="14385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2800" b="0" i="0" u="none" strike="noStrike" cap="none" spc="0" normalizeH="0" baseline="0" dirty="0">
                <a:ln>
                  <a:noFill/>
                </a:ln>
                <a:solidFill>
                  <a:srgbClr val="FF6600"/>
                </a:solidFill>
                <a:effectLst/>
                <a:uFill>
                  <a:solidFill>
                    <a:srgbClr val="000000"/>
                  </a:solidFill>
                </a:uFill>
                <a:latin typeface="+mn-lt"/>
                <a:ea typeface="+mn-ea"/>
                <a:cs typeface="+mn-cs"/>
                <a:sym typeface="Calibri"/>
              </a:rPr>
              <a:t>Upshot: no “global” change,</a:t>
            </a:r>
            <a:r>
              <a:rPr kumimoji="0" lang="en-US" sz="2800" b="0" i="0" u="none" strike="noStrike" cap="none" spc="0" normalizeH="0" dirty="0">
                <a:ln>
                  <a:noFill/>
                </a:ln>
                <a:solidFill>
                  <a:srgbClr val="FF6600"/>
                </a:solidFill>
                <a:effectLst/>
                <a:uFill>
                  <a:solidFill>
                    <a:srgbClr val="000000"/>
                  </a:solidFill>
                </a:uFill>
                <a:latin typeface="+mn-lt"/>
                <a:ea typeface="+mn-ea"/>
                <a:cs typeface="+mn-cs"/>
                <a:sym typeface="Calibri"/>
              </a:rPr>
              <a:t> but big local </a:t>
            </a:r>
          </a:p>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2800" b="0" i="0" u="none" strike="noStrike" cap="none" spc="0" normalizeH="0" dirty="0">
                <a:ln>
                  <a:noFill/>
                </a:ln>
                <a:solidFill>
                  <a:srgbClr val="FF6600"/>
                </a:solidFill>
                <a:effectLst/>
                <a:uFill>
                  <a:solidFill>
                    <a:srgbClr val="000000"/>
                  </a:solidFill>
                </a:uFill>
                <a:latin typeface="+mn-lt"/>
                <a:ea typeface="+mn-ea"/>
                <a:cs typeface="+mn-cs"/>
                <a:sym typeface="Calibri"/>
              </a:rPr>
              <a:t>changes.  Also new retrievals over inland </a:t>
            </a:r>
          </a:p>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2800" b="0" i="0" u="none" strike="noStrike" cap="none" spc="0" normalizeH="0" dirty="0">
                <a:ln>
                  <a:noFill/>
                </a:ln>
                <a:solidFill>
                  <a:srgbClr val="FF6600"/>
                </a:solidFill>
                <a:effectLst/>
                <a:uFill>
                  <a:solidFill>
                    <a:srgbClr val="000000"/>
                  </a:solidFill>
                </a:uFill>
                <a:latin typeface="+mn-lt"/>
                <a:ea typeface="+mn-ea"/>
                <a:cs typeface="+mn-cs"/>
                <a:sym typeface="Calibri"/>
              </a:rPr>
              <a:t>water bodies. </a:t>
            </a:r>
            <a:endParaRPr kumimoji="0" lang="en-US" sz="2800" b="0" i="0" u="none" strike="noStrike" cap="none" spc="0" normalizeH="0" baseline="0" dirty="0">
              <a:ln>
                <a:noFill/>
              </a:ln>
              <a:solidFill>
                <a:srgbClr val="FF6600"/>
              </a:solidFill>
              <a:effectLst/>
              <a:uFill>
                <a:solidFill>
                  <a:srgbClr val="000000"/>
                </a:solidFill>
              </a:uFill>
              <a:latin typeface="+mn-lt"/>
              <a:ea typeface="+mn-ea"/>
              <a:cs typeface="+mn-cs"/>
              <a:sym typeface="Calibri"/>
            </a:endParaRPr>
          </a:p>
        </p:txBody>
      </p:sp>
    </p:spTree>
    <p:extLst>
      <p:ext uri="{BB962C8B-B14F-4D97-AF65-F5344CB8AC3E}">
        <p14:creationId xmlns:p14="http://schemas.microsoft.com/office/powerpoint/2010/main" val="3522153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p:cNvSpPr>
          <p:nvPr>
            <p:ph type="sldNum" sz="quarter" idx="2"/>
          </p:nvPr>
        </p:nvSpPr>
        <p:spPr>
          <a:xfrm>
            <a:off x="11156053" y="9069334"/>
            <a:ext cx="327052" cy="349675"/>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5</a:t>
            </a:fld>
            <a:endParaRPr sz="1600">
              <a:solidFill>
                <a:srgbClr val="9A9A9A"/>
              </a:solidFill>
              <a:uFill>
                <a:solidFill>
                  <a:srgbClr val="9A9A9A"/>
                </a:solidFill>
              </a:uFill>
            </a:endParaRPr>
          </a:p>
        </p:txBody>
      </p:sp>
      <p:sp>
        <p:nvSpPr>
          <p:cNvPr id="203" name="Shape 203"/>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xmlns=""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sp>
        <p:nvSpPr>
          <p:cNvPr id="204" name="Shape 204"/>
          <p:cNvSpPr>
            <a:spLocks noGrp="1"/>
          </p:cNvSpPr>
          <p:nvPr>
            <p:ph type="title"/>
          </p:nvPr>
        </p:nvSpPr>
        <p:spPr>
          <a:xfrm>
            <a:off x="154103" y="327378"/>
            <a:ext cx="12747414" cy="817316"/>
          </a:xfrm>
          <a:prstGeom prst="rect">
            <a:avLst/>
          </a:prstGeom>
        </p:spPr>
        <p:txBody>
          <a:bodyPr/>
          <a:lstStyle>
            <a:lvl1pPr>
              <a:defRPr sz="3600"/>
            </a:lvl1pPr>
          </a:lstStyle>
          <a:p>
            <a:pPr lvl="0">
              <a:defRPr sz="1800">
                <a:solidFill>
                  <a:srgbClr val="000000"/>
                </a:solidFill>
                <a:uFillTx/>
              </a:defRPr>
            </a:pPr>
            <a:r>
              <a:rPr sz="3600">
                <a:solidFill>
                  <a:srgbClr val="0224C0"/>
                </a:solidFill>
                <a:uFill>
                  <a:solidFill/>
                </a:uFill>
              </a:rPr>
              <a:t>MODIS Atmosphere Team Product Organization and People</a:t>
            </a:r>
          </a:p>
        </p:txBody>
      </p:sp>
      <p:grpSp>
        <p:nvGrpSpPr>
          <p:cNvPr id="213" name="Group 213"/>
          <p:cNvGrpSpPr/>
          <p:nvPr/>
        </p:nvGrpSpPr>
        <p:grpSpPr>
          <a:xfrm>
            <a:off x="317062" y="1238600"/>
            <a:ext cx="2769973" cy="1895479"/>
            <a:chOff x="0" y="0"/>
            <a:chExt cx="2769971" cy="1895478"/>
          </a:xfrm>
        </p:grpSpPr>
        <p:sp>
          <p:nvSpPr>
            <p:cNvPr id="205" name="Shape 205"/>
            <p:cNvSpPr/>
            <p:nvPr/>
          </p:nvSpPr>
          <p:spPr>
            <a:xfrm rot="820869">
              <a:off x="2029694" y="594699"/>
              <a:ext cx="701341" cy="413389"/>
            </a:xfrm>
            <a:prstGeom prst="rightArrow">
              <a:avLst>
                <a:gd name="adj1" fmla="val 32000"/>
                <a:gd name="adj2" fmla="val 94094"/>
              </a:avLst>
            </a:prstGeom>
            <a:solidFill>
              <a:srgbClr val="DAF2FD"/>
            </a:solidFill>
            <a:ln w="6350" cap="flat">
              <a:solidFill>
                <a:srgbClr val="000000"/>
              </a:solidFill>
              <a:prstDash val="solid"/>
              <a:miter lim="400000"/>
            </a:ln>
            <a:effectLst>
              <a:outerShdw blurRad="50800" dist="25400" dir="5400000" rotWithShape="0">
                <a:srgbClr val="000000">
                  <a:alpha val="50000"/>
                </a:srgbClr>
              </a:outerShdw>
            </a:effectLst>
          </p:spPr>
          <p:txBody>
            <a:bodyPr wrap="square" lIns="0" tIns="0" rIns="0" bIns="0" numCol="1" anchor="ctr">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06" name="Shape 206"/>
            <p:cNvSpPr/>
            <p:nvPr/>
          </p:nvSpPr>
          <p:spPr>
            <a:xfrm rot="820869">
              <a:off x="1810858" y="1417917"/>
              <a:ext cx="671044" cy="403935"/>
            </a:xfrm>
            <a:prstGeom prst="rightArrow">
              <a:avLst>
                <a:gd name="adj1" fmla="val 32000"/>
                <a:gd name="adj2" fmla="val 94094"/>
              </a:avLst>
            </a:prstGeom>
            <a:solidFill>
              <a:srgbClr val="CFC7AA"/>
            </a:solidFill>
            <a:ln w="6350" cap="flat">
              <a:solidFill>
                <a:srgbClr val="000000"/>
              </a:solidFill>
              <a:prstDash val="solid"/>
              <a:miter lim="400000"/>
            </a:ln>
            <a:effectLst>
              <a:outerShdw blurRad="50800" dist="25400" dir="5400000" rotWithShape="0">
                <a:srgbClr val="000000">
                  <a:alpha val="50000"/>
                </a:srgbClr>
              </a:outerShdw>
            </a:effectLst>
          </p:spPr>
          <p:txBody>
            <a:bodyPr wrap="square" lIns="0" tIns="0" rIns="0" bIns="0" numCol="1" anchor="ctr">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grpSp>
          <p:nvGrpSpPr>
            <p:cNvPr id="209" name="Group 209"/>
            <p:cNvGrpSpPr/>
            <p:nvPr/>
          </p:nvGrpSpPr>
          <p:grpSpPr>
            <a:xfrm>
              <a:off x="-1" y="843892"/>
              <a:ext cx="1789305" cy="966073"/>
              <a:chOff x="0" y="0"/>
              <a:chExt cx="1789303" cy="966072"/>
            </a:xfrm>
          </p:grpSpPr>
          <p:sp>
            <p:nvSpPr>
              <p:cNvPr id="207" name="Shape 207"/>
              <p:cNvSpPr/>
              <p:nvPr/>
            </p:nvSpPr>
            <p:spPr>
              <a:xfrm>
                <a:off x="0" y="0"/>
                <a:ext cx="1789304" cy="9660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FC7A9"/>
              </a:solidFill>
              <a:ln w="6350" cap="flat">
                <a:solidFill>
                  <a:srgbClr val="000000"/>
                </a:solidFill>
                <a:prstDash val="solid"/>
                <a:miter lim="400000"/>
              </a:ln>
              <a:effectLst>
                <a:outerShdw blurRad="50800" dist="25400" dir="5400000" rotWithShape="0">
                  <a:srgbClr val="000000">
                    <a:alpha val="50000"/>
                  </a:srgbClr>
                </a:outerShdw>
              </a:effectLst>
            </p:spPr>
            <p:txBody>
              <a:bodyPr wrap="square" lIns="0" tIns="0" rIns="0" bIns="0" numCol="1" anchor="ctr">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08" name="Shape 208"/>
              <p:cNvSpPr/>
              <p:nvPr/>
            </p:nvSpPr>
            <p:spPr>
              <a:xfrm>
                <a:off x="172162" y="103219"/>
                <a:ext cx="1444979" cy="7596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4186" tIns="54186" rIns="54186" bIns="54186" numCol="1" anchor="ctr">
                <a:spAutoFit/>
              </a:bodyPr>
              <a:lstStyle>
                <a:lvl1pPr algn="ctr">
                  <a:buFont typeface="Arial"/>
                  <a:defRPr sz="2200">
                    <a:latin typeface="Arial"/>
                    <a:ea typeface="Arial"/>
                    <a:cs typeface="Arial"/>
                    <a:sym typeface="Arial"/>
                  </a:defRPr>
                </a:lvl1pPr>
              </a:lstStyle>
              <a:p>
                <a:pPr lvl="0">
                  <a:defRPr sz="1800">
                    <a:uFillTx/>
                  </a:defRPr>
                </a:pPr>
                <a:r>
                  <a:rPr sz="2200">
                    <a:uFill>
                      <a:solidFill/>
                    </a:uFill>
                  </a:rPr>
                  <a:t>Ancillary Data</a:t>
                </a:r>
              </a:p>
            </p:txBody>
          </p:sp>
        </p:grpSp>
        <p:grpSp>
          <p:nvGrpSpPr>
            <p:cNvPr id="212" name="Group 212"/>
            <p:cNvGrpSpPr/>
            <p:nvPr/>
          </p:nvGrpSpPr>
          <p:grpSpPr>
            <a:xfrm>
              <a:off x="245061" y="-1"/>
              <a:ext cx="1806223" cy="966074"/>
              <a:chOff x="0" y="0"/>
              <a:chExt cx="1806222" cy="966072"/>
            </a:xfrm>
          </p:grpSpPr>
          <p:sp>
            <p:nvSpPr>
              <p:cNvPr id="210" name="Shape 210"/>
              <p:cNvSpPr/>
              <p:nvPr/>
            </p:nvSpPr>
            <p:spPr>
              <a:xfrm>
                <a:off x="8459" y="0"/>
                <a:ext cx="1789304" cy="9660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9F2FE"/>
              </a:solidFill>
              <a:ln w="6350" cap="flat">
                <a:solidFill>
                  <a:srgbClr val="000000"/>
                </a:solidFill>
                <a:prstDash val="solid"/>
                <a:miter lim="400000"/>
              </a:ln>
              <a:effectLst>
                <a:outerShdw blurRad="50800" dist="25400" dir="5400000" rotWithShape="0">
                  <a:srgbClr val="000000">
                    <a:alpha val="50000"/>
                  </a:srgbClr>
                </a:outerShdw>
              </a:effectLst>
            </p:spPr>
            <p:txBody>
              <a:bodyPr wrap="square" lIns="0" tIns="0" rIns="0" bIns="0" numCol="1" anchor="ctr">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11" name="Shape 211"/>
              <p:cNvSpPr/>
              <p:nvPr/>
            </p:nvSpPr>
            <p:spPr>
              <a:xfrm>
                <a:off x="0" y="103219"/>
                <a:ext cx="1806223" cy="7596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4186" tIns="54186" rIns="54186" bIns="54186" numCol="1" anchor="ctr">
                <a:spAutoFit/>
              </a:bodyPr>
              <a:lstStyle>
                <a:lvl1pPr algn="ctr">
                  <a:buFont typeface="Arial"/>
                  <a:defRPr sz="2200">
                    <a:latin typeface="Arial"/>
                    <a:ea typeface="Arial"/>
                    <a:cs typeface="Arial"/>
                    <a:sym typeface="Arial"/>
                  </a:defRPr>
                </a:lvl1pPr>
              </a:lstStyle>
              <a:p>
                <a:pPr lvl="0">
                  <a:defRPr sz="1800">
                    <a:uFillTx/>
                  </a:defRPr>
                </a:pPr>
                <a:r>
                  <a:rPr sz="2200">
                    <a:uFill>
                      <a:solidFill/>
                    </a:uFill>
                  </a:rPr>
                  <a:t>L1B MOD/MYD02,03</a:t>
                </a:r>
              </a:p>
            </p:txBody>
          </p:sp>
        </p:grpSp>
      </p:grpSp>
      <p:sp>
        <p:nvSpPr>
          <p:cNvPr id="214" name="Shape 214"/>
          <p:cNvSpPr/>
          <p:nvPr/>
        </p:nvSpPr>
        <p:spPr>
          <a:xfrm>
            <a:off x="3677009" y="1997715"/>
            <a:ext cx="2935819" cy="906499"/>
          </a:xfrm>
          <a:prstGeom prst="rect">
            <a:avLst/>
          </a:prstGeom>
          <a:solidFill>
            <a:schemeClr val="accent2">
              <a:lumMod val="60000"/>
              <a:lumOff val="40000"/>
            </a:schemeClr>
          </a:solidFill>
          <a:ln w="25400">
            <a:solidFill/>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ctr">
              <a:defRPr sz="1800">
                <a:uFillTx/>
              </a:defRPr>
            </a:pPr>
            <a:r>
              <a:rPr sz="2400" b="1" dirty="0">
                <a:uFill>
                  <a:solidFill/>
                </a:uFill>
              </a:rPr>
              <a:t>04 Aerosol </a:t>
            </a:r>
          </a:p>
          <a:p>
            <a:pPr lvl="0" algn="ctr">
              <a:defRPr sz="1800">
                <a:uFillTx/>
              </a:defRPr>
            </a:pPr>
            <a:r>
              <a:rPr sz="2400" b="1" dirty="0">
                <a:uFill>
                  <a:solidFill/>
                </a:uFill>
              </a:rPr>
              <a:t>(“Dark Target”)</a:t>
            </a:r>
          </a:p>
        </p:txBody>
      </p:sp>
      <p:sp>
        <p:nvSpPr>
          <p:cNvPr id="215" name="Shape 215"/>
          <p:cNvSpPr/>
          <p:nvPr/>
        </p:nvSpPr>
        <p:spPr>
          <a:xfrm>
            <a:off x="3677009" y="3197275"/>
            <a:ext cx="2935819" cy="906499"/>
          </a:xfrm>
          <a:prstGeom prst="rect">
            <a:avLst/>
          </a:prstGeom>
          <a:solidFill>
            <a:srgbClr val="EBEBEB"/>
          </a:solidFill>
          <a:ln w="25400">
            <a:solidFill/>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ctr">
              <a:defRPr sz="1800">
                <a:uFillTx/>
              </a:defRPr>
            </a:pPr>
            <a:r>
              <a:rPr sz="2400" b="1">
                <a:uFill>
                  <a:solidFill/>
                </a:uFill>
              </a:rPr>
              <a:t>04 Aerosol </a:t>
            </a:r>
          </a:p>
          <a:p>
            <a:pPr lvl="0" algn="ctr">
              <a:defRPr sz="1800">
                <a:uFillTx/>
              </a:defRPr>
            </a:pPr>
            <a:r>
              <a:rPr sz="2400" b="1">
                <a:uFill>
                  <a:solidFill/>
                </a:uFill>
              </a:rPr>
              <a:t>(“Deep Blue”)</a:t>
            </a:r>
          </a:p>
        </p:txBody>
      </p:sp>
      <p:sp>
        <p:nvSpPr>
          <p:cNvPr id="216" name="Shape 216"/>
          <p:cNvSpPr/>
          <p:nvPr/>
        </p:nvSpPr>
        <p:spPr>
          <a:xfrm>
            <a:off x="3677009" y="4898312"/>
            <a:ext cx="2935819" cy="906499"/>
          </a:xfrm>
          <a:prstGeom prst="rect">
            <a:avLst/>
          </a:prstGeom>
          <a:solidFill>
            <a:srgbClr val="EBEBEB"/>
          </a:solidFill>
          <a:ln w="25400">
            <a:solidFill/>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a:defRPr b="1"/>
            </a:lvl1pPr>
          </a:lstStyle>
          <a:p>
            <a:pPr lvl="0">
              <a:defRPr sz="1800" b="0">
                <a:uFillTx/>
              </a:defRPr>
            </a:pPr>
            <a:r>
              <a:rPr sz="2400" b="1">
                <a:uFill>
                  <a:solidFill/>
                </a:uFill>
              </a:rPr>
              <a:t>06 Cloud-Top Properties</a:t>
            </a:r>
          </a:p>
        </p:txBody>
      </p:sp>
      <p:sp>
        <p:nvSpPr>
          <p:cNvPr id="217" name="Shape 217"/>
          <p:cNvSpPr/>
          <p:nvPr/>
        </p:nvSpPr>
        <p:spPr>
          <a:xfrm>
            <a:off x="3669939" y="6401759"/>
            <a:ext cx="2935819" cy="538199"/>
          </a:xfrm>
          <a:prstGeom prst="rect">
            <a:avLst/>
          </a:prstGeom>
          <a:solidFill>
            <a:srgbClr val="EBEBEB"/>
          </a:solidFill>
          <a:ln w="25400">
            <a:solidFill/>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a:defRPr b="1"/>
            </a:lvl1pPr>
          </a:lstStyle>
          <a:p>
            <a:pPr lvl="0">
              <a:defRPr sz="1800" b="0">
                <a:uFillTx/>
              </a:defRPr>
            </a:pPr>
            <a:r>
              <a:rPr sz="2400" b="1">
                <a:uFill>
                  <a:solidFill/>
                </a:uFill>
              </a:rPr>
              <a:t>06 Cirrus Reflectance</a:t>
            </a:r>
          </a:p>
        </p:txBody>
      </p:sp>
      <p:sp>
        <p:nvSpPr>
          <p:cNvPr id="218" name="Shape 218"/>
          <p:cNvSpPr/>
          <p:nvPr/>
        </p:nvSpPr>
        <p:spPr>
          <a:xfrm>
            <a:off x="3677009" y="7565775"/>
            <a:ext cx="2935819" cy="538199"/>
          </a:xfrm>
          <a:prstGeom prst="rect">
            <a:avLst/>
          </a:prstGeom>
          <a:solidFill>
            <a:srgbClr val="EBEBEB"/>
          </a:solidFill>
          <a:ln w="25400">
            <a:solidFill/>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a:defRPr b="1"/>
            </a:lvl1pPr>
          </a:lstStyle>
          <a:p>
            <a:pPr lvl="0">
              <a:defRPr sz="1800" b="0">
                <a:uFillTx/>
              </a:defRPr>
            </a:pPr>
            <a:r>
              <a:rPr sz="2400" b="1">
                <a:uFill>
                  <a:solidFill/>
                </a:uFill>
              </a:rPr>
              <a:t>07 Clear-Sky Profiles</a:t>
            </a:r>
          </a:p>
        </p:txBody>
      </p:sp>
      <p:sp>
        <p:nvSpPr>
          <p:cNvPr id="219" name="Shape 219"/>
          <p:cNvSpPr/>
          <p:nvPr/>
        </p:nvSpPr>
        <p:spPr>
          <a:xfrm>
            <a:off x="7111072" y="4898312"/>
            <a:ext cx="2626535" cy="906499"/>
          </a:xfrm>
          <a:prstGeom prst="rect">
            <a:avLst/>
          </a:prstGeom>
          <a:solidFill>
            <a:srgbClr val="EBEBEB"/>
          </a:solidFill>
          <a:ln w="25400">
            <a:solidFill/>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a:defRPr b="1"/>
            </a:lvl1pPr>
          </a:lstStyle>
          <a:p>
            <a:pPr lvl="0">
              <a:defRPr sz="1800" b="0">
                <a:uFillTx/>
              </a:defRPr>
            </a:pPr>
            <a:r>
              <a:rPr sz="2400" b="1">
                <a:uFill>
                  <a:solidFill/>
                </a:uFill>
              </a:rPr>
              <a:t>06 Cloud Optical Properties</a:t>
            </a:r>
          </a:p>
        </p:txBody>
      </p:sp>
      <p:sp>
        <p:nvSpPr>
          <p:cNvPr id="220" name="Shape 220"/>
          <p:cNvSpPr/>
          <p:nvPr/>
        </p:nvSpPr>
        <p:spPr>
          <a:xfrm>
            <a:off x="7111072" y="6416193"/>
            <a:ext cx="2626535" cy="538199"/>
          </a:xfrm>
          <a:prstGeom prst="rect">
            <a:avLst/>
          </a:prstGeom>
          <a:solidFill>
            <a:srgbClr val="EBEBEB"/>
          </a:solidFill>
          <a:ln w="25400">
            <a:solidFill/>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a:defRPr b="1"/>
            </a:lvl1pPr>
          </a:lstStyle>
          <a:p>
            <a:pPr lvl="0">
              <a:defRPr sz="1800" b="0">
                <a:uFillTx/>
              </a:defRPr>
            </a:pPr>
            <a:r>
              <a:rPr sz="2400" b="1">
                <a:uFill>
                  <a:solidFill/>
                </a:uFill>
              </a:rPr>
              <a:t>05 Near-IR PW</a:t>
            </a:r>
          </a:p>
        </p:txBody>
      </p:sp>
      <p:sp>
        <p:nvSpPr>
          <p:cNvPr id="221" name="Shape 221"/>
          <p:cNvSpPr/>
          <p:nvPr/>
        </p:nvSpPr>
        <p:spPr>
          <a:xfrm>
            <a:off x="7111072" y="7565775"/>
            <a:ext cx="2626535" cy="538199"/>
          </a:xfrm>
          <a:prstGeom prst="rect">
            <a:avLst/>
          </a:prstGeom>
          <a:solidFill>
            <a:srgbClr val="EBEBEB"/>
          </a:solidFill>
          <a:ln w="25400">
            <a:solidFill/>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a:defRPr b="1"/>
            </a:lvl1pPr>
          </a:lstStyle>
          <a:p>
            <a:pPr lvl="0">
              <a:defRPr sz="1800" b="0">
                <a:uFillTx/>
              </a:defRPr>
            </a:pPr>
            <a:r>
              <a:rPr sz="2400" b="1">
                <a:uFill>
                  <a:solidFill/>
                </a:uFill>
              </a:rPr>
              <a:t>05 IR PW</a:t>
            </a:r>
          </a:p>
        </p:txBody>
      </p:sp>
      <p:sp>
        <p:nvSpPr>
          <p:cNvPr id="222" name="Shape 222"/>
          <p:cNvSpPr/>
          <p:nvPr/>
        </p:nvSpPr>
        <p:spPr>
          <a:xfrm>
            <a:off x="6599048" y="5377162"/>
            <a:ext cx="525804" cy="1"/>
          </a:xfrm>
          <a:prstGeom prst="line">
            <a:avLst/>
          </a:prstGeom>
          <a:ln w="50800">
            <a:solidFill/>
            <a:miter lim="400000"/>
            <a:tailEnd type="triangle"/>
          </a:ln>
        </p:spPr>
        <p:txBody>
          <a:bodyPr lIns="0" tIns="0" rIns="0" bIns="0"/>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23" name="Shape 223"/>
          <p:cNvSpPr/>
          <p:nvPr/>
        </p:nvSpPr>
        <p:spPr>
          <a:xfrm>
            <a:off x="6599048" y="7837412"/>
            <a:ext cx="525804" cy="1"/>
          </a:xfrm>
          <a:prstGeom prst="line">
            <a:avLst/>
          </a:prstGeom>
          <a:ln w="50800">
            <a:solidFill/>
            <a:miter lim="400000"/>
            <a:tailEnd type="triangle"/>
          </a:ln>
        </p:spPr>
        <p:txBody>
          <a:bodyPr lIns="0" tIns="0" rIns="0" bIns="0"/>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grpSp>
        <p:nvGrpSpPr>
          <p:cNvPr id="230" name="Group 230"/>
          <p:cNvGrpSpPr/>
          <p:nvPr/>
        </p:nvGrpSpPr>
        <p:grpSpPr>
          <a:xfrm>
            <a:off x="2610490" y="2450620"/>
            <a:ext cx="1066159" cy="5406715"/>
            <a:chOff x="0" y="0"/>
            <a:chExt cx="1066157" cy="5406714"/>
          </a:xfrm>
        </p:grpSpPr>
        <p:sp>
          <p:nvSpPr>
            <p:cNvPr id="224" name="Shape 224"/>
            <p:cNvSpPr/>
            <p:nvPr/>
          </p:nvSpPr>
          <p:spPr>
            <a:xfrm>
              <a:off x="540354" y="2926542"/>
              <a:ext cx="525804" cy="1"/>
            </a:xfrm>
            <a:prstGeom prst="line">
              <a:avLst/>
            </a:prstGeom>
            <a:noFill/>
            <a:ln w="50800" cap="flat">
              <a:solidFill>
                <a:srgbClr val="000000"/>
              </a:solidFill>
              <a:prstDash val="solid"/>
              <a:miter lim="400000"/>
              <a:tailEnd type="triangle" w="med" len="med"/>
            </a:ln>
            <a:effectLst/>
          </p:spPr>
          <p:txBody>
            <a:bodyPr wrap="square" lIns="0" tIns="0" rIns="0" bIns="0" numCol="1" anchor="t">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25" name="Shape 225"/>
            <p:cNvSpPr/>
            <p:nvPr/>
          </p:nvSpPr>
          <p:spPr>
            <a:xfrm flipV="1">
              <a:off x="540354" y="13044"/>
              <a:ext cx="525804" cy="1"/>
            </a:xfrm>
            <a:prstGeom prst="line">
              <a:avLst/>
            </a:prstGeom>
            <a:noFill/>
            <a:ln w="50800" cap="flat">
              <a:solidFill>
                <a:srgbClr val="000000"/>
              </a:solidFill>
              <a:prstDash val="solid"/>
              <a:miter lim="400000"/>
              <a:tailEnd type="triangle" w="med" len="med"/>
            </a:ln>
            <a:effectLst/>
          </p:spPr>
          <p:txBody>
            <a:bodyPr wrap="square" lIns="0" tIns="0" rIns="0" bIns="0" numCol="1" anchor="t">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26" name="Shape 226"/>
            <p:cNvSpPr/>
            <p:nvPr/>
          </p:nvSpPr>
          <p:spPr>
            <a:xfrm flipV="1">
              <a:off x="540354" y="1199905"/>
              <a:ext cx="525804" cy="1"/>
            </a:xfrm>
            <a:prstGeom prst="line">
              <a:avLst/>
            </a:prstGeom>
            <a:noFill/>
            <a:ln w="50800" cap="flat">
              <a:solidFill>
                <a:srgbClr val="000000"/>
              </a:solidFill>
              <a:prstDash val="solid"/>
              <a:miter lim="400000"/>
              <a:tailEnd type="triangle" w="med" len="med"/>
            </a:ln>
            <a:effectLst/>
          </p:spPr>
          <p:txBody>
            <a:bodyPr wrap="square" lIns="0" tIns="0" rIns="0" bIns="0" numCol="1" anchor="t">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27" name="Shape 227"/>
            <p:cNvSpPr/>
            <p:nvPr/>
          </p:nvSpPr>
          <p:spPr>
            <a:xfrm>
              <a:off x="540354" y="5386792"/>
              <a:ext cx="525804" cy="1"/>
            </a:xfrm>
            <a:prstGeom prst="line">
              <a:avLst/>
            </a:prstGeom>
            <a:noFill/>
            <a:ln w="50800" cap="flat">
              <a:solidFill>
                <a:srgbClr val="000000"/>
              </a:solidFill>
              <a:prstDash val="solid"/>
              <a:miter lim="400000"/>
              <a:tailEnd type="triangle" w="med" len="med"/>
            </a:ln>
            <a:effectLst/>
          </p:spPr>
          <p:txBody>
            <a:bodyPr wrap="square" lIns="0" tIns="0" rIns="0" bIns="0" numCol="1" anchor="t">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28" name="Shape 228"/>
            <p:cNvSpPr/>
            <p:nvPr/>
          </p:nvSpPr>
          <p:spPr>
            <a:xfrm flipV="1">
              <a:off x="558799" y="0"/>
              <a:ext cx="2" cy="5406715"/>
            </a:xfrm>
            <a:prstGeom prst="line">
              <a:avLst/>
            </a:prstGeom>
            <a:noFill/>
            <a:ln w="50800" cap="flat">
              <a:solidFill>
                <a:srgbClr val="000000"/>
              </a:solidFill>
              <a:prstDash val="solid"/>
              <a:miter lim="400000"/>
            </a:ln>
            <a:effectLst/>
          </p:spPr>
          <p:txBody>
            <a:bodyPr wrap="square" lIns="0" tIns="0" rIns="0" bIns="0" numCol="1" anchor="t">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29" name="Shape 229"/>
            <p:cNvSpPr/>
            <p:nvPr/>
          </p:nvSpPr>
          <p:spPr>
            <a:xfrm>
              <a:off x="0" y="2927786"/>
              <a:ext cx="525803" cy="1"/>
            </a:xfrm>
            <a:prstGeom prst="line">
              <a:avLst/>
            </a:prstGeom>
            <a:noFill/>
            <a:ln w="50800" cap="flat">
              <a:solidFill>
                <a:srgbClr val="000000"/>
              </a:solidFill>
              <a:prstDash val="solid"/>
              <a:miter lim="400000"/>
            </a:ln>
            <a:effectLst/>
          </p:spPr>
          <p:txBody>
            <a:bodyPr wrap="square" lIns="0" tIns="0" rIns="0" bIns="0" numCol="1" anchor="t">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grpSp>
      <p:grpSp>
        <p:nvGrpSpPr>
          <p:cNvPr id="235" name="Group 235"/>
          <p:cNvGrpSpPr/>
          <p:nvPr/>
        </p:nvGrpSpPr>
        <p:grpSpPr>
          <a:xfrm>
            <a:off x="9449051" y="1817383"/>
            <a:ext cx="1045883" cy="6653610"/>
            <a:chOff x="0" y="0"/>
            <a:chExt cx="1045881" cy="6653609"/>
          </a:xfrm>
        </p:grpSpPr>
        <p:sp>
          <p:nvSpPr>
            <p:cNvPr id="231" name="Shape 231"/>
            <p:cNvSpPr/>
            <p:nvPr/>
          </p:nvSpPr>
          <p:spPr>
            <a:xfrm flipV="1">
              <a:off x="531359" y="-1"/>
              <a:ext cx="1" cy="6653611"/>
            </a:xfrm>
            <a:prstGeom prst="line">
              <a:avLst/>
            </a:prstGeom>
            <a:noFill/>
            <a:ln w="50800" cap="flat">
              <a:solidFill>
                <a:srgbClr val="000000"/>
              </a:solidFill>
              <a:prstDash val="solid"/>
              <a:miter lim="400000"/>
            </a:ln>
            <a:effectLst/>
          </p:spPr>
          <p:txBody>
            <a:bodyPr wrap="square" lIns="0" tIns="0" rIns="0" bIns="0" numCol="1" anchor="t">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32" name="Shape 232"/>
            <p:cNvSpPr/>
            <p:nvPr/>
          </p:nvSpPr>
          <p:spPr>
            <a:xfrm flipV="1">
              <a:off x="0" y="22788"/>
              <a:ext cx="525803" cy="1"/>
            </a:xfrm>
            <a:prstGeom prst="line">
              <a:avLst/>
            </a:prstGeom>
            <a:noFill/>
            <a:ln w="50800" cap="flat">
              <a:solidFill>
                <a:srgbClr val="000000"/>
              </a:solidFill>
              <a:prstDash val="solid"/>
              <a:miter lim="400000"/>
            </a:ln>
            <a:effectLst/>
          </p:spPr>
          <p:txBody>
            <a:bodyPr wrap="square" lIns="0" tIns="0" rIns="0" bIns="0" numCol="1" anchor="t">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33" name="Shape 233"/>
            <p:cNvSpPr/>
            <p:nvPr/>
          </p:nvSpPr>
          <p:spPr>
            <a:xfrm>
              <a:off x="12700" y="6622548"/>
              <a:ext cx="525803" cy="1"/>
            </a:xfrm>
            <a:prstGeom prst="line">
              <a:avLst/>
            </a:prstGeom>
            <a:noFill/>
            <a:ln w="50800" cap="flat">
              <a:solidFill>
                <a:srgbClr val="000000"/>
              </a:solidFill>
              <a:prstDash val="solid"/>
              <a:miter lim="400000"/>
            </a:ln>
            <a:effectLst/>
          </p:spPr>
          <p:txBody>
            <a:bodyPr wrap="square" lIns="0" tIns="0" rIns="0" bIns="0" numCol="1" anchor="t">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34" name="Shape 234"/>
            <p:cNvSpPr/>
            <p:nvPr/>
          </p:nvSpPr>
          <p:spPr>
            <a:xfrm>
              <a:off x="520078" y="3322668"/>
              <a:ext cx="525804" cy="1"/>
            </a:xfrm>
            <a:prstGeom prst="line">
              <a:avLst/>
            </a:prstGeom>
            <a:noFill/>
            <a:ln w="50800" cap="flat">
              <a:solidFill>
                <a:srgbClr val="000000"/>
              </a:solidFill>
              <a:prstDash val="solid"/>
              <a:miter lim="400000"/>
              <a:tailEnd type="triangle" w="med" len="med"/>
            </a:ln>
            <a:effectLst/>
          </p:spPr>
          <p:txBody>
            <a:bodyPr wrap="square" lIns="0" tIns="0" rIns="0" bIns="0" numCol="1" anchor="t">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grpSp>
      <p:sp>
        <p:nvSpPr>
          <p:cNvPr id="236" name="Shape 236"/>
          <p:cNvSpPr/>
          <p:nvPr/>
        </p:nvSpPr>
        <p:spPr>
          <a:xfrm>
            <a:off x="10525495" y="4332427"/>
            <a:ext cx="2195335" cy="1643099"/>
          </a:xfrm>
          <a:prstGeom prst="rect">
            <a:avLst/>
          </a:prstGeom>
          <a:solidFill>
            <a:srgbClr val="EBEBEB"/>
          </a:solidFill>
          <a:ln w="25400">
            <a:solidFill/>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ctr">
              <a:defRPr sz="1800">
                <a:uFillTx/>
              </a:defRPr>
            </a:pPr>
            <a:r>
              <a:rPr sz="2400" b="1">
                <a:uFill>
                  <a:solidFill/>
                </a:uFill>
              </a:rPr>
              <a:t>08</a:t>
            </a:r>
          </a:p>
          <a:p>
            <a:pPr lvl="0" algn="ctr">
              <a:defRPr sz="1800">
                <a:uFillTx/>
              </a:defRPr>
            </a:pPr>
            <a:r>
              <a:rPr sz="2400" b="1">
                <a:uFill>
                  <a:solidFill/>
                </a:uFill>
              </a:rPr>
              <a:t>Daily, 8-day, &amp; monthly aggregations</a:t>
            </a:r>
          </a:p>
        </p:txBody>
      </p:sp>
      <p:grpSp>
        <p:nvGrpSpPr>
          <p:cNvPr id="240" name="Group 240"/>
          <p:cNvGrpSpPr/>
          <p:nvPr/>
        </p:nvGrpSpPr>
        <p:grpSpPr>
          <a:xfrm>
            <a:off x="1048057" y="8453610"/>
            <a:ext cx="8100002" cy="652499"/>
            <a:chOff x="0" y="0"/>
            <a:chExt cx="8100000" cy="652497"/>
          </a:xfrm>
        </p:grpSpPr>
        <p:sp>
          <p:nvSpPr>
            <p:cNvPr id="237" name="Shape 237"/>
            <p:cNvSpPr/>
            <p:nvPr/>
          </p:nvSpPr>
          <p:spPr>
            <a:xfrm>
              <a:off x="3393592" y="0"/>
              <a:ext cx="1392398" cy="6524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2248" tIns="72248" rIns="72248" bIns="72248" numCol="1" anchor="ctr">
              <a:spAutoFit/>
            </a:bodyPr>
            <a:lstStyle>
              <a:lvl1pPr algn="ctr">
                <a:defRPr sz="3300" b="1">
                  <a:solidFill>
                    <a:srgbClr val="945200"/>
                  </a:solidFill>
                </a:defRPr>
              </a:lvl1pPr>
            </a:lstStyle>
            <a:p>
              <a:pPr lvl="0">
                <a:defRPr sz="1800" b="0">
                  <a:solidFill>
                    <a:srgbClr val="000000"/>
                  </a:solidFill>
                  <a:uFillTx/>
                </a:defRPr>
              </a:pPr>
              <a:r>
                <a:rPr sz="3300" b="1">
                  <a:solidFill>
                    <a:srgbClr val="945200"/>
                  </a:solidFill>
                  <a:uFill>
                    <a:solidFill/>
                  </a:uFill>
                </a:rPr>
                <a:t>Level-2</a:t>
              </a:r>
            </a:p>
          </p:txBody>
        </p:sp>
        <p:sp>
          <p:nvSpPr>
            <p:cNvPr id="238" name="Shape 238"/>
            <p:cNvSpPr/>
            <p:nvPr/>
          </p:nvSpPr>
          <p:spPr>
            <a:xfrm>
              <a:off x="4891473" y="392659"/>
              <a:ext cx="3208528" cy="1"/>
            </a:xfrm>
            <a:prstGeom prst="line">
              <a:avLst/>
            </a:prstGeom>
            <a:noFill/>
            <a:ln w="50800" cap="flat">
              <a:solidFill>
                <a:srgbClr val="945200"/>
              </a:solidFill>
              <a:prstDash val="solid"/>
              <a:miter lim="400000"/>
              <a:tailEnd type="triangle" w="med" len="med"/>
            </a:ln>
            <a:effectLst/>
          </p:spPr>
          <p:txBody>
            <a:bodyPr wrap="square" lIns="0" tIns="0" rIns="0" bIns="0" numCol="1" anchor="t">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39" name="Shape 239"/>
            <p:cNvSpPr/>
            <p:nvPr/>
          </p:nvSpPr>
          <p:spPr>
            <a:xfrm flipH="1" flipV="1">
              <a:off x="-1" y="392659"/>
              <a:ext cx="3208528" cy="1"/>
            </a:xfrm>
            <a:prstGeom prst="line">
              <a:avLst/>
            </a:prstGeom>
            <a:noFill/>
            <a:ln w="50800" cap="flat">
              <a:solidFill>
                <a:srgbClr val="945200"/>
              </a:solidFill>
              <a:prstDash val="solid"/>
              <a:miter lim="400000"/>
              <a:tailEnd type="triangle" w="med" len="med"/>
            </a:ln>
            <a:effectLst/>
          </p:spPr>
          <p:txBody>
            <a:bodyPr wrap="square" lIns="0" tIns="0" rIns="0" bIns="0" numCol="1" anchor="t">
              <a:noAutofit/>
            </a:bodyPr>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grpSp>
      <p:sp>
        <p:nvSpPr>
          <p:cNvPr id="241" name="Shape 241"/>
          <p:cNvSpPr/>
          <p:nvPr/>
        </p:nvSpPr>
        <p:spPr>
          <a:xfrm>
            <a:off x="6752080" y="2186883"/>
            <a:ext cx="2497269" cy="527474"/>
          </a:xfrm>
          <a:prstGeom prst="rect">
            <a:avLst/>
          </a:prstGeom>
          <a:solidFill>
            <a:srgbClr val="1FFF66"/>
          </a:solidFill>
          <a:ln w="12700">
            <a:round/>
          </a:ln>
          <a:extLst>
            <a:ext uri="{C572A759-6A51-4108-AA02-DFA0A04FC94B}">
              <ma14:wrappingTextBoxFlag xmlns:ma14="http://schemas.microsoft.com/office/mac/drawingml/2011/main" xmlns="" val="1"/>
            </a:ext>
          </a:extLst>
        </p:spPr>
        <p:txBody>
          <a:bodyPr lIns="54186" tIns="54186" rIns="54186" bIns="54186">
            <a:spAutoFit/>
          </a:bodyPr>
          <a:lstStyle/>
          <a:p>
            <a:pPr lvl="0">
              <a:buClr>
                <a:srgbClr val="008F00"/>
              </a:buClr>
              <a:buFont typeface="Arial"/>
              <a:defRPr sz="1800">
                <a:uFillTx/>
              </a:defRPr>
            </a:pPr>
            <a:r>
              <a:rPr sz="2700" dirty="0">
                <a:solidFill>
                  <a:srgbClr val="4F8F00"/>
                </a:solidFill>
                <a:uFill>
                  <a:solidFill/>
                </a:uFill>
              </a:rPr>
              <a:t>R. Levy (GSFC)</a:t>
            </a:r>
          </a:p>
        </p:txBody>
      </p:sp>
      <p:sp>
        <p:nvSpPr>
          <p:cNvPr id="242" name="Shape 242"/>
          <p:cNvSpPr/>
          <p:nvPr/>
        </p:nvSpPr>
        <p:spPr>
          <a:xfrm>
            <a:off x="6752080" y="3386788"/>
            <a:ext cx="2497269" cy="527474"/>
          </a:xfrm>
          <a:prstGeom prst="rect">
            <a:avLst/>
          </a:prstGeom>
          <a:ln w="12700">
            <a:round/>
          </a:ln>
          <a:extLst>
            <a:ext uri="{C572A759-6A51-4108-AA02-DFA0A04FC94B}">
              <ma14:wrappingTextBoxFlag xmlns:ma14="http://schemas.microsoft.com/office/mac/drawingml/2011/main" xmlns="" val="1"/>
            </a:ext>
          </a:extLst>
        </p:spPr>
        <p:txBody>
          <a:bodyPr lIns="54186" tIns="54186" rIns="54186" bIns="54186">
            <a:spAutoFit/>
          </a:bodyPr>
          <a:lstStyle>
            <a:lvl1pPr>
              <a:buClr>
                <a:srgbClr val="008F00"/>
              </a:buClr>
              <a:buFont typeface="Arial"/>
              <a:defRPr sz="2700">
                <a:solidFill>
                  <a:srgbClr val="4F8F00"/>
                </a:solidFill>
              </a:defRPr>
            </a:lvl1pPr>
          </a:lstStyle>
          <a:p>
            <a:pPr lvl="0">
              <a:defRPr sz="1800">
                <a:solidFill>
                  <a:srgbClr val="000000"/>
                </a:solidFill>
                <a:uFillTx/>
              </a:defRPr>
            </a:pPr>
            <a:r>
              <a:rPr sz="2700">
                <a:solidFill>
                  <a:srgbClr val="4F8F00"/>
                </a:solidFill>
                <a:uFill>
                  <a:solidFill/>
                </a:uFill>
              </a:rPr>
              <a:t>C. Hsu (GSFC)</a:t>
            </a:r>
          </a:p>
        </p:txBody>
      </p:sp>
      <p:sp>
        <p:nvSpPr>
          <p:cNvPr id="243" name="Shape 243"/>
          <p:cNvSpPr/>
          <p:nvPr/>
        </p:nvSpPr>
        <p:spPr>
          <a:xfrm>
            <a:off x="330956" y="5996613"/>
            <a:ext cx="2369346" cy="946574"/>
          </a:xfrm>
          <a:prstGeom prst="rect">
            <a:avLst/>
          </a:prstGeom>
          <a:ln w="12700">
            <a:round/>
          </a:ln>
          <a:extLst>
            <a:ext uri="{C572A759-6A51-4108-AA02-DFA0A04FC94B}">
              <ma14:wrappingTextBoxFlag xmlns:ma14="http://schemas.microsoft.com/office/mac/drawingml/2011/main" xmlns="" val="1"/>
            </a:ext>
          </a:extLst>
        </p:spPr>
        <p:txBody>
          <a:bodyPr lIns="54186" tIns="54186" rIns="54186" bIns="54186">
            <a:spAutoFit/>
          </a:bodyPr>
          <a:lstStyle/>
          <a:p>
            <a:pPr lvl="0" algn="ctr">
              <a:buClr>
                <a:srgbClr val="008F00"/>
              </a:buClr>
              <a:buFont typeface="Arial"/>
              <a:defRPr sz="1800">
                <a:uFillTx/>
              </a:defRPr>
            </a:pPr>
            <a:r>
              <a:rPr sz="2700">
                <a:solidFill>
                  <a:srgbClr val="4F8F00"/>
                </a:solidFill>
                <a:uFill>
                  <a:solidFill/>
                </a:uFill>
              </a:rPr>
              <a:t>S. Ackerman</a:t>
            </a:r>
          </a:p>
          <a:p>
            <a:pPr lvl="0" algn="ctr">
              <a:buClr>
                <a:srgbClr val="008F00"/>
              </a:buClr>
              <a:buFont typeface="Arial"/>
              <a:defRPr sz="1800">
                <a:uFillTx/>
              </a:defRPr>
            </a:pPr>
            <a:r>
              <a:rPr sz="2700">
                <a:solidFill>
                  <a:srgbClr val="4F8F00"/>
                </a:solidFill>
                <a:uFill>
                  <a:solidFill/>
                </a:uFill>
              </a:rPr>
              <a:t>(U. Wisconsin)</a:t>
            </a:r>
          </a:p>
        </p:txBody>
      </p:sp>
      <p:sp>
        <p:nvSpPr>
          <p:cNvPr id="244" name="Shape 244"/>
          <p:cNvSpPr/>
          <p:nvPr/>
        </p:nvSpPr>
        <p:spPr>
          <a:xfrm>
            <a:off x="4169532" y="5788130"/>
            <a:ext cx="1857051" cy="527474"/>
          </a:xfrm>
          <a:prstGeom prst="rect">
            <a:avLst/>
          </a:prstGeom>
          <a:ln w="12700">
            <a:round/>
          </a:ln>
          <a:extLst>
            <a:ext uri="{C572A759-6A51-4108-AA02-DFA0A04FC94B}">
              <ma14:wrappingTextBoxFlag xmlns:ma14="http://schemas.microsoft.com/office/mac/drawingml/2011/main" xmlns="" val="1"/>
            </a:ext>
          </a:extLst>
        </p:spPr>
        <p:txBody>
          <a:bodyPr lIns="54186" tIns="54186" rIns="54186" bIns="54186">
            <a:spAutoFit/>
          </a:bodyPr>
          <a:lstStyle>
            <a:lvl1pPr algn="ctr">
              <a:buClr>
                <a:srgbClr val="008F00"/>
              </a:buClr>
              <a:buFont typeface="Arial"/>
              <a:defRPr sz="2700">
                <a:solidFill>
                  <a:srgbClr val="4F8F00"/>
                </a:solidFill>
              </a:defRPr>
            </a:lvl1pPr>
          </a:lstStyle>
          <a:p>
            <a:pPr lvl="0">
              <a:defRPr sz="1800">
                <a:solidFill>
                  <a:srgbClr val="000000"/>
                </a:solidFill>
                <a:uFillTx/>
              </a:defRPr>
            </a:pPr>
            <a:r>
              <a:rPr sz="2700">
                <a:solidFill>
                  <a:srgbClr val="4F8F00"/>
                </a:solidFill>
                <a:uFill>
                  <a:solidFill/>
                </a:uFill>
              </a:rPr>
              <a:t>S. Ackerman</a:t>
            </a:r>
          </a:p>
        </p:txBody>
      </p:sp>
      <p:sp>
        <p:nvSpPr>
          <p:cNvPr id="245" name="Shape 245"/>
          <p:cNvSpPr/>
          <p:nvPr/>
        </p:nvSpPr>
        <p:spPr>
          <a:xfrm>
            <a:off x="7495813" y="5788130"/>
            <a:ext cx="1857052" cy="527474"/>
          </a:xfrm>
          <a:prstGeom prst="rect">
            <a:avLst/>
          </a:prstGeom>
          <a:ln w="12700">
            <a:round/>
          </a:ln>
          <a:extLst>
            <a:ext uri="{C572A759-6A51-4108-AA02-DFA0A04FC94B}">
              <ma14:wrappingTextBoxFlag xmlns:ma14="http://schemas.microsoft.com/office/mac/drawingml/2011/main" xmlns="" val="1"/>
            </a:ext>
          </a:extLst>
        </p:spPr>
        <p:txBody>
          <a:bodyPr lIns="54186" tIns="54186" rIns="54186" bIns="54186">
            <a:spAutoFit/>
          </a:bodyPr>
          <a:lstStyle>
            <a:lvl1pPr algn="ctr">
              <a:buClr>
                <a:srgbClr val="008F00"/>
              </a:buClr>
              <a:buFont typeface="Arial"/>
              <a:defRPr sz="2700">
                <a:solidFill>
                  <a:srgbClr val="4F8F00"/>
                </a:solidFill>
              </a:defRPr>
            </a:lvl1pPr>
          </a:lstStyle>
          <a:p>
            <a:pPr lvl="0">
              <a:defRPr sz="1800">
                <a:solidFill>
                  <a:srgbClr val="000000"/>
                </a:solidFill>
                <a:uFillTx/>
              </a:defRPr>
            </a:pPr>
            <a:r>
              <a:rPr sz="2700">
                <a:solidFill>
                  <a:srgbClr val="4F8F00"/>
                </a:solidFill>
                <a:uFill>
                  <a:solidFill/>
                </a:uFill>
              </a:rPr>
              <a:t>S. Platnick</a:t>
            </a:r>
          </a:p>
        </p:txBody>
      </p:sp>
      <p:sp>
        <p:nvSpPr>
          <p:cNvPr id="246" name="Shape 246"/>
          <p:cNvSpPr/>
          <p:nvPr/>
        </p:nvSpPr>
        <p:spPr>
          <a:xfrm>
            <a:off x="4150738" y="6894017"/>
            <a:ext cx="5098611" cy="527474"/>
          </a:xfrm>
          <a:prstGeom prst="rect">
            <a:avLst/>
          </a:prstGeom>
          <a:ln w="12700">
            <a:round/>
          </a:ln>
          <a:extLst>
            <a:ext uri="{C572A759-6A51-4108-AA02-DFA0A04FC94B}">
              <ma14:wrappingTextBoxFlag xmlns:ma14="http://schemas.microsoft.com/office/mac/drawingml/2011/main" xmlns="" val="1"/>
            </a:ext>
          </a:extLst>
        </p:spPr>
        <p:txBody>
          <a:bodyPr lIns="54186" tIns="54186" rIns="54186" bIns="54186">
            <a:spAutoFit/>
          </a:bodyPr>
          <a:lstStyle>
            <a:lvl1pPr algn="ctr">
              <a:buClr>
                <a:srgbClr val="008F00"/>
              </a:buClr>
              <a:buFont typeface="Arial"/>
              <a:defRPr sz="2700">
                <a:solidFill>
                  <a:srgbClr val="FF2600"/>
                </a:solidFill>
              </a:defRPr>
            </a:lvl1pPr>
          </a:lstStyle>
          <a:p>
            <a:pPr lvl="0">
              <a:defRPr sz="1800">
                <a:solidFill>
                  <a:srgbClr val="000000"/>
                </a:solidFill>
                <a:uFillTx/>
              </a:defRPr>
            </a:pPr>
            <a:r>
              <a:rPr sz="2700">
                <a:solidFill>
                  <a:srgbClr val="FF2600"/>
                </a:solidFill>
                <a:uFill>
                  <a:solidFill/>
                </a:uFill>
              </a:rPr>
              <a:t>B.-C. Gao (no longer supported)</a:t>
            </a:r>
          </a:p>
        </p:txBody>
      </p:sp>
      <p:sp>
        <p:nvSpPr>
          <p:cNvPr id="247" name="Shape 247"/>
          <p:cNvSpPr/>
          <p:nvPr/>
        </p:nvSpPr>
        <p:spPr>
          <a:xfrm>
            <a:off x="5235971" y="8039968"/>
            <a:ext cx="3378957" cy="527474"/>
          </a:xfrm>
          <a:prstGeom prst="rect">
            <a:avLst/>
          </a:prstGeom>
          <a:ln w="12700">
            <a:round/>
          </a:ln>
          <a:extLst>
            <a:ext uri="{C572A759-6A51-4108-AA02-DFA0A04FC94B}">
              <ma14:wrappingTextBoxFlag xmlns:ma14="http://schemas.microsoft.com/office/mac/drawingml/2011/main" xmlns="" val="1"/>
            </a:ext>
          </a:extLst>
        </p:spPr>
        <p:txBody>
          <a:bodyPr lIns="54186" tIns="54186" rIns="54186" bIns="54186">
            <a:spAutoFit/>
          </a:bodyPr>
          <a:lstStyle>
            <a:lvl1pPr algn="ctr">
              <a:buClr>
                <a:srgbClr val="008F00"/>
              </a:buClr>
              <a:buFont typeface="Arial"/>
              <a:defRPr sz="2700">
                <a:solidFill>
                  <a:srgbClr val="4F8F00"/>
                </a:solidFill>
              </a:defRPr>
            </a:lvl1pPr>
          </a:lstStyle>
          <a:p>
            <a:pPr lvl="0">
              <a:defRPr sz="1800">
                <a:solidFill>
                  <a:srgbClr val="000000"/>
                </a:solidFill>
                <a:uFillTx/>
              </a:defRPr>
            </a:pPr>
            <a:r>
              <a:rPr sz="2700">
                <a:solidFill>
                  <a:srgbClr val="4F8F00"/>
                </a:solidFill>
                <a:uFill>
                  <a:solidFill/>
                </a:uFill>
              </a:rPr>
              <a:t>S.Ackerman, P. Menzel</a:t>
            </a:r>
          </a:p>
        </p:txBody>
      </p:sp>
      <p:sp>
        <p:nvSpPr>
          <p:cNvPr id="248" name="Shape 248"/>
          <p:cNvSpPr/>
          <p:nvPr/>
        </p:nvSpPr>
        <p:spPr>
          <a:xfrm>
            <a:off x="10694637" y="5959819"/>
            <a:ext cx="1857051" cy="527475"/>
          </a:xfrm>
          <a:prstGeom prst="rect">
            <a:avLst/>
          </a:prstGeom>
          <a:ln w="12700">
            <a:round/>
          </a:ln>
          <a:extLst>
            <a:ext uri="{C572A759-6A51-4108-AA02-DFA0A04FC94B}">
              <ma14:wrappingTextBoxFlag xmlns:ma14="http://schemas.microsoft.com/office/mac/drawingml/2011/main" xmlns="" val="1"/>
            </a:ext>
          </a:extLst>
        </p:spPr>
        <p:txBody>
          <a:bodyPr lIns="54186" tIns="54186" rIns="54186" bIns="54186">
            <a:spAutoFit/>
          </a:bodyPr>
          <a:lstStyle>
            <a:lvl1pPr algn="ctr">
              <a:buClr>
                <a:srgbClr val="008F00"/>
              </a:buClr>
              <a:buFont typeface="Arial"/>
              <a:defRPr sz="2700">
                <a:solidFill>
                  <a:srgbClr val="4F8F00"/>
                </a:solidFill>
              </a:defRPr>
            </a:lvl1pPr>
          </a:lstStyle>
          <a:p>
            <a:pPr lvl="0">
              <a:defRPr sz="1800">
                <a:solidFill>
                  <a:srgbClr val="000000"/>
                </a:solidFill>
                <a:uFillTx/>
              </a:defRPr>
            </a:pPr>
            <a:r>
              <a:rPr sz="2700">
                <a:solidFill>
                  <a:srgbClr val="4F8F00"/>
                </a:solidFill>
                <a:uFill>
                  <a:solidFill/>
                </a:uFill>
              </a:rPr>
              <a:t>S. Platnick</a:t>
            </a:r>
          </a:p>
        </p:txBody>
      </p:sp>
      <p:sp>
        <p:nvSpPr>
          <p:cNvPr id="249" name="Shape 249"/>
          <p:cNvSpPr/>
          <p:nvPr/>
        </p:nvSpPr>
        <p:spPr>
          <a:xfrm>
            <a:off x="410272" y="4739763"/>
            <a:ext cx="2195335" cy="1274799"/>
          </a:xfrm>
          <a:prstGeom prst="rect">
            <a:avLst/>
          </a:prstGeom>
          <a:solidFill>
            <a:srgbClr val="EBEBEB"/>
          </a:solidFill>
          <a:ln w="25400">
            <a:solidFill/>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ctr">
              <a:defRPr sz="1800">
                <a:uFillTx/>
              </a:defRPr>
            </a:pPr>
            <a:r>
              <a:rPr sz="2400" b="1">
                <a:uFill>
                  <a:solidFill/>
                </a:uFill>
              </a:rPr>
              <a:t>MOD35/MYD35</a:t>
            </a:r>
          </a:p>
          <a:p>
            <a:pPr lvl="0" algn="ctr">
              <a:defRPr sz="1800">
                <a:uFillTx/>
              </a:defRPr>
            </a:pPr>
            <a:r>
              <a:rPr sz="2400" b="1">
                <a:uFill>
                  <a:solidFill/>
                </a:uFill>
              </a:rPr>
              <a:t>Cloud Mask</a:t>
            </a:r>
          </a:p>
        </p:txBody>
      </p:sp>
      <p:sp>
        <p:nvSpPr>
          <p:cNvPr id="250" name="Shape 250"/>
          <p:cNvSpPr/>
          <p:nvPr/>
        </p:nvSpPr>
        <p:spPr>
          <a:xfrm>
            <a:off x="9969131" y="2450619"/>
            <a:ext cx="525804" cy="1"/>
          </a:xfrm>
          <a:prstGeom prst="line">
            <a:avLst/>
          </a:prstGeom>
          <a:ln w="50800">
            <a:solidFill/>
            <a:miter lim="400000"/>
            <a:tailEnd type="triangle"/>
          </a:ln>
        </p:spPr>
        <p:txBody>
          <a:bodyPr lIns="0" tIns="0" rIns="0" bIns="0"/>
          <a:lstStyle/>
          <a:p>
            <a:pPr lvl="0" algn="ctr" defTabSz="584200">
              <a:defRPr sz="5600">
                <a:solidFill>
                  <a:srgbClr val="FFFFFF"/>
                </a:solidFill>
                <a:effectLst>
                  <a:outerShdw blurRad="38100" dist="12700" dir="5400000" rotWithShape="0">
                    <a:srgbClr val="000000">
                      <a:alpha val="50000"/>
                    </a:srgbClr>
                  </a:outerShdw>
                </a:effectLst>
                <a:uFillTx/>
              </a:defRPr>
            </a:pPr>
            <a:endParaRPr/>
          </a:p>
        </p:txBody>
      </p:sp>
      <p:sp>
        <p:nvSpPr>
          <p:cNvPr id="251" name="Shape 251"/>
          <p:cNvSpPr/>
          <p:nvPr/>
        </p:nvSpPr>
        <p:spPr>
          <a:xfrm>
            <a:off x="10926964" y="6461369"/>
            <a:ext cx="1392398" cy="652499"/>
          </a:xfrm>
          <a:prstGeom prst="rect">
            <a:avLst/>
          </a:prstGeom>
          <a:ln w="12700">
            <a:miter lim="400000"/>
          </a:ln>
          <a:extLst>
            <a:ext uri="{C572A759-6A51-4108-AA02-DFA0A04FC94B}">
              <ma14:wrappingTextBoxFlag xmlns:ma14="http://schemas.microsoft.com/office/mac/drawingml/2011/main" xmlns="" val="1"/>
            </a:ext>
          </a:extLst>
        </p:spPr>
        <p:txBody>
          <a:bodyPr wrap="none" lIns="72248" tIns="72248" rIns="72248" bIns="72248" anchor="ctr">
            <a:spAutoFit/>
          </a:bodyPr>
          <a:lstStyle>
            <a:lvl1pPr algn="ctr">
              <a:defRPr sz="3300" b="1">
                <a:solidFill>
                  <a:srgbClr val="945200"/>
                </a:solidFill>
              </a:defRPr>
            </a:lvl1pPr>
          </a:lstStyle>
          <a:p>
            <a:pPr lvl="0">
              <a:defRPr sz="1800" b="0">
                <a:solidFill>
                  <a:srgbClr val="000000"/>
                </a:solidFill>
                <a:uFillTx/>
              </a:defRPr>
            </a:pPr>
            <a:r>
              <a:rPr sz="3300" b="1">
                <a:solidFill>
                  <a:srgbClr val="945200"/>
                </a:solidFill>
                <a:uFill>
                  <a:solidFill/>
                </a:uFill>
              </a:rPr>
              <a:t>Level-3</a:t>
            </a:r>
          </a:p>
        </p:txBody>
      </p:sp>
      <p:sp>
        <p:nvSpPr>
          <p:cNvPr id="252" name="Shape 252"/>
          <p:cNvSpPr/>
          <p:nvPr/>
        </p:nvSpPr>
        <p:spPr>
          <a:xfrm>
            <a:off x="10594785" y="3078905"/>
            <a:ext cx="1857051" cy="527474"/>
          </a:xfrm>
          <a:prstGeom prst="rect">
            <a:avLst/>
          </a:prstGeom>
          <a:ln w="12700">
            <a:round/>
          </a:ln>
          <a:extLst>
            <a:ext uri="{C572A759-6A51-4108-AA02-DFA0A04FC94B}">
              <ma14:wrappingTextBoxFlag xmlns:ma14="http://schemas.microsoft.com/office/mac/drawingml/2011/main" xmlns="" val="1"/>
            </a:ext>
          </a:extLst>
        </p:spPr>
        <p:txBody>
          <a:bodyPr lIns="54186" tIns="54186" rIns="54186" bIns="54186">
            <a:spAutoFit/>
          </a:bodyPr>
          <a:lstStyle>
            <a:lvl1pPr algn="ctr">
              <a:buClr>
                <a:srgbClr val="008F00"/>
              </a:buClr>
              <a:buFont typeface="Arial"/>
              <a:defRPr sz="2700">
                <a:solidFill>
                  <a:srgbClr val="4F8F00"/>
                </a:solidFill>
              </a:defRPr>
            </a:lvl1pPr>
          </a:lstStyle>
          <a:p>
            <a:pPr lvl="0">
              <a:defRPr sz="1800">
                <a:solidFill>
                  <a:srgbClr val="000000"/>
                </a:solidFill>
                <a:uFillTx/>
              </a:defRPr>
            </a:pPr>
            <a:r>
              <a:rPr sz="2700">
                <a:solidFill>
                  <a:srgbClr val="4F8F00"/>
                </a:solidFill>
                <a:uFill>
                  <a:solidFill/>
                </a:uFill>
              </a:rPr>
              <a:t>S. Platnick</a:t>
            </a:r>
          </a:p>
        </p:txBody>
      </p:sp>
      <p:sp>
        <p:nvSpPr>
          <p:cNvPr id="253" name="Shape 253"/>
          <p:cNvSpPr/>
          <p:nvPr/>
        </p:nvSpPr>
        <p:spPr>
          <a:xfrm>
            <a:off x="10514323" y="1813221"/>
            <a:ext cx="2025721" cy="1274798"/>
          </a:xfrm>
          <a:prstGeom prst="rect">
            <a:avLst/>
          </a:prstGeom>
          <a:solidFill>
            <a:srgbClr val="EBEBEB"/>
          </a:solidFill>
          <a:ln w="25400">
            <a:solidFill/>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ctr">
              <a:defRPr sz="1800">
                <a:uFillTx/>
              </a:defRPr>
            </a:pPr>
            <a:r>
              <a:rPr sz="2400" b="1">
                <a:uFill>
                  <a:solidFill/>
                </a:uFill>
              </a:rPr>
              <a:t>ATML2</a:t>
            </a:r>
          </a:p>
          <a:p>
            <a:pPr lvl="0" algn="ctr">
              <a:defRPr sz="1800">
                <a:uFillTx/>
              </a:defRPr>
            </a:pPr>
            <a:r>
              <a:rPr sz="2400" b="1">
                <a:uFill>
                  <a:solidFill/>
                </a:uFill>
              </a:rPr>
              <a:t>(joint sampled product)</a:t>
            </a:r>
          </a:p>
        </p:txBody>
      </p:sp>
    </p:spTree>
    <p:extLst>
      <p:ext uri="{BB962C8B-B14F-4D97-AF65-F5344CB8AC3E}">
        <p14:creationId xmlns:p14="http://schemas.microsoft.com/office/powerpoint/2010/main" val="1768725175"/>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975360" y="866987"/>
            <a:ext cx="11054080" cy="1625600"/>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bodyPr>
          <a:lstStyle/>
          <a:p>
            <a:pPr eaLnBrk="1" hangingPunct="1"/>
            <a:r>
              <a:rPr lang="en-US" dirty="0">
                <a:latin typeface="Myriad Pro" charset="0"/>
                <a:ea typeface="ＭＳ Ｐゴシック" charset="0"/>
                <a:cs typeface="ＭＳ Ｐゴシック" charset="0"/>
              </a:rPr>
              <a:t>Cloud Masking</a:t>
            </a:r>
          </a:p>
        </p:txBody>
      </p:sp>
      <p:sp>
        <p:nvSpPr>
          <p:cNvPr id="38915" name="Rectangle 3"/>
          <p:cNvSpPr>
            <a:spLocks noGrp="1" noChangeArrowheads="1"/>
          </p:cNvSpPr>
          <p:nvPr>
            <p:ph type="body" idx="1"/>
          </p:nvPr>
        </p:nvSpPr>
        <p:spPr bwMode="auto">
          <a:xfrm>
            <a:off x="725709" y="1944058"/>
            <a:ext cx="11591179" cy="4768314"/>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normAutofit/>
          </a:bodyPr>
          <a:lstStyle/>
          <a:p>
            <a:pPr marL="0" indent="0">
              <a:lnSpc>
                <a:spcPct val="90000"/>
              </a:lnSpc>
              <a:buNone/>
            </a:pPr>
            <a:r>
              <a:rPr lang="en-US" sz="3600" dirty="0">
                <a:latin typeface="Myriad Pro" charset="0"/>
                <a:ea typeface="ＭＳ Ｐゴシック" charset="0"/>
                <a:cs typeface="ＭＳ Ｐゴシック" charset="0"/>
              </a:rPr>
              <a:t>There are many “tests” for clouds in the MODIS scene.  </a:t>
            </a:r>
          </a:p>
          <a:p>
            <a:pPr eaLnBrk="1" hangingPunct="1">
              <a:lnSpc>
                <a:spcPct val="90000"/>
              </a:lnSpc>
            </a:pPr>
            <a:r>
              <a:rPr lang="en-US" sz="3600" dirty="0">
                <a:solidFill>
                  <a:srgbClr val="FF0000"/>
                </a:solidFill>
                <a:latin typeface="Calibri"/>
                <a:ea typeface="ＭＳ Ｐゴシック" charset="0"/>
                <a:cs typeface="Calibri"/>
              </a:rPr>
              <a:t>Spatial Variability Tests (clouds appear bumpy)</a:t>
            </a:r>
          </a:p>
          <a:p>
            <a:pPr eaLnBrk="1" hangingPunct="1">
              <a:lnSpc>
                <a:spcPct val="90000"/>
              </a:lnSpc>
            </a:pPr>
            <a:r>
              <a:rPr lang="en-US" sz="3600" dirty="0">
                <a:latin typeface="Calibri"/>
                <a:ea typeface="ＭＳ Ｐゴシック" charset="0"/>
                <a:cs typeface="Calibri"/>
              </a:rPr>
              <a:t>Visible channel brightness (clouds appear bright)</a:t>
            </a:r>
          </a:p>
          <a:p>
            <a:pPr eaLnBrk="1" hangingPunct="1">
              <a:lnSpc>
                <a:spcPct val="90000"/>
              </a:lnSpc>
            </a:pPr>
            <a:r>
              <a:rPr lang="en-US" sz="3600" dirty="0">
                <a:latin typeface="Calibri"/>
                <a:ea typeface="ＭＳ Ｐゴシック" charset="0"/>
                <a:cs typeface="Calibri"/>
              </a:rPr>
              <a:t>Visible channel gradients (aerosols appear “colored”)</a:t>
            </a:r>
          </a:p>
          <a:p>
            <a:pPr eaLnBrk="1" hangingPunct="1">
              <a:lnSpc>
                <a:spcPct val="90000"/>
              </a:lnSpc>
            </a:pPr>
            <a:r>
              <a:rPr lang="en-US" sz="3600" dirty="0">
                <a:solidFill>
                  <a:srgbClr val="FF0000"/>
                </a:solidFill>
                <a:latin typeface="Calibri"/>
                <a:ea typeface="ＭＳ Ｐゴシック" charset="0"/>
                <a:cs typeface="Calibri"/>
              </a:rPr>
              <a:t>Cirrus Cloud Removal (high clouds obscure water vapor)</a:t>
            </a:r>
          </a:p>
          <a:p>
            <a:pPr eaLnBrk="1" hangingPunct="1">
              <a:lnSpc>
                <a:spcPct val="90000"/>
              </a:lnSpc>
            </a:pPr>
            <a:r>
              <a:rPr lang="en-US" sz="3600" dirty="0">
                <a:solidFill>
                  <a:srgbClr val="FF0000"/>
                </a:solidFill>
                <a:latin typeface="Calibri"/>
                <a:ea typeface="ＭＳ Ｐゴシック" charset="0"/>
                <a:cs typeface="Calibri"/>
              </a:rPr>
              <a:t>IR tests:  (clouds are colder than the surface)</a:t>
            </a:r>
          </a:p>
        </p:txBody>
      </p:sp>
      <p:pic>
        <p:nvPicPr>
          <p:cNvPr id="2" name="Picture 1"/>
          <p:cNvPicPr>
            <a:picLocks noChangeAspect="1"/>
          </p:cNvPicPr>
          <p:nvPr/>
        </p:nvPicPr>
        <p:blipFill>
          <a:blip r:embed="rId3"/>
          <a:stretch>
            <a:fillRect/>
          </a:stretch>
        </p:blipFill>
        <p:spPr>
          <a:xfrm>
            <a:off x="1008976" y="5825452"/>
            <a:ext cx="4558907" cy="3465179"/>
          </a:xfrm>
          <a:prstGeom prst="rect">
            <a:avLst/>
          </a:prstGeom>
        </p:spPr>
      </p:pic>
      <p:sp>
        <p:nvSpPr>
          <p:cNvPr id="5" name="TextBox 4"/>
          <p:cNvSpPr txBox="1"/>
          <p:nvPr/>
        </p:nvSpPr>
        <p:spPr>
          <a:xfrm>
            <a:off x="5523449" y="7221987"/>
            <a:ext cx="6793439" cy="14385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2800" b="0" i="0" u="none" strike="noStrike" cap="none" spc="0" normalizeH="0" baseline="0" dirty="0">
                <a:ln>
                  <a:noFill/>
                </a:ln>
                <a:solidFill>
                  <a:srgbClr val="FF6600"/>
                </a:solidFill>
                <a:effectLst/>
                <a:uFill>
                  <a:solidFill>
                    <a:srgbClr val="000000"/>
                  </a:solidFill>
                </a:uFill>
                <a:latin typeface="+mn-lt"/>
                <a:ea typeface="+mn-ea"/>
                <a:cs typeface="+mn-cs"/>
                <a:sym typeface="Calibri"/>
              </a:rPr>
              <a:t>Upshot: no “global” change,</a:t>
            </a:r>
            <a:r>
              <a:rPr kumimoji="0" lang="en-US" sz="2800" b="0" i="0" u="none" strike="noStrike" cap="none" spc="0" normalizeH="0" dirty="0">
                <a:ln>
                  <a:noFill/>
                </a:ln>
                <a:solidFill>
                  <a:srgbClr val="FF6600"/>
                </a:solidFill>
                <a:effectLst/>
                <a:uFill>
                  <a:solidFill>
                    <a:srgbClr val="000000"/>
                  </a:solidFill>
                </a:uFill>
                <a:latin typeface="+mn-lt"/>
                <a:ea typeface="+mn-ea"/>
                <a:cs typeface="+mn-cs"/>
                <a:sym typeface="Calibri"/>
              </a:rPr>
              <a:t> but big local </a:t>
            </a:r>
          </a:p>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2800" b="0" i="0" u="none" strike="noStrike" cap="none" spc="0" normalizeH="0" dirty="0">
                <a:ln>
                  <a:noFill/>
                </a:ln>
                <a:solidFill>
                  <a:srgbClr val="FF6600"/>
                </a:solidFill>
                <a:effectLst/>
                <a:uFill>
                  <a:solidFill>
                    <a:srgbClr val="000000"/>
                  </a:solidFill>
                </a:uFill>
                <a:latin typeface="+mn-lt"/>
                <a:ea typeface="+mn-ea"/>
                <a:cs typeface="+mn-cs"/>
                <a:sym typeface="Calibri"/>
              </a:rPr>
              <a:t>changes.  </a:t>
            </a:r>
            <a:r>
              <a:rPr lang="en-US" sz="2800" dirty="0">
                <a:solidFill>
                  <a:srgbClr val="FF6600"/>
                </a:solidFill>
                <a:uFill>
                  <a:solidFill>
                    <a:srgbClr val="000000"/>
                  </a:solidFill>
                </a:uFill>
              </a:rPr>
              <a:t>Especially big over Asia, and tropical cirrus regions. </a:t>
            </a:r>
            <a:endParaRPr kumimoji="0" lang="en-US" sz="2800" b="0" i="0" u="none" strike="noStrike" cap="none" spc="0" normalizeH="0" baseline="0" dirty="0">
              <a:ln>
                <a:noFill/>
              </a:ln>
              <a:solidFill>
                <a:srgbClr val="FF6600"/>
              </a:solidFill>
              <a:effectLst/>
              <a:uFill>
                <a:solidFill>
                  <a:srgbClr val="000000"/>
                </a:solidFill>
              </a:uFill>
              <a:latin typeface="+mn-lt"/>
              <a:ea typeface="+mn-ea"/>
              <a:cs typeface="+mn-cs"/>
              <a:sym typeface="Calibri"/>
            </a:endParaRPr>
          </a:p>
        </p:txBody>
      </p:sp>
      <p:pic>
        <p:nvPicPr>
          <p:cNvPr id="6" name="Picture 5"/>
          <p:cNvPicPr>
            <a:picLocks noChangeAspect="1"/>
          </p:cNvPicPr>
          <p:nvPr/>
        </p:nvPicPr>
        <p:blipFill>
          <a:blip r:embed="rId4"/>
          <a:stretch>
            <a:fillRect/>
          </a:stretch>
        </p:blipFill>
        <p:spPr>
          <a:xfrm>
            <a:off x="1271039" y="8670511"/>
            <a:ext cx="3550970" cy="603665"/>
          </a:xfrm>
          <a:prstGeom prst="rect">
            <a:avLst/>
          </a:prstGeom>
        </p:spPr>
      </p:pic>
    </p:spTree>
    <p:extLst>
      <p:ext uri="{BB962C8B-B14F-4D97-AF65-F5344CB8AC3E}">
        <p14:creationId xmlns:p14="http://schemas.microsoft.com/office/powerpoint/2010/main" val="17173804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48" y="203201"/>
            <a:ext cx="11704320" cy="1187590"/>
          </a:xfrm>
        </p:spPr>
        <p:txBody>
          <a:bodyPr>
            <a:noAutofit/>
          </a:bodyPr>
          <a:lstStyle/>
          <a:p>
            <a:r>
              <a:rPr lang="en-US" sz="3200" dirty="0"/>
              <a:t>Dark target over ocean </a:t>
            </a:r>
            <a:br>
              <a:rPr lang="en-US" sz="3200" dirty="0"/>
            </a:br>
            <a:r>
              <a:rPr lang="en-US" sz="3200" dirty="0"/>
              <a:t>Overall changes to products (Aqua, Jul 2008)</a:t>
            </a:r>
          </a:p>
        </p:txBody>
      </p:sp>
      <p:sp>
        <p:nvSpPr>
          <p:cNvPr id="4" name="Slide Number Placeholder 3"/>
          <p:cNvSpPr>
            <a:spLocks noGrp="1"/>
          </p:cNvSpPr>
          <p:nvPr>
            <p:ph type="sldNum" sz="quarter" idx="12"/>
          </p:nvPr>
        </p:nvSpPr>
        <p:spPr>
          <a:xfrm>
            <a:off x="12141135" y="9200983"/>
            <a:ext cx="213425" cy="355652"/>
          </a:xfrm>
        </p:spPr>
        <p:txBody>
          <a:bodyPr/>
          <a:lstStyle/>
          <a:p>
            <a:fld id="{D40DDB34-C3D3-5B47-9DF9-147E51EAE026}" type="slidenum">
              <a:rPr lang="en-US" smtClean="0"/>
              <a:pPr/>
              <a:t>51</a:t>
            </a:fld>
            <a:endParaRPr lang="en-US" dirty="0"/>
          </a:p>
        </p:txBody>
      </p:sp>
      <p:sp>
        <p:nvSpPr>
          <p:cNvPr id="8" name="TextBox 7"/>
          <p:cNvSpPr txBox="1"/>
          <p:nvPr/>
        </p:nvSpPr>
        <p:spPr>
          <a:xfrm>
            <a:off x="8633742" y="2400342"/>
            <a:ext cx="3720818" cy="5739774"/>
          </a:xfrm>
          <a:prstGeom prst="rect">
            <a:avLst/>
          </a:prstGeom>
          <a:noFill/>
        </p:spPr>
        <p:txBody>
          <a:bodyPr wrap="square" lIns="130046" tIns="65023" rIns="130046" bIns="65023" rtlCol="0">
            <a:spAutoFit/>
          </a:bodyPr>
          <a:lstStyle/>
          <a:p>
            <a:pPr marL="406394" indent="-406394">
              <a:spcAft>
                <a:spcPts val="569"/>
              </a:spcAft>
              <a:buFont typeface="Arial"/>
              <a:buChar char="•"/>
            </a:pPr>
            <a:r>
              <a:rPr lang="en-US" dirty="0">
                <a:solidFill>
                  <a:srgbClr val="728CFF"/>
                </a:solidFill>
              </a:rPr>
              <a:t>Overall decrease of AOD in mid-latitudes</a:t>
            </a:r>
          </a:p>
          <a:p>
            <a:pPr marL="406394" indent="-406394">
              <a:spcAft>
                <a:spcPts val="569"/>
              </a:spcAft>
              <a:buFont typeface="Arial"/>
              <a:buChar char="•"/>
            </a:pPr>
            <a:r>
              <a:rPr lang="en-US" dirty="0">
                <a:solidFill>
                  <a:srgbClr val="000090"/>
                </a:solidFill>
              </a:rPr>
              <a:t>Strong decrease in “roaring 40s” (even stronger in other months)</a:t>
            </a:r>
          </a:p>
          <a:p>
            <a:pPr marL="406394" indent="-406394">
              <a:spcAft>
                <a:spcPts val="569"/>
              </a:spcAft>
              <a:buFont typeface="Arial"/>
              <a:buChar char="•"/>
            </a:pPr>
            <a:r>
              <a:rPr lang="en-US" dirty="0">
                <a:solidFill>
                  <a:srgbClr val="FF0000"/>
                </a:solidFill>
              </a:rPr>
              <a:t>Overall increase in tropics</a:t>
            </a:r>
          </a:p>
          <a:p>
            <a:pPr marL="406394" indent="-406394">
              <a:spcAft>
                <a:spcPts val="569"/>
              </a:spcAft>
              <a:buFont typeface="Arial"/>
              <a:buChar char="•"/>
            </a:pPr>
            <a:endParaRPr lang="en-US" dirty="0">
              <a:solidFill>
                <a:srgbClr val="FF0000"/>
              </a:solidFill>
            </a:endParaRPr>
          </a:p>
          <a:p>
            <a:pPr marL="406394" indent="-406394">
              <a:spcAft>
                <a:spcPts val="569"/>
              </a:spcAft>
              <a:buFont typeface="Arial"/>
              <a:buChar char="•"/>
            </a:pPr>
            <a:endParaRPr lang="en-US" dirty="0">
              <a:solidFill>
                <a:srgbClr val="FF0000"/>
              </a:solidFill>
            </a:endParaRPr>
          </a:p>
          <a:p>
            <a:pPr marL="406394" indent="-406394">
              <a:spcAft>
                <a:spcPts val="569"/>
              </a:spcAft>
              <a:buFont typeface="Arial"/>
              <a:buChar char="•"/>
            </a:pPr>
            <a:r>
              <a:rPr lang="en-US" dirty="0"/>
              <a:t>“New” coverage over inland lakes</a:t>
            </a:r>
          </a:p>
          <a:p>
            <a:pPr marL="406394" indent="-406394">
              <a:spcAft>
                <a:spcPts val="569"/>
              </a:spcAft>
              <a:buFont typeface="Arial"/>
              <a:buChar char="•"/>
            </a:pPr>
            <a:r>
              <a:rPr lang="en-US" dirty="0"/>
              <a:t>Increase in coverage toward poles</a:t>
            </a:r>
          </a:p>
        </p:txBody>
      </p:sp>
      <p:pic>
        <p:nvPicPr>
          <p:cNvPr id="10" name="Picture 9" descr="Diff_Counts_884VS051.Aqua.200807.png"/>
          <p:cNvPicPr>
            <a:picLocks noChangeAspect="1"/>
          </p:cNvPicPr>
          <p:nvPr/>
        </p:nvPicPr>
        <p:blipFill rotWithShape="1">
          <a:blip r:embed="rId2" cstate="screen">
            <a:extLst>
              <a:ext uri="{28A0092B-C50C-407E-A947-70E740481C1C}">
                <a14:useLocalDpi xmlns:a14="http://schemas.microsoft.com/office/drawing/2010/main"/>
              </a:ext>
            </a:extLst>
          </a:blip>
          <a:srcRect t="5145"/>
          <a:stretch/>
        </p:blipFill>
        <p:spPr>
          <a:xfrm>
            <a:off x="0" y="1715911"/>
            <a:ext cx="8542239" cy="7659429"/>
          </a:xfrm>
          <a:prstGeom prst="rect">
            <a:avLst/>
          </a:prstGeom>
        </p:spPr>
      </p:pic>
      <p:cxnSp>
        <p:nvCxnSpPr>
          <p:cNvPr id="5" name="Straight Connector 4"/>
          <p:cNvCxnSpPr/>
          <p:nvPr/>
        </p:nvCxnSpPr>
        <p:spPr>
          <a:xfrm flipH="1" flipV="1">
            <a:off x="7098453" y="6285653"/>
            <a:ext cx="1950720" cy="559929"/>
          </a:xfrm>
          <a:prstGeom prst="line">
            <a:avLst/>
          </a:prstGeom>
          <a:ln w="28575" cmpd="sng">
            <a:headEnd type="none"/>
            <a:tailEnd type="triangle"/>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H="1">
            <a:off x="8182186" y="7893191"/>
            <a:ext cx="451556" cy="0"/>
          </a:xfrm>
          <a:prstGeom prst="line">
            <a:avLst/>
          </a:prstGeom>
          <a:ln w="28575" cmpd="sng">
            <a:headEnd type="non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935412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312" y="137725"/>
            <a:ext cx="11704320" cy="1000195"/>
          </a:xfrm>
        </p:spPr>
        <p:txBody>
          <a:bodyPr>
            <a:noAutofit/>
          </a:bodyPr>
          <a:lstStyle/>
          <a:p>
            <a:r>
              <a:rPr lang="en-US" sz="3200" dirty="0"/>
              <a:t>C6-C5 ocean: Due to many incremental changes</a:t>
            </a:r>
            <a:br>
              <a:rPr lang="en-US" sz="3200" dirty="0"/>
            </a:br>
            <a:r>
              <a:rPr lang="en-US" sz="3200" dirty="0"/>
              <a:t>(Aqua, July 2008)</a:t>
            </a:r>
          </a:p>
        </p:txBody>
      </p:sp>
      <p:sp>
        <p:nvSpPr>
          <p:cNvPr id="3" name="Content Placeholder 2"/>
          <p:cNvSpPr>
            <a:spLocks noGrp="1"/>
          </p:cNvSpPr>
          <p:nvPr>
            <p:ph idx="1"/>
          </p:nvPr>
        </p:nvSpPr>
        <p:spPr>
          <a:xfrm>
            <a:off x="9103360" y="5755914"/>
            <a:ext cx="3901440" cy="2605764"/>
          </a:xfrm>
        </p:spPr>
        <p:txBody>
          <a:bodyPr>
            <a:normAutofit lnSpcReduction="10000"/>
          </a:bodyPr>
          <a:lstStyle/>
          <a:p>
            <a:pPr marL="0" indent="0">
              <a:spcBef>
                <a:spcPts val="0"/>
              </a:spcBef>
              <a:spcAft>
                <a:spcPts val="569"/>
              </a:spcAft>
            </a:pPr>
            <a:r>
              <a:rPr lang="en-US" sz="2600" dirty="0"/>
              <a:t>Also changed “Quality Assurance” Filtering</a:t>
            </a:r>
          </a:p>
          <a:p>
            <a:pPr marL="0" indent="0">
              <a:spcBef>
                <a:spcPts val="0"/>
              </a:spcBef>
              <a:spcAft>
                <a:spcPts val="569"/>
              </a:spcAft>
            </a:pPr>
            <a:r>
              <a:rPr lang="en-US" sz="2600" dirty="0"/>
              <a:t>Changed aerosol definitions of land and sea</a:t>
            </a:r>
          </a:p>
          <a:p>
            <a:pPr marL="0" indent="0">
              <a:spcBef>
                <a:spcPts val="0"/>
              </a:spcBef>
              <a:spcAft>
                <a:spcPts val="569"/>
              </a:spcAft>
            </a:pPr>
            <a:r>
              <a:rPr lang="en-US" sz="2600" dirty="0" err="1"/>
              <a:t>Etc</a:t>
            </a:r>
            <a:endParaRPr lang="en-US" sz="2600" dirty="0"/>
          </a:p>
        </p:txBody>
      </p:sp>
      <p:sp>
        <p:nvSpPr>
          <p:cNvPr id="4" name="Slide Number Placeholder 3"/>
          <p:cNvSpPr>
            <a:spLocks noGrp="1"/>
          </p:cNvSpPr>
          <p:nvPr>
            <p:ph type="sldNum" sz="quarter" idx="12"/>
          </p:nvPr>
        </p:nvSpPr>
        <p:spPr>
          <a:xfrm>
            <a:off x="12094207" y="9327004"/>
            <a:ext cx="213425" cy="355652"/>
          </a:xfrm>
        </p:spPr>
        <p:txBody>
          <a:bodyPr/>
          <a:lstStyle/>
          <a:p>
            <a:fld id="{D40DDB34-C3D3-5B47-9DF9-147E51EAE026}" type="slidenum">
              <a:rPr lang="en-US" smtClean="0"/>
              <a:pPr/>
              <a:t>52</a:t>
            </a:fld>
            <a:endParaRPr lang="en-US" dirty="0"/>
          </a:p>
        </p:txBody>
      </p:sp>
      <p:pic>
        <p:nvPicPr>
          <p:cNvPr id="17" name="Picture 16" descr="AOD_528_C6InputsVS051.Aqua.200807.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6549" y="1945569"/>
            <a:ext cx="3946655" cy="2916641"/>
          </a:xfrm>
          <a:prstGeom prst="rect">
            <a:avLst/>
          </a:prstGeom>
        </p:spPr>
      </p:pic>
      <p:pic>
        <p:nvPicPr>
          <p:cNvPr id="18" name="Picture 17" descr="AOD_528_V6LUT_2013VS051.Aqua.200807.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7607" y="1945569"/>
            <a:ext cx="3946655" cy="2916641"/>
          </a:xfrm>
          <a:prstGeom prst="rect">
            <a:avLst/>
          </a:prstGeom>
        </p:spPr>
      </p:pic>
      <p:pic>
        <p:nvPicPr>
          <p:cNvPr id="19" name="Picture 18" descr="AOD_V6.0.10_CldmaskVS552.Aqua.20080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549" y="5755914"/>
            <a:ext cx="3946655" cy="2913172"/>
          </a:xfrm>
          <a:prstGeom prst="rect">
            <a:avLst/>
          </a:prstGeom>
        </p:spPr>
      </p:pic>
      <p:pic>
        <p:nvPicPr>
          <p:cNvPr id="20" name="Picture 19" descr="AOD_874VSV6.0.24_6ms.Aqua.200807.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7607" y="5715991"/>
            <a:ext cx="3946655" cy="2913172"/>
          </a:xfrm>
          <a:prstGeom prst="rect">
            <a:avLst/>
          </a:prstGeom>
        </p:spPr>
      </p:pic>
      <p:sp>
        <p:nvSpPr>
          <p:cNvPr id="21" name="TextBox 20"/>
          <p:cNvSpPr txBox="1"/>
          <p:nvPr/>
        </p:nvSpPr>
        <p:spPr>
          <a:xfrm>
            <a:off x="1" y="1489425"/>
            <a:ext cx="4390603" cy="869980"/>
          </a:xfrm>
          <a:prstGeom prst="rect">
            <a:avLst/>
          </a:prstGeom>
          <a:solidFill>
            <a:schemeClr val="bg1"/>
          </a:solidFill>
        </p:spPr>
        <p:txBody>
          <a:bodyPr wrap="square" lIns="130046" tIns="65023" rIns="130046" bIns="65023" rtlCol="0">
            <a:spAutoFit/>
          </a:bodyPr>
          <a:lstStyle/>
          <a:p>
            <a:pPr algn="ctr"/>
            <a:r>
              <a:rPr lang="en-US" dirty="0"/>
              <a:t>New reflectance, geo-location inputs, Wisconsin cloud mask</a:t>
            </a:r>
          </a:p>
        </p:txBody>
      </p:sp>
      <p:sp>
        <p:nvSpPr>
          <p:cNvPr id="22" name="TextBox 21"/>
          <p:cNvSpPr txBox="1"/>
          <p:nvPr/>
        </p:nvSpPr>
        <p:spPr>
          <a:xfrm>
            <a:off x="4688201" y="1710677"/>
            <a:ext cx="3580397" cy="500648"/>
          </a:xfrm>
          <a:prstGeom prst="rect">
            <a:avLst/>
          </a:prstGeom>
          <a:solidFill>
            <a:schemeClr val="bg1"/>
          </a:solidFill>
        </p:spPr>
        <p:txBody>
          <a:bodyPr wrap="none" lIns="130046" tIns="65023" rIns="130046" bIns="65023" rtlCol="0">
            <a:spAutoFit/>
          </a:bodyPr>
          <a:lstStyle/>
          <a:p>
            <a:pPr algn="ctr"/>
            <a:r>
              <a:rPr lang="en-US" dirty="0"/>
              <a:t>Updated </a:t>
            </a:r>
            <a:r>
              <a:rPr lang="en-US" dirty="0" err="1"/>
              <a:t>radiative</a:t>
            </a:r>
            <a:r>
              <a:rPr lang="en-US" dirty="0"/>
              <a:t> transfer </a:t>
            </a:r>
          </a:p>
        </p:txBody>
      </p:sp>
      <p:sp>
        <p:nvSpPr>
          <p:cNvPr id="23" name="TextBox 22"/>
          <p:cNvSpPr txBox="1"/>
          <p:nvPr/>
        </p:nvSpPr>
        <p:spPr>
          <a:xfrm>
            <a:off x="468512" y="5469514"/>
            <a:ext cx="3347776" cy="500648"/>
          </a:xfrm>
          <a:prstGeom prst="rect">
            <a:avLst/>
          </a:prstGeom>
          <a:solidFill>
            <a:schemeClr val="bg1"/>
          </a:solidFill>
        </p:spPr>
        <p:txBody>
          <a:bodyPr wrap="square" lIns="130046" tIns="65023" rIns="130046" bIns="65023" rtlCol="0">
            <a:spAutoFit/>
          </a:bodyPr>
          <a:lstStyle/>
          <a:p>
            <a:pPr algn="ctr"/>
            <a:r>
              <a:rPr lang="en-US" dirty="0"/>
              <a:t>Improved cloud mask</a:t>
            </a:r>
          </a:p>
        </p:txBody>
      </p:sp>
      <p:sp>
        <p:nvSpPr>
          <p:cNvPr id="24" name="TextBox 23"/>
          <p:cNvSpPr txBox="1"/>
          <p:nvPr/>
        </p:nvSpPr>
        <p:spPr>
          <a:xfrm>
            <a:off x="4291930" y="5264864"/>
            <a:ext cx="4439989" cy="869980"/>
          </a:xfrm>
          <a:prstGeom prst="rect">
            <a:avLst/>
          </a:prstGeom>
          <a:solidFill>
            <a:schemeClr val="bg1"/>
          </a:solidFill>
        </p:spPr>
        <p:txBody>
          <a:bodyPr wrap="square" lIns="130046" tIns="65023" rIns="130046" bIns="65023" rtlCol="0">
            <a:spAutoFit/>
          </a:bodyPr>
          <a:lstStyle/>
          <a:p>
            <a:pPr algn="ctr"/>
            <a:r>
              <a:rPr lang="en-US" dirty="0"/>
              <a:t>Account for wind speed impact on surface</a:t>
            </a:r>
          </a:p>
        </p:txBody>
      </p:sp>
      <p:pic>
        <p:nvPicPr>
          <p:cNvPr id="25" name="Picture 24" descr="AOD_874VSV6.0.13_likeV6.0.24.Aqua.200807.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31918" y="1949037"/>
            <a:ext cx="3946655" cy="2913172"/>
          </a:xfrm>
          <a:prstGeom prst="rect">
            <a:avLst/>
          </a:prstGeom>
        </p:spPr>
      </p:pic>
      <p:sp>
        <p:nvSpPr>
          <p:cNvPr id="26" name="TextBox 25"/>
          <p:cNvSpPr txBox="1"/>
          <p:nvPr/>
        </p:nvSpPr>
        <p:spPr>
          <a:xfrm>
            <a:off x="9076887" y="1711980"/>
            <a:ext cx="3111669" cy="500648"/>
          </a:xfrm>
          <a:prstGeom prst="rect">
            <a:avLst/>
          </a:prstGeom>
          <a:solidFill>
            <a:schemeClr val="bg1"/>
          </a:solidFill>
        </p:spPr>
        <p:txBody>
          <a:bodyPr wrap="none" lIns="130046" tIns="65023" rIns="130046" bIns="65023" rtlCol="0">
            <a:spAutoFit/>
          </a:bodyPr>
          <a:lstStyle/>
          <a:p>
            <a:pPr algn="ctr"/>
            <a:r>
              <a:rPr lang="en-US" dirty="0"/>
              <a:t>Re-define land and sea</a:t>
            </a:r>
          </a:p>
        </p:txBody>
      </p:sp>
      <p:pic>
        <p:nvPicPr>
          <p:cNvPr id="27" name="Picture 26"/>
          <p:cNvPicPr>
            <a:picLocks noChangeAspect="1"/>
          </p:cNvPicPr>
          <p:nvPr/>
        </p:nvPicPr>
        <p:blipFill>
          <a:blip r:embed="rId7"/>
          <a:stretch>
            <a:fillRect/>
          </a:stretch>
        </p:blipFill>
        <p:spPr>
          <a:xfrm>
            <a:off x="1254218" y="8709965"/>
            <a:ext cx="5797973" cy="1043635"/>
          </a:xfrm>
          <a:prstGeom prst="rect">
            <a:avLst/>
          </a:prstGeom>
        </p:spPr>
      </p:pic>
      <p:sp>
        <p:nvSpPr>
          <p:cNvPr id="28" name="Rectangle 27"/>
          <p:cNvSpPr/>
          <p:nvPr/>
        </p:nvSpPr>
        <p:spPr>
          <a:xfrm>
            <a:off x="4291930" y="5264864"/>
            <a:ext cx="4439990" cy="353143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130046" tIns="65023" rIns="130046" bIns="65023" rtlCol="0" anchor="ctr"/>
          <a:lstStyle/>
          <a:p>
            <a:pPr algn="ctr"/>
            <a:endParaRPr lang="en-US"/>
          </a:p>
        </p:txBody>
      </p:sp>
    </p:spTree>
    <p:extLst>
      <p:ext uri="{BB962C8B-B14F-4D97-AF65-F5344CB8AC3E}">
        <p14:creationId xmlns:p14="http://schemas.microsoft.com/office/powerpoint/2010/main" val="24402705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bwMode="auto">
          <a:xfrm>
            <a:off x="975360" y="1944058"/>
            <a:ext cx="11054080" cy="4768314"/>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normAutofit/>
          </a:bodyPr>
          <a:lstStyle/>
          <a:p>
            <a:pPr marL="0" indent="0">
              <a:lnSpc>
                <a:spcPct val="90000"/>
              </a:lnSpc>
              <a:buNone/>
            </a:pPr>
            <a:endParaRPr lang="en-US" sz="4300" dirty="0">
              <a:solidFill>
                <a:srgbClr val="FF0000"/>
              </a:solidFill>
              <a:latin typeface="Calibri"/>
              <a:ea typeface="ＭＳ Ｐゴシック" charset="0"/>
              <a:cs typeface="Calibri"/>
            </a:endParaRPr>
          </a:p>
        </p:txBody>
      </p:sp>
      <p:pic>
        <p:nvPicPr>
          <p:cNvPr id="3" name="Picture 2"/>
          <p:cNvPicPr>
            <a:picLocks noChangeAspect="1"/>
          </p:cNvPicPr>
          <p:nvPr/>
        </p:nvPicPr>
        <p:blipFill>
          <a:blip r:embed="rId3"/>
          <a:stretch>
            <a:fillRect/>
          </a:stretch>
        </p:blipFill>
        <p:spPr>
          <a:xfrm>
            <a:off x="465086" y="6176287"/>
            <a:ext cx="4296447" cy="3265684"/>
          </a:xfrm>
          <a:prstGeom prst="rect">
            <a:avLst/>
          </a:prstGeom>
        </p:spPr>
      </p:pic>
      <p:sp>
        <p:nvSpPr>
          <p:cNvPr id="38914" name="Rectangle 2"/>
          <p:cNvSpPr>
            <a:spLocks noGrp="1" noChangeArrowheads="1"/>
          </p:cNvSpPr>
          <p:nvPr>
            <p:ph type="title"/>
          </p:nvPr>
        </p:nvSpPr>
        <p:spPr bwMode="auto">
          <a:xfrm>
            <a:off x="975360" y="866987"/>
            <a:ext cx="11054080" cy="1625600"/>
          </a:xfrm>
          <a:solidFill>
            <a:schemeClr val="bg1"/>
          </a:solidFill>
          <a:ln>
            <a:solidFill>
              <a:srgbClr val="000000"/>
            </a:solidFill>
            <a:miter lim="800000"/>
            <a:headEnd/>
            <a:tailEnd/>
          </a:ln>
        </p:spPr>
        <p:txBody>
          <a:bodyPr wrap="square" lIns="130046" tIns="65023" rIns="130046" bIns="65023" numCol="1" anchor="t" anchorCtr="0" compatLnSpc="1">
            <a:prstTxWarp prst="textNoShape">
              <a:avLst/>
            </a:prstTxWarp>
          </a:bodyPr>
          <a:lstStyle/>
          <a:p>
            <a:pPr eaLnBrk="1" hangingPunct="1"/>
            <a:r>
              <a:rPr lang="en-US" dirty="0">
                <a:latin typeface="Myriad Pro" charset="0"/>
                <a:ea typeface="ＭＳ Ｐゴシック" charset="0"/>
                <a:cs typeface="ＭＳ Ｐゴシック" charset="0"/>
              </a:rPr>
              <a:t>Over ocean: Wind speed dependence</a:t>
            </a:r>
          </a:p>
        </p:txBody>
      </p:sp>
      <p:sp>
        <p:nvSpPr>
          <p:cNvPr id="5" name="TextBox 4"/>
          <p:cNvSpPr txBox="1"/>
          <p:nvPr/>
        </p:nvSpPr>
        <p:spPr>
          <a:xfrm>
            <a:off x="5236001" y="7149034"/>
            <a:ext cx="6793439" cy="100768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2248" tIns="72248" rIns="72248" bIns="72248" numCol="1" spcCol="38100" rtlCol="0" anchor="ctr">
            <a:spAutoFit/>
          </a:bodyPr>
          <a:lstStyle/>
          <a:p>
            <a:pPr marL="0" marR="0" indent="0" algn="l" defTabSz="457200" rtl="0" fontAlgn="auto" latinLnBrk="1" hangingPunct="0">
              <a:lnSpc>
                <a:spcPct val="100000"/>
              </a:lnSpc>
              <a:spcBef>
                <a:spcPts val="0"/>
              </a:spcBef>
              <a:spcAft>
                <a:spcPts val="0"/>
              </a:spcAft>
              <a:buClr>
                <a:srgbClr val="000000"/>
              </a:buClr>
              <a:buSzTx/>
              <a:buFontTx/>
              <a:buNone/>
              <a:tabLst/>
            </a:pPr>
            <a:r>
              <a:rPr kumimoji="0" lang="en-US" sz="2800" b="0" i="0" u="none" strike="noStrike" cap="none" spc="0" normalizeH="0" baseline="0" dirty="0">
                <a:ln>
                  <a:noFill/>
                </a:ln>
                <a:solidFill>
                  <a:srgbClr val="FF6600"/>
                </a:solidFill>
                <a:effectLst/>
                <a:uFill>
                  <a:solidFill>
                    <a:srgbClr val="000000"/>
                  </a:solidFill>
                </a:uFill>
                <a:latin typeface="+mn-lt"/>
                <a:ea typeface="+mn-ea"/>
                <a:cs typeface="+mn-cs"/>
                <a:sym typeface="Calibri"/>
              </a:rPr>
              <a:t>Upshot: reduced AOD by 0.01 over all ocean</a:t>
            </a:r>
          </a:p>
          <a:p>
            <a:pPr marL="0" marR="0" indent="0" algn="l" defTabSz="457200" rtl="0" fontAlgn="auto" latinLnBrk="1" hangingPunct="0">
              <a:lnSpc>
                <a:spcPct val="100000"/>
              </a:lnSpc>
              <a:spcBef>
                <a:spcPts val="0"/>
              </a:spcBef>
              <a:spcAft>
                <a:spcPts val="0"/>
              </a:spcAft>
              <a:buClr>
                <a:srgbClr val="000000"/>
              </a:buClr>
              <a:buSzTx/>
              <a:buFontTx/>
              <a:buNone/>
              <a:tabLst/>
            </a:pPr>
            <a:r>
              <a:rPr lang="en-US" sz="2800" dirty="0">
                <a:solidFill>
                  <a:srgbClr val="FF6600"/>
                </a:solidFill>
                <a:uFill>
                  <a:solidFill>
                    <a:srgbClr val="000000"/>
                  </a:solidFill>
                </a:uFill>
              </a:rPr>
              <a:t>Especially important in Southern Hemisphere</a:t>
            </a:r>
            <a:r>
              <a:rPr kumimoji="0" lang="en-US" sz="2800" b="0" i="0" u="none" strike="noStrike" cap="none" spc="0" normalizeH="0" baseline="0" dirty="0">
                <a:ln>
                  <a:noFill/>
                </a:ln>
                <a:solidFill>
                  <a:srgbClr val="FF6600"/>
                </a:solidFill>
                <a:effectLst/>
                <a:uFill>
                  <a:solidFill>
                    <a:srgbClr val="000000"/>
                  </a:solidFill>
                </a:uFill>
                <a:latin typeface="+mn-lt"/>
                <a:ea typeface="+mn-ea"/>
                <a:cs typeface="+mn-cs"/>
                <a:sym typeface="Calibri"/>
              </a:rPr>
              <a:t> </a:t>
            </a:r>
          </a:p>
        </p:txBody>
      </p:sp>
      <p:pic>
        <p:nvPicPr>
          <p:cNvPr id="6" name="Picture 5"/>
          <p:cNvPicPr>
            <a:picLocks noChangeAspect="1"/>
          </p:cNvPicPr>
          <p:nvPr/>
        </p:nvPicPr>
        <p:blipFill>
          <a:blip r:embed="rId4"/>
          <a:stretch>
            <a:fillRect/>
          </a:stretch>
        </p:blipFill>
        <p:spPr>
          <a:xfrm>
            <a:off x="1008977" y="8670511"/>
            <a:ext cx="3550970" cy="603665"/>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61449" y="1696594"/>
            <a:ext cx="10867991" cy="4370872"/>
          </a:xfrm>
          <a:prstGeom prst="rect">
            <a:avLst/>
          </a:prstGeom>
        </p:spPr>
      </p:pic>
    </p:spTree>
    <p:extLst>
      <p:ext uri="{BB962C8B-B14F-4D97-AF65-F5344CB8AC3E}">
        <p14:creationId xmlns:p14="http://schemas.microsoft.com/office/powerpoint/2010/main" val="19102504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33" y="191912"/>
            <a:ext cx="12083627" cy="1254929"/>
          </a:xfrm>
        </p:spPr>
        <p:txBody>
          <a:bodyPr>
            <a:normAutofit/>
          </a:bodyPr>
          <a:lstStyle/>
          <a:p>
            <a:r>
              <a:rPr lang="en-US" sz="4600" dirty="0"/>
              <a:t>Comparison with AERONET and MAN</a:t>
            </a:r>
          </a:p>
        </p:txBody>
      </p:sp>
      <p:sp>
        <p:nvSpPr>
          <p:cNvPr id="4" name="Slide Number Placeholder 3"/>
          <p:cNvSpPr>
            <a:spLocks noGrp="1"/>
          </p:cNvSpPr>
          <p:nvPr>
            <p:ph type="sldNum" sz="quarter" idx="12"/>
          </p:nvPr>
        </p:nvSpPr>
        <p:spPr>
          <a:xfrm>
            <a:off x="12141135" y="9200983"/>
            <a:ext cx="213425" cy="355652"/>
          </a:xfrm>
        </p:spPr>
        <p:txBody>
          <a:bodyPr/>
          <a:lstStyle/>
          <a:p>
            <a:fld id="{D40DDB34-C3D3-5B47-9DF9-147E51EAE026}" type="slidenum">
              <a:rPr lang="en-US" smtClean="0"/>
              <a:pPr/>
              <a:t>54</a:t>
            </a:fld>
            <a:endParaRPr lang="en-US"/>
          </a:p>
        </p:txBody>
      </p:sp>
      <p:pic>
        <p:nvPicPr>
          <p:cNvPr id="7" name="Picture 6"/>
          <p:cNvPicPr>
            <a:picLocks noChangeAspect="1"/>
          </p:cNvPicPr>
          <p:nvPr/>
        </p:nvPicPr>
        <p:blipFill>
          <a:blip r:embed="rId2"/>
          <a:stretch>
            <a:fillRect/>
          </a:stretch>
        </p:blipFill>
        <p:spPr>
          <a:xfrm>
            <a:off x="650240" y="1625601"/>
            <a:ext cx="11577884" cy="5170115"/>
          </a:xfrm>
          <a:prstGeom prst="rect">
            <a:avLst/>
          </a:prstGeom>
        </p:spPr>
      </p:pic>
      <p:sp>
        <p:nvSpPr>
          <p:cNvPr id="8" name="Content Placeholder 2"/>
          <p:cNvSpPr>
            <a:spLocks noGrp="1"/>
          </p:cNvSpPr>
          <p:nvPr>
            <p:ph idx="1"/>
          </p:nvPr>
        </p:nvSpPr>
        <p:spPr>
          <a:xfrm>
            <a:off x="469618" y="7053297"/>
            <a:ext cx="12155876" cy="2506133"/>
          </a:xfrm>
        </p:spPr>
        <p:txBody>
          <a:bodyPr>
            <a:normAutofit fontScale="92500"/>
          </a:bodyPr>
          <a:lstStyle/>
          <a:p>
            <a:pPr>
              <a:lnSpc>
                <a:spcPct val="110000"/>
              </a:lnSpc>
              <a:spcBef>
                <a:spcPts val="0"/>
              </a:spcBef>
              <a:spcAft>
                <a:spcPts val="569"/>
              </a:spcAft>
            </a:pPr>
            <a:r>
              <a:rPr lang="en-US" sz="3100" dirty="0"/>
              <a:t>Aqua for 8 months (Jan + July, 2003, 2008 and 2010; Apr + Oct 2008). </a:t>
            </a:r>
          </a:p>
          <a:p>
            <a:pPr>
              <a:lnSpc>
                <a:spcPct val="110000"/>
              </a:lnSpc>
              <a:spcBef>
                <a:spcPts val="0"/>
              </a:spcBef>
              <a:spcAft>
                <a:spcPts val="569"/>
              </a:spcAft>
            </a:pPr>
            <a:r>
              <a:rPr lang="en-US" sz="3100" dirty="0"/>
              <a:t>Overall, not much change over ocean (slope, intercept, correlation) </a:t>
            </a:r>
          </a:p>
          <a:p>
            <a:pPr>
              <a:lnSpc>
                <a:spcPct val="110000"/>
              </a:lnSpc>
              <a:spcBef>
                <a:spcPts val="0"/>
              </a:spcBef>
              <a:spcAft>
                <a:spcPts val="569"/>
              </a:spcAft>
            </a:pPr>
            <a:r>
              <a:rPr lang="en-US" sz="3100" dirty="0"/>
              <a:t>But 30% more valid points to compare with (1141 versus 830).</a:t>
            </a:r>
          </a:p>
          <a:p>
            <a:pPr>
              <a:lnSpc>
                <a:spcPct val="110000"/>
              </a:lnSpc>
              <a:spcBef>
                <a:spcPts val="0"/>
              </a:spcBef>
              <a:spcAft>
                <a:spcPts val="569"/>
              </a:spcAft>
            </a:pPr>
            <a:r>
              <a:rPr lang="en-US" sz="3100" dirty="0"/>
              <a:t>AERONET are gray and colored, MAN are black dots</a:t>
            </a:r>
          </a:p>
          <a:p>
            <a:pPr>
              <a:lnSpc>
                <a:spcPct val="110000"/>
              </a:lnSpc>
              <a:spcBef>
                <a:spcPts val="0"/>
              </a:spcBef>
              <a:spcAft>
                <a:spcPts val="569"/>
              </a:spcAft>
            </a:pPr>
            <a:endParaRPr lang="en-US" sz="3100" dirty="0"/>
          </a:p>
        </p:txBody>
      </p:sp>
    </p:spTree>
    <p:extLst>
      <p:ext uri="{BB962C8B-B14F-4D97-AF65-F5344CB8AC3E}">
        <p14:creationId xmlns:p14="http://schemas.microsoft.com/office/powerpoint/2010/main" val="19262583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33" y="171356"/>
            <a:ext cx="12083627" cy="1254929"/>
          </a:xfrm>
        </p:spPr>
        <p:txBody>
          <a:bodyPr>
            <a:normAutofit/>
          </a:bodyPr>
          <a:lstStyle/>
          <a:p>
            <a:r>
              <a:rPr lang="en-US" sz="4600" dirty="0"/>
              <a:t>Better way to see MODIS improvement</a:t>
            </a:r>
          </a:p>
        </p:txBody>
      </p:sp>
      <p:sp>
        <p:nvSpPr>
          <p:cNvPr id="4" name="Slide Number Placeholder 3"/>
          <p:cNvSpPr>
            <a:spLocks noGrp="1"/>
          </p:cNvSpPr>
          <p:nvPr>
            <p:ph type="sldNum" sz="quarter" idx="12"/>
          </p:nvPr>
        </p:nvSpPr>
        <p:spPr>
          <a:xfrm>
            <a:off x="12141135" y="9200983"/>
            <a:ext cx="213425" cy="355652"/>
          </a:xfrm>
        </p:spPr>
        <p:txBody>
          <a:bodyPr/>
          <a:lstStyle/>
          <a:p>
            <a:fld id="{D40DDB34-C3D3-5B47-9DF9-147E51EAE026}" type="slidenum">
              <a:rPr lang="en-US" smtClean="0"/>
              <a:pPr/>
              <a:t>55</a:t>
            </a:fld>
            <a:endParaRPr lang="en-US"/>
          </a:p>
        </p:txBody>
      </p:sp>
      <p:sp>
        <p:nvSpPr>
          <p:cNvPr id="8" name="Content Placeholder 2"/>
          <p:cNvSpPr>
            <a:spLocks noGrp="1"/>
          </p:cNvSpPr>
          <p:nvPr>
            <p:ph idx="1"/>
          </p:nvPr>
        </p:nvSpPr>
        <p:spPr>
          <a:xfrm>
            <a:off x="469618" y="6735068"/>
            <a:ext cx="12155876" cy="2654229"/>
          </a:xfrm>
        </p:spPr>
        <p:txBody>
          <a:bodyPr>
            <a:normAutofit fontScale="70000" lnSpcReduction="20000"/>
          </a:bodyPr>
          <a:lstStyle/>
          <a:p>
            <a:pPr>
              <a:lnSpc>
                <a:spcPct val="110000"/>
              </a:lnSpc>
              <a:spcBef>
                <a:spcPts val="0"/>
              </a:spcBef>
              <a:spcAft>
                <a:spcPts val="569"/>
              </a:spcAft>
            </a:pPr>
            <a:r>
              <a:rPr lang="en-US" sz="3100" dirty="0"/>
              <a:t>MODIS error (MODIS–AERONET) versus AERONET; zero “error” is dashed line</a:t>
            </a:r>
          </a:p>
          <a:p>
            <a:pPr>
              <a:lnSpc>
                <a:spcPct val="110000"/>
              </a:lnSpc>
              <a:spcBef>
                <a:spcPts val="0"/>
              </a:spcBef>
              <a:spcAft>
                <a:spcPts val="569"/>
              </a:spcAft>
            </a:pPr>
            <a:r>
              <a:rPr lang="en-US" sz="3100" dirty="0"/>
              <a:t>Boxes represent middle 67% of each dataset, whiskers are middle 95% of MODIS-AERONET</a:t>
            </a:r>
          </a:p>
          <a:p>
            <a:pPr>
              <a:lnSpc>
                <a:spcPct val="110000"/>
              </a:lnSpc>
              <a:spcBef>
                <a:spcPts val="0"/>
              </a:spcBef>
              <a:spcAft>
                <a:spcPts val="569"/>
              </a:spcAft>
            </a:pPr>
            <a:r>
              <a:rPr lang="en-US" sz="3100" dirty="0"/>
              <a:t>Solid lines are “expected error” (EE) envelope; note asymmetry (new definition for C6).</a:t>
            </a:r>
          </a:p>
          <a:p>
            <a:pPr>
              <a:lnSpc>
                <a:spcPct val="110000"/>
              </a:lnSpc>
              <a:spcBef>
                <a:spcPts val="0"/>
              </a:spcBef>
              <a:spcAft>
                <a:spcPts val="569"/>
              </a:spcAft>
            </a:pPr>
            <a:r>
              <a:rPr lang="en-US" sz="3100" dirty="0"/>
              <a:t>Note that in C6, that  the MODIS error is within EE for nearly all bins of AOD</a:t>
            </a:r>
          </a:p>
          <a:p>
            <a:pPr>
              <a:lnSpc>
                <a:spcPct val="110000"/>
              </a:lnSpc>
              <a:spcBef>
                <a:spcPts val="0"/>
              </a:spcBef>
              <a:spcAft>
                <a:spcPts val="569"/>
              </a:spcAft>
            </a:pPr>
            <a:r>
              <a:rPr lang="en-US" sz="3100" dirty="0"/>
              <a:t>C5 EE =  ±(0.03 + 5%). C6 EE = (-0.02 – 10%), (+0.04 + 10%) )</a:t>
            </a:r>
          </a:p>
          <a:p>
            <a:pPr>
              <a:lnSpc>
                <a:spcPct val="110000"/>
              </a:lnSpc>
              <a:spcBef>
                <a:spcPts val="0"/>
              </a:spcBef>
              <a:spcAft>
                <a:spcPts val="569"/>
              </a:spcAft>
            </a:pPr>
            <a:r>
              <a:rPr lang="en-US" sz="3100" dirty="0"/>
              <a:t>Less overall “bias” in C6. </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9618" y="1446841"/>
            <a:ext cx="11884942" cy="5181995"/>
          </a:xfrm>
          <a:prstGeom prst="rect">
            <a:avLst/>
          </a:prstGeom>
        </p:spPr>
      </p:pic>
      <p:sp>
        <p:nvSpPr>
          <p:cNvPr id="5" name="TextBox 4"/>
          <p:cNvSpPr txBox="1"/>
          <p:nvPr/>
        </p:nvSpPr>
        <p:spPr>
          <a:xfrm>
            <a:off x="2929064" y="8873715"/>
            <a:ext cx="9067701" cy="654536"/>
          </a:xfrm>
          <a:prstGeom prst="rect">
            <a:avLst/>
          </a:prstGeom>
          <a:noFill/>
        </p:spPr>
        <p:txBody>
          <a:bodyPr wrap="none" lIns="130046" tIns="65023" rIns="130046" bIns="65023" rtlCol="0">
            <a:spAutoFit/>
          </a:bodyPr>
          <a:lstStyle/>
          <a:p>
            <a:r>
              <a:rPr lang="en-US" sz="3400" dirty="0">
                <a:solidFill>
                  <a:srgbClr val="FF0000"/>
                </a:solidFill>
              </a:rPr>
              <a:t>We now have validation for all years of Aqua data</a:t>
            </a:r>
          </a:p>
        </p:txBody>
      </p:sp>
    </p:spTree>
    <p:extLst>
      <p:ext uri="{BB962C8B-B14F-4D97-AF65-F5344CB8AC3E}">
        <p14:creationId xmlns:p14="http://schemas.microsoft.com/office/powerpoint/2010/main" val="11788828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39" y="390597"/>
            <a:ext cx="11704322" cy="617268"/>
          </a:xfrm>
        </p:spPr>
        <p:txBody>
          <a:bodyPr/>
          <a:lstStyle/>
          <a:p>
            <a:r>
              <a:rPr lang="en-US" dirty="0"/>
              <a:t>SDSs over ocean</a:t>
            </a:r>
          </a:p>
        </p:txBody>
      </p:sp>
      <p:pic>
        <p:nvPicPr>
          <p:cNvPr id="5" name="Picture 4"/>
          <p:cNvPicPr>
            <a:picLocks noChangeAspect="1"/>
          </p:cNvPicPr>
          <p:nvPr/>
        </p:nvPicPr>
        <p:blipFill>
          <a:blip r:embed="rId3"/>
          <a:stretch>
            <a:fillRect/>
          </a:stretch>
        </p:blipFill>
        <p:spPr>
          <a:xfrm>
            <a:off x="503964" y="1122159"/>
            <a:ext cx="11850597" cy="8341890"/>
          </a:xfrm>
          <a:prstGeom prst="rect">
            <a:avLst/>
          </a:prstGeom>
        </p:spPr>
      </p:pic>
    </p:spTree>
    <p:extLst>
      <p:ext uri="{BB962C8B-B14F-4D97-AF65-F5344CB8AC3E}">
        <p14:creationId xmlns:p14="http://schemas.microsoft.com/office/powerpoint/2010/main" val="28366733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2828996"/>
            <a:ext cx="11704320" cy="1000195"/>
          </a:xfrm>
        </p:spPr>
        <p:txBody>
          <a:bodyPr>
            <a:normAutofit/>
          </a:bodyPr>
          <a:lstStyle/>
          <a:p>
            <a:r>
              <a:rPr lang="en-US" sz="4600" dirty="0"/>
              <a:t>Aerosol over land</a:t>
            </a:r>
          </a:p>
        </p:txBody>
      </p:sp>
      <p:sp>
        <p:nvSpPr>
          <p:cNvPr id="4" name="Slide Number Placeholder 3"/>
          <p:cNvSpPr>
            <a:spLocks noGrp="1"/>
          </p:cNvSpPr>
          <p:nvPr>
            <p:ph type="sldNum" sz="quarter" idx="12"/>
          </p:nvPr>
        </p:nvSpPr>
        <p:spPr>
          <a:xfrm>
            <a:off x="12141135" y="9200983"/>
            <a:ext cx="213425" cy="355652"/>
          </a:xfrm>
        </p:spPr>
        <p:txBody>
          <a:bodyPr/>
          <a:lstStyle/>
          <a:p>
            <a:fld id="{D40DDB34-C3D3-5B47-9DF9-147E51EAE026}" type="slidenum">
              <a:rPr lang="en-US" smtClean="0"/>
              <a:pPr/>
              <a:t>57</a:t>
            </a:fld>
            <a:endParaRPr lang="en-US"/>
          </a:p>
        </p:txBody>
      </p:sp>
    </p:spTree>
    <p:extLst>
      <p:ext uri="{BB962C8B-B14F-4D97-AF65-F5344CB8AC3E}">
        <p14:creationId xmlns:p14="http://schemas.microsoft.com/office/powerpoint/2010/main" val="39018736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ff_Counts_884VS051.Aqua.200807.png"/>
          <p:cNvPicPr>
            <a:picLocks noChangeAspect="1"/>
          </p:cNvPicPr>
          <p:nvPr/>
        </p:nvPicPr>
        <p:blipFill rotWithShape="1">
          <a:blip r:embed="rId2" cstate="screen">
            <a:extLst>
              <a:ext uri="{28A0092B-C50C-407E-A947-70E740481C1C}">
                <a14:useLocalDpi xmlns:a14="http://schemas.microsoft.com/office/drawing/2010/main"/>
              </a:ext>
            </a:extLst>
          </a:blip>
          <a:srcRect t="4081"/>
          <a:stretch/>
        </p:blipFill>
        <p:spPr>
          <a:xfrm>
            <a:off x="181276" y="1390791"/>
            <a:ext cx="8705337" cy="7893191"/>
          </a:xfrm>
          <a:prstGeom prst="rect">
            <a:avLst/>
          </a:prstGeom>
        </p:spPr>
      </p:pic>
      <p:sp>
        <p:nvSpPr>
          <p:cNvPr id="2" name="Title 1"/>
          <p:cNvSpPr>
            <a:spLocks noGrp="1"/>
          </p:cNvSpPr>
          <p:nvPr>
            <p:ph type="title"/>
          </p:nvPr>
        </p:nvSpPr>
        <p:spPr>
          <a:xfrm>
            <a:off x="436548" y="203201"/>
            <a:ext cx="11704320" cy="1187590"/>
          </a:xfrm>
        </p:spPr>
        <p:txBody>
          <a:bodyPr>
            <a:noAutofit/>
          </a:bodyPr>
          <a:lstStyle/>
          <a:p>
            <a:r>
              <a:rPr lang="en-US" sz="3200" dirty="0"/>
              <a:t>Dark target over land</a:t>
            </a:r>
            <a:br>
              <a:rPr lang="en-US" sz="3200" dirty="0"/>
            </a:br>
            <a:r>
              <a:rPr lang="en-US" sz="3200" dirty="0"/>
              <a:t>Overall changes to products (Aqua, Jul 2008)</a:t>
            </a:r>
          </a:p>
        </p:txBody>
      </p:sp>
      <p:sp>
        <p:nvSpPr>
          <p:cNvPr id="4" name="Slide Number Placeholder 3"/>
          <p:cNvSpPr>
            <a:spLocks noGrp="1"/>
          </p:cNvSpPr>
          <p:nvPr>
            <p:ph type="sldNum" sz="quarter" idx="12"/>
          </p:nvPr>
        </p:nvSpPr>
        <p:spPr>
          <a:xfrm>
            <a:off x="12141135" y="9200983"/>
            <a:ext cx="213425" cy="355652"/>
          </a:xfrm>
        </p:spPr>
        <p:txBody>
          <a:bodyPr/>
          <a:lstStyle/>
          <a:p>
            <a:fld id="{D40DDB34-C3D3-5B47-9DF9-147E51EAE026}" type="slidenum">
              <a:rPr lang="en-US" smtClean="0"/>
              <a:pPr/>
              <a:t>58</a:t>
            </a:fld>
            <a:endParaRPr lang="en-US" dirty="0"/>
          </a:p>
        </p:txBody>
      </p:sp>
      <p:sp>
        <p:nvSpPr>
          <p:cNvPr id="8" name="TextBox 7"/>
          <p:cNvSpPr txBox="1"/>
          <p:nvPr/>
        </p:nvSpPr>
        <p:spPr>
          <a:xfrm>
            <a:off x="9049173" y="2147471"/>
            <a:ext cx="3720818" cy="4631778"/>
          </a:xfrm>
          <a:prstGeom prst="rect">
            <a:avLst/>
          </a:prstGeom>
          <a:noFill/>
        </p:spPr>
        <p:txBody>
          <a:bodyPr wrap="square" lIns="130046" tIns="65023" rIns="130046" bIns="65023" rtlCol="0">
            <a:spAutoFit/>
          </a:bodyPr>
          <a:lstStyle/>
          <a:p>
            <a:pPr marL="406394" indent="-406394">
              <a:spcAft>
                <a:spcPts val="569"/>
              </a:spcAft>
              <a:buFont typeface="Arial"/>
              <a:buChar char="•"/>
            </a:pPr>
            <a:r>
              <a:rPr lang="en-US" dirty="0">
                <a:solidFill>
                  <a:srgbClr val="728CFF"/>
                </a:solidFill>
              </a:rPr>
              <a:t>Overall decrease of AOD in semi-arid</a:t>
            </a:r>
          </a:p>
          <a:p>
            <a:pPr marL="406394" indent="-406394">
              <a:spcAft>
                <a:spcPts val="569"/>
              </a:spcAft>
              <a:buFont typeface="Arial"/>
              <a:buChar char="•"/>
            </a:pPr>
            <a:r>
              <a:rPr lang="en-US" dirty="0">
                <a:solidFill>
                  <a:srgbClr val="FF0000"/>
                </a:solidFill>
              </a:rPr>
              <a:t>Overall increase over vegetation</a:t>
            </a:r>
          </a:p>
          <a:p>
            <a:pPr marL="406394" indent="-406394">
              <a:spcAft>
                <a:spcPts val="569"/>
              </a:spcAft>
              <a:buFont typeface="Arial"/>
              <a:buChar char="•"/>
            </a:pPr>
            <a:r>
              <a:rPr lang="en-US" dirty="0">
                <a:solidFill>
                  <a:srgbClr val="FF0000"/>
                </a:solidFill>
              </a:rPr>
              <a:t>Strong increase over Eastern Asia</a:t>
            </a:r>
          </a:p>
          <a:p>
            <a:pPr marL="406394" indent="-406394">
              <a:spcAft>
                <a:spcPts val="569"/>
              </a:spcAft>
              <a:buFont typeface="Arial"/>
              <a:buChar char="•"/>
            </a:pPr>
            <a:endParaRPr lang="en-US" dirty="0">
              <a:solidFill>
                <a:srgbClr val="FF0000"/>
              </a:solidFill>
            </a:endParaRPr>
          </a:p>
          <a:p>
            <a:pPr marL="406394" indent="-406394">
              <a:spcAft>
                <a:spcPts val="569"/>
              </a:spcAft>
              <a:buFont typeface="Arial"/>
              <a:buChar char="•"/>
            </a:pPr>
            <a:endParaRPr lang="en-US" dirty="0">
              <a:solidFill>
                <a:srgbClr val="FF0000"/>
              </a:solidFill>
            </a:endParaRPr>
          </a:p>
          <a:p>
            <a:pPr marL="406394" indent="-406394">
              <a:spcAft>
                <a:spcPts val="569"/>
              </a:spcAft>
              <a:buFont typeface="Arial"/>
              <a:buChar char="•"/>
            </a:pPr>
            <a:endParaRPr lang="en-US" dirty="0">
              <a:solidFill>
                <a:srgbClr val="FF0000"/>
              </a:solidFill>
            </a:endParaRPr>
          </a:p>
          <a:p>
            <a:pPr marL="406394" indent="-406394">
              <a:spcAft>
                <a:spcPts val="569"/>
              </a:spcAft>
              <a:buFont typeface="Arial"/>
              <a:buChar char="•"/>
            </a:pPr>
            <a:r>
              <a:rPr lang="en-US" dirty="0"/>
              <a:t>Slight change in coverage here and there</a:t>
            </a:r>
          </a:p>
        </p:txBody>
      </p:sp>
      <p:cxnSp>
        <p:nvCxnSpPr>
          <p:cNvPr id="5" name="Straight Connector 4"/>
          <p:cNvCxnSpPr/>
          <p:nvPr/>
        </p:nvCxnSpPr>
        <p:spPr>
          <a:xfrm flipH="1" flipV="1">
            <a:off x="7586133" y="6285653"/>
            <a:ext cx="1463040" cy="559929"/>
          </a:xfrm>
          <a:prstGeom prst="line">
            <a:avLst/>
          </a:prstGeom>
          <a:ln w="28575" cmpd="sng">
            <a:headEnd type="none"/>
            <a:tailEnd type="triangle"/>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H="1">
            <a:off x="8182186" y="7893191"/>
            <a:ext cx="451556" cy="0"/>
          </a:xfrm>
          <a:prstGeom prst="line">
            <a:avLst/>
          </a:prstGeom>
          <a:ln w="28575" cmpd="sng">
            <a:headEnd type="non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892899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OD_528_V6LUT_2013VS051.Aqua.200807.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77753" y="1978984"/>
            <a:ext cx="3901440" cy="2883226"/>
          </a:xfrm>
          <a:prstGeom prst="rect">
            <a:avLst/>
          </a:prstGeom>
        </p:spPr>
      </p:pic>
      <p:pic>
        <p:nvPicPr>
          <p:cNvPr id="9" name="Picture 8" descr="AOD_V6.0.10_CldmaskVS552.Aqua.200807.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1979" y="5830169"/>
            <a:ext cx="3901440" cy="2879797"/>
          </a:xfrm>
          <a:prstGeom prst="rect">
            <a:avLst/>
          </a:prstGeom>
        </p:spPr>
      </p:pic>
      <p:pic>
        <p:nvPicPr>
          <p:cNvPr id="8" name="Picture 7" descr="AOD_884VS874.Aqua.20080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31920" y="1978984"/>
            <a:ext cx="3901440" cy="2883226"/>
          </a:xfrm>
          <a:prstGeom prst="rect">
            <a:avLst/>
          </a:prstGeom>
        </p:spPr>
      </p:pic>
      <p:pic>
        <p:nvPicPr>
          <p:cNvPr id="6" name="Picture 5" descr="AOD_874VS863.Aqua.200807.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7607" y="5785860"/>
            <a:ext cx="3901440" cy="2883226"/>
          </a:xfrm>
          <a:prstGeom prst="rect">
            <a:avLst/>
          </a:prstGeom>
        </p:spPr>
      </p:pic>
      <p:pic>
        <p:nvPicPr>
          <p:cNvPr id="5" name="Picture 4" descr="AOD_528_C6InputsVS051.Aqua.200807.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311" y="1978984"/>
            <a:ext cx="3901440" cy="2883226"/>
          </a:xfrm>
          <a:prstGeom prst="rect">
            <a:avLst/>
          </a:prstGeom>
        </p:spPr>
      </p:pic>
      <p:sp>
        <p:nvSpPr>
          <p:cNvPr id="2" name="Title 1"/>
          <p:cNvSpPr>
            <a:spLocks noGrp="1"/>
          </p:cNvSpPr>
          <p:nvPr>
            <p:ph type="title"/>
          </p:nvPr>
        </p:nvSpPr>
        <p:spPr>
          <a:xfrm>
            <a:off x="603312" y="137725"/>
            <a:ext cx="11704320" cy="1000195"/>
          </a:xfrm>
        </p:spPr>
        <p:txBody>
          <a:bodyPr>
            <a:noAutofit/>
          </a:bodyPr>
          <a:lstStyle/>
          <a:p>
            <a:r>
              <a:rPr lang="en-US" sz="3200" dirty="0"/>
              <a:t>C6-C5 land: Due to many incremental changes</a:t>
            </a:r>
            <a:br>
              <a:rPr lang="en-US" sz="3200" dirty="0"/>
            </a:br>
            <a:r>
              <a:rPr lang="en-US" sz="3200" dirty="0"/>
              <a:t>(Aqua, July 2008)</a:t>
            </a:r>
          </a:p>
        </p:txBody>
      </p:sp>
      <p:sp>
        <p:nvSpPr>
          <p:cNvPr id="3" name="Content Placeholder 2"/>
          <p:cNvSpPr>
            <a:spLocks noGrp="1"/>
          </p:cNvSpPr>
          <p:nvPr>
            <p:ph idx="1"/>
          </p:nvPr>
        </p:nvSpPr>
        <p:spPr>
          <a:xfrm>
            <a:off x="8981916" y="5755914"/>
            <a:ext cx="3901440" cy="2605764"/>
          </a:xfrm>
        </p:spPr>
        <p:txBody>
          <a:bodyPr>
            <a:normAutofit lnSpcReduction="10000"/>
          </a:bodyPr>
          <a:lstStyle/>
          <a:p>
            <a:pPr marL="0" indent="0">
              <a:spcBef>
                <a:spcPts val="0"/>
              </a:spcBef>
              <a:spcAft>
                <a:spcPts val="569"/>
              </a:spcAft>
            </a:pPr>
            <a:r>
              <a:rPr lang="en-US" sz="2600" dirty="0"/>
              <a:t>Also changed “Quality Assurance” Filtering</a:t>
            </a:r>
          </a:p>
          <a:p>
            <a:pPr marL="0" indent="0">
              <a:spcBef>
                <a:spcPts val="0"/>
              </a:spcBef>
              <a:spcAft>
                <a:spcPts val="569"/>
              </a:spcAft>
            </a:pPr>
            <a:r>
              <a:rPr lang="en-US" sz="2600" dirty="0"/>
              <a:t>Changed aerosol definitions of land and sea</a:t>
            </a:r>
          </a:p>
          <a:p>
            <a:pPr marL="0" indent="0">
              <a:spcBef>
                <a:spcPts val="0"/>
              </a:spcBef>
              <a:spcAft>
                <a:spcPts val="569"/>
              </a:spcAft>
            </a:pPr>
            <a:r>
              <a:rPr lang="en-US" sz="2600" dirty="0" err="1"/>
              <a:t>Etc</a:t>
            </a:r>
            <a:endParaRPr lang="en-US" sz="2600" dirty="0"/>
          </a:p>
        </p:txBody>
      </p:sp>
      <p:sp>
        <p:nvSpPr>
          <p:cNvPr id="4" name="Slide Number Placeholder 3"/>
          <p:cNvSpPr>
            <a:spLocks noGrp="1"/>
          </p:cNvSpPr>
          <p:nvPr>
            <p:ph type="sldNum" sz="quarter" idx="12"/>
          </p:nvPr>
        </p:nvSpPr>
        <p:spPr>
          <a:xfrm>
            <a:off x="12094207" y="9327004"/>
            <a:ext cx="213425" cy="355652"/>
          </a:xfrm>
        </p:spPr>
        <p:txBody>
          <a:bodyPr/>
          <a:lstStyle/>
          <a:p>
            <a:fld id="{D40DDB34-C3D3-5B47-9DF9-147E51EAE026}" type="slidenum">
              <a:rPr lang="en-US" smtClean="0"/>
              <a:pPr/>
              <a:t>59</a:t>
            </a:fld>
            <a:endParaRPr lang="en-US" dirty="0"/>
          </a:p>
        </p:txBody>
      </p:sp>
      <p:sp>
        <p:nvSpPr>
          <p:cNvPr id="21" name="TextBox 20"/>
          <p:cNvSpPr txBox="1"/>
          <p:nvPr/>
        </p:nvSpPr>
        <p:spPr>
          <a:xfrm>
            <a:off x="1" y="1326348"/>
            <a:ext cx="4390603" cy="869980"/>
          </a:xfrm>
          <a:prstGeom prst="rect">
            <a:avLst/>
          </a:prstGeom>
          <a:solidFill>
            <a:schemeClr val="bg1"/>
          </a:solidFill>
        </p:spPr>
        <p:txBody>
          <a:bodyPr wrap="square" lIns="130046" tIns="65023" rIns="130046" bIns="65023" rtlCol="0">
            <a:spAutoFit/>
          </a:bodyPr>
          <a:lstStyle/>
          <a:p>
            <a:pPr algn="ctr"/>
            <a:r>
              <a:rPr lang="en-US" dirty="0"/>
              <a:t>New reflectance and geo-location inputs</a:t>
            </a:r>
          </a:p>
        </p:txBody>
      </p:sp>
      <p:sp>
        <p:nvSpPr>
          <p:cNvPr id="22" name="TextBox 21"/>
          <p:cNvSpPr txBox="1"/>
          <p:nvPr/>
        </p:nvSpPr>
        <p:spPr>
          <a:xfrm>
            <a:off x="4688201" y="1710677"/>
            <a:ext cx="3580397" cy="500648"/>
          </a:xfrm>
          <a:prstGeom prst="rect">
            <a:avLst/>
          </a:prstGeom>
          <a:solidFill>
            <a:schemeClr val="bg1"/>
          </a:solidFill>
        </p:spPr>
        <p:txBody>
          <a:bodyPr wrap="none" lIns="130046" tIns="65023" rIns="130046" bIns="65023" rtlCol="0">
            <a:spAutoFit/>
          </a:bodyPr>
          <a:lstStyle/>
          <a:p>
            <a:pPr algn="ctr"/>
            <a:r>
              <a:rPr lang="en-US" dirty="0"/>
              <a:t>Updated </a:t>
            </a:r>
            <a:r>
              <a:rPr lang="en-US" dirty="0" err="1"/>
              <a:t>radiative</a:t>
            </a:r>
            <a:r>
              <a:rPr lang="en-US" dirty="0"/>
              <a:t> transfer </a:t>
            </a:r>
          </a:p>
        </p:txBody>
      </p:sp>
      <p:sp>
        <p:nvSpPr>
          <p:cNvPr id="23" name="TextBox 22"/>
          <p:cNvSpPr txBox="1"/>
          <p:nvPr/>
        </p:nvSpPr>
        <p:spPr>
          <a:xfrm>
            <a:off x="468512" y="5304897"/>
            <a:ext cx="3347776" cy="869980"/>
          </a:xfrm>
          <a:prstGeom prst="rect">
            <a:avLst/>
          </a:prstGeom>
          <a:solidFill>
            <a:schemeClr val="bg1"/>
          </a:solidFill>
        </p:spPr>
        <p:txBody>
          <a:bodyPr wrap="square" lIns="130046" tIns="65023" rIns="130046" bIns="65023" rtlCol="0">
            <a:spAutoFit/>
          </a:bodyPr>
          <a:lstStyle/>
          <a:p>
            <a:pPr algn="ctr"/>
            <a:r>
              <a:rPr lang="en-US" dirty="0"/>
              <a:t>Improved cloud mask to detect smoke</a:t>
            </a:r>
          </a:p>
        </p:txBody>
      </p:sp>
      <p:sp>
        <p:nvSpPr>
          <p:cNvPr id="24" name="TextBox 23"/>
          <p:cNvSpPr txBox="1"/>
          <p:nvPr/>
        </p:nvSpPr>
        <p:spPr>
          <a:xfrm>
            <a:off x="4291930" y="5264864"/>
            <a:ext cx="4439989" cy="869980"/>
          </a:xfrm>
          <a:prstGeom prst="rect">
            <a:avLst/>
          </a:prstGeom>
          <a:solidFill>
            <a:schemeClr val="bg1"/>
          </a:solidFill>
        </p:spPr>
        <p:txBody>
          <a:bodyPr wrap="square" lIns="130046" tIns="65023" rIns="130046" bIns="65023" rtlCol="0">
            <a:spAutoFit/>
          </a:bodyPr>
          <a:lstStyle/>
          <a:p>
            <a:pPr algn="ctr"/>
            <a:r>
              <a:rPr lang="en-US" dirty="0"/>
              <a:t>Fixed surface reflectance dependence on TOA NDVI</a:t>
            </a:r>
          </a:p>
        </p:txBody>
      </p:sp>
      <p:sp>
        <p:nvSpPr>
          <p:cNvPr id="26" name="TextBox 25"/>
          <p:cNvSpPr txBox="1"/>
          <p:nvPr/>
        </p:nvSpPr>
        <p:spPr>
          <a:xfrm>
            <a:off x="9076887" y="1711980"/>
            <a:ext cx="3111669" cy="500648"/>
          </a:xfrm>
          <a:prstGeom prst="rect">
            <a:avLst/>
          </a:prstGeom>
          <a:solidFill>
            <a:schemeClr val="bg1"/>
          </a:solidFill>
        </p:spPr>
        <p:txBody>
          <a:bodyPr wrap="none" lIns="130046" tIns="65023" rIns="130046" bIns="65023" rtlCol="0">
            <a:spAutoFit/>
          </a:bodyPr>
          <a:lstStyle/>
          <a:p>
            <a:pPr algn="ctr"/>
            <a:r>
              <a:rPr lang="en-US" dirty="0"/>
              <a:t>Re-define land and sea</a:t>
            </a:r>
          </a:p>
        </p:txBody>
      </p:sp>
      <p:pic>
        <p:nvPicPr>
          <p:cNvPr id="27" name="Picture 26"/>
          <p:cNvPicPr>
            <a:picLocks noChangeAspect="1"/>
          </p:cNvPicPr>
          <p:nvPr/>
        </p:nvPicPr>
        <p:blipFill>
          <a:blip r:embed="rId7"/>
          <a:stretch>
            <a:fillRect/>
          </a:stretch>
        </p:blipFill>
        <p:spPr>
          <a:xfrm>
            <a:off x="1254218" y="8709965"/>
            <a:ext cx="5797973" cy="1043635"/>
          </a:xfrm>
          <a:prstGeom prst="rect">
            <a:avLst/>
          </a:prstGeom>
        </p:spPr>
      </p:pic>
      <p:sp>
        <p:nvSpPr>
          <p:cNvPr id="28" name="Rectangle 27"/>
          <p:cNvSpPr/>
          <p:nvPr/>
        </p:nvSpPr>
        <p:spPr>
          <a:xfrm>
            <a:off x="4291930" y="5264864"/>
            <a:ext cx="4439990" cy="353143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130046" tIns="65023" rIns="130046" bIns="65023" rtlCol="0" anchor="ctr"/>
          <a:lstStyle/>
          <a:p>
            <a:pPr algn="ctr"/>
            <a:endParaRPr lang="en-US"/>
          </a:p>
        </p:txBody>
      </p:sp>
      <p:sp>
        <p:nvSpPr>
          <p:cNvPr id="7" name="TextBox 6"/>
          <p:cNvSpPr txBox="1"/>
          <p:nvPr/>
        </p:nvSpPr>
        <p:spPr>
          <a:xfrm>
            <a:off x="8479048" y="8982549"/>
            <a:ext cx="2983930" cy="500648"/>
          </a:xfrm>
          <a:prstGeom prst="rect">
            <a:avLst/>
          </a:prstGeom>
          <a:noFill/>
        </p:spPr>
        <p:txBody>
          <a:bodyPr wrap="none" lIns="130046" tIns="65023" rIns="130046" bIns="65023" rtlCol="0">
            <a:spAutoFit/>
          </a:bodyPr>
          <a:lstStyle/>
          <a:p>
            <a:r>
              <a:rPr lang="en-US" dirty="0"/>
              <a:t>This was a major bug!</a:t>
            </a:r>
          </a:p>
        </p:txBody>
      </p:sp>
      <p:cxnSp>
        <p:nvCxnSpPr>
          <p:cNvPr id="16" name="Straight Arrow Connector 15"/>
          <p:cNvCxnSpPr/>
          <p:nvPr/>
        </p:nvCxnSpPr>
        <p:spPr>
          <a:xfrm flipH="1" flipV="1">
            <a:off x="8379193" y="8669086"/>
            <a:ext cx="602724" cy="31346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07350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650239" y="345906"/>
            <a:ext cx="11704322" cy="1625601"/>
          </a:xfrm>
          <a:prstGeom prst="rect">
            <a:avLst/>
          </a:prstGeom>
        </p:spPr>
        <p:txBody>
          <a:bodyPr/>
          <a:lstStyle/>
          <a:p>
            <a:pPr lvl="0">
              <a:defRPr sz="1800">
                <a:solidFill>
                  <a:srgbClr val="000000"/>
                </a:solidFill>
                <a:uFillTx/>
              </a:defRPr>
            </a:pPr>
            <a:r>
              <a:rPr sz="4500">
                <a:solidFill>
                  <a:srgbClr val="0224C0"/>
                </a:solidFill>
                <a:uFill>
                  <a:solidFill/>
                </a:uFill>
              </a:rPr>
              <a:t>Nomenclature and Acronyms</a:t>
            </a:r>
          </a:p>
        </p:txBody>
      </p:sp>
      <p:sp>
        <p:nvSpPr>
          <p:cNvPr id="61" name="Shape 61"/>
          <p:cNvSpPr>
            <a:spLocks noGrp="1"/>
          </p:cNvSpPr>
          <p:nvPr>
            <p:ph type="body" idx="1"/>
          </p:nvPr>
        </p:nvSpPr>
        <p:spPr>
          <a:xfrm>
            <a:off x="650239" y="1806594"/>
            <a:ext cx="11704322" cy="7304891"/>
          </a:xfrm>
          <a:prstGeom prst="rect">
            <a:avLst/>
          </a:prstGeom>
        </p:spPr>
        <p:txBody>
          <a:bodyPr/>
          <a:lstStyle/>
          <a:p>
            <a:pPr lvl="0">
              <a:defRPr sz="1800">
                <a:uFillTx/>
              </a:defRPr>
            </a:pPr>
            <a:r>
              <a:rPr sz="3400" dirty="0">
                <a:uFill>
                  <a:solidFill/>
                </a:uFill>
              </a:rPr>
              <a:t>Product “Level” designations</a:t>
            </a:r>
          </a:p>
          <a:p>
            <a:pPr lvl="1">
              <a:defRPr sz="1800">
                <a:uFillTx/>
              </a:defRPr>
            </a:pPr>
            <a:r>
              <a:rPr sz="2800" dirty="0">
                <a:uFill>
                  <a:solidFill/>
                </a:uFill>
              </a:rPr>
              <a:t>Level-0 (</a:t>
            </a:r>
            <a:r>
              <a:rPr sz="2800" b="1" dirty="0">
                <a:uFill>
                  <a:solidFill/>
                </a:uFill>
              </a:rPr>
              <a:t>L0</a:t>
            </a:r>
            <a:r>
              <a:rPr sz="2800" dirty="0">
                <a:uFill>
                  <a:solidFill/>
                </a:uFill>
              </a:rPr>
              <a:t>): raw instrument data (digital counts)</a:t>
            </a:r>
          </a:p>
          <a:p>
            <a:pPr lvl="1">
              <a:defRPr sz="1800">
                <a:uFillTx/>
              </a:defRPr>
            </a:pPr>
            <a:r>
              <a:rPr sz="2800" dirty="0">
                <a:uFill>
                  <a:solidFill/>
                </a:uFill>
              </a:rPr>
              <a:t>Level-1B (</a:t>
            </a:r>
            <a:r>
              <a:rPr sz="2800" b="1" dirty="0">
                <a:uFill>
                  <a:solidFill/>
                </a:uFill>
              </a:rPr>
              <a:t>L1B</a:t>
            </a:r>
            <a:r>
              <a:rPr sz="2800" dirty="0">
                <a:uFill>
                  <a:solidFill/>
                </a:uFill>
              </a:rPr>
              <a:t>): calibrated/geolocated instrument data</a:t>
            </a:r>
          </a:p>
          <a:p>
            <a:pPr lvl="1">
              <a:defRPr sz="1800">
                <a:uFillTx/>
              </a:defRPr>
            </a:pPr>
            <a:r>
              <a:rPr sz="2800" dirty="0">
                <a:solidFill>
                  <a:srgbClr val="1FFF66"/>
                </a:solidFill>
                <a:uFill>
                  <a:solidFill/>
                </a:uFill>
              </a:rPr>
              <a:t>Level-2 (</a:t>
            </a:r>
            <a:r>
              <a:rPr sz="2800" b="1" dirty="0">
                <a:solidFill>
                  <a:srgbClr val="1FFF66"/>
                </a:solidFill>
                <a:uFill>
                  <a:solidFill/>
                </a:uFill>
              </a:rPr>
              <a:t>L2</a:t>
            </a:r>
            <a:r>
              <a:rPr sz="2800" dirty="0">
                <a:solidFill>
                  <a:srgbClr val="1FFF66"/>
                </a:solidFill>
                <a:uFill>
                  <a:solidFill/>
                </a:uFill>
              </a:rPr>
              <a:t>): derived geophysical retrieval data (“pixel” level</a:t>
            </a:r>
            <a:r>
              <a:rPr lang="en-US" sz="2800" dirty="0">
                <a:solidFill>
                  <a:srgbClr val="1FFF66"/>
                </a:solidFill>
                <a:uFill>
                  <a:solidFill/>
                </a:uFill>
              </a:rPr>
              <a:t>, along orbit</a:t>
            </a:r>
            <a:r>
              <a:rPr sz="2800" dirty="0">
                <a:solidFill>
                  <a:srgbClr val="1FFF66"/>
                </a:solidFill>
                <a:uFill>
                  <a:solidFill/>
                </a:uFill>
              </a:rPr>
              <a:t>)</a:t>
            </a:r>
          </a:p>
          <a:p>
            <a:pPr lvl="1">
              <a:defRPr sz="1800">
                <a:uFillTx/>
              </a:defRPr>
            </a:pPr>
            <a:r>
              <a:rPr sz="2800" dirty="0">
                <a:uFill>
                  <a:solidFill/>
                </a:uFill>
              </a:rPr>
              <a:t>Level-3 (</a:t>
            </a:r>
            <a:r>
              <a:rPr sz="2800" b="1" dirty="0">
                <a:uFill>
                  <a:solidFill/>
                </a:uFill>
              </a:rPr>
              <a:t>L3</a:t>
            </a:r>
            <a:r>
              <a:rPr sz="2800" dirty="0">
                <a:uFill>
                  <a:solidFill/>
                </a:uFill>
              </a:rPr>
              <a:t>): gridded data (spatial and/or temporal aggregation of geophysical products)</a:t>
            </a:r>
          </a:p>
          <a:p>
            <a:pPr lvl="0">
              <a:defRPr sz="1800">
                <a:uFillTx/>
              </a:defRPr>
            </a:pPr>
            <a:r>
              <a:rPr sz="3400" dirty="0">
                <a:uFill>
                  <a:solidFill/>
                </a:uFill>
              </a:rPr>
              <a:t>MODIS “Collection”</a:t>
            </a:r>
          </a:p>
          <a:p>
            <a:pPr lvl="1">
              <a:defRPr sz="1800">
                <a:uFillTx/>
              </a:defRPr>
            </a:pPr>
            <a:r>
              <a:rPr sz="2800" dirty="0">
                <a:uFill>
                  <a:solidFill/>
                </a:uFill>
              </a:rPr>
              <a:t>refers to a (re)processing production run with consistent algorithms</a:t>
            </a:r>
            <a:endParaRPr lang="en-US" sz="2800" dirty="0">
              <a:uFill>
                <a:solidFill/>
              </a:uFill>
            </a:endParaRPr>
          </a:p>
          <a:p>
            <a:pPr lvl="1">
              <a:defRPr sz="1800">
                <a:uFillTx/>
              </a:defRPr>
            </a:pPr>
            <a:r>
              <a:rPr sz="2800" b="1" dirty="0">
                <a:uFill>
                  <a:solidFill/>
                </a:uFill>
              </a:rPr>
              <a:t>C5 </a:t>
            </a:r>
            <a:r>
              <a:rPr sz="2800" dirty="0">
                <a:uFill>
                  <a:solidFill/>
                </a:uFill>
              </a:rPr>
              <a:t>production began began in summer 2006, reprocessing completed about a year later. C51 update in late 2008. </a:t>
            </a:r>
            <a:endParaRPr lang="en-US" sz="2800" dirty="0">
              <a:uFill>
                <a:solidFill/>
              </a:uFill>
            </a:endParaRPr>
          </a:p>
          <a:p>
            <a:pPr lvl="1">
              <a:defRPr sz="1800">
                <a:uFillTx/>
              </a:defRPr>
            </a:pPr>
            <a:r>
              <a:rPr sz="2800" dirty="0">
                <a:uFill>
                  <a:solidFill/>
                </a:uFill>
              </a:rPr>
              <a:t>Collection 6 (</a:t>
            </a:r>
            <a:r>
              <a:rPr sz="2800" b="1" dirty="0">
                <a:uFill>
                  <a:solidFill/>
                </a:uFill>
              </a:rPr>
              <a:t>C6</a:t>
            </a:r>
            <a:r>
              <a:rPr sz="2800" dirty="0">
                <a:uFill>
                  <a:solidFill/>
                </a:uFill>
              </a:rPr>
              <a:t>) Aqua L2 production began in Dec 2013. </a:t>
            </a:r>
            <a:endParaRPr lang="en-US" dirty="0"/>
          </a:p>
          <a:p>
            <a:pPr lvl="1">
              <a:defRPr sz="1800">
                <a:uFillTx/>
              </a:defRPr>
            </a:pPr>
            <a:r>
              <a:rPr lang="en-US" sz="2800" dirty="0">
                <a:uFill>
                  <a:solidFill/>
                </a:uFill>
              </a:rPr>
              <a:t>C6 Terra will hopefully begin soon. </a:t>
            </a:r>
          </a:p>
        </p:txBody>
      </p:sp>
      <p:sp>
        <p:nvSpPr>
          <p:cNvPr id="62" name="Shape 62"/>
          <p:cNvSpPr>
            <a:spLocks noGrp="1"/>
          </p:cNvSpPr>
          <p:nvPr>
            <p:ph type="sldNum" sz="quarter" idx="2"/>
          </p:nvPr>
        </p:nvSpPr>
        <p:spPr>
          <a:xfrm>
            <a:off x="12130497" y="9203972"/>
            <a:ext cx="224063" cy="349674"/>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6</a:t>
            </a:fld>
            <a:endParaRPr sz="1600">
              <a:solidFill>
                <a:srgbClr val="9A9A9A"/>
              </a:solidFill>
              <a:uFill>
                <a:solidFill>
                  <a:srgbClr val="9A9A9A"/>
                </a:solidFill>
              </a:uFill>
            </a:endParaRPr>
          </a:p>
        </p:txBody>
      </p:sp>
      <p:sp>
        <p:nvSpPr>
          <p:cNvPr id="63" name="Shape 63"/>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xmlns=""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33" y="191912"/>
            <a:ext cx="12083627" cy="1254929"/>
          </a:xfrm>
        </p:spPr>
        <p:txBody>
          <a:bodyPr>
            <a:normAutofit fontScale="90000"/>
          </a:bodyPr>
          <a:lstStyle/>
          <a:p>
            <a:r>
              <a:rPr lang="en-US" sz="4600" dirty="0"/>
              <a:t>Preliminary comparison with AERONET </a:t>
            </a:r>
            <a:br>
              <a:rPr lang="en-US" sz="4600" dirty="0"/>
            </a:br>
            <a:r>
              <a:rPr lang="en-US" sz="4600" dirty="0"/>
              <a:t>(8 months of Aqua data) </a:t>
            </a:r>
          </a:p>
        </p:txBody>
      </p:sp>
      <p:sp>
        <p:nvSpPr>
          <p:cNvPr id="4" name="Slide Number Placeholder 3"/>
          <p:cNvSpPr>
            <a:spLocks noGrp="1"/>
          </p:cNvSpPr>
          <p:nvPr>
            <p:ph type="sldNum" sz="quarter" idx="12"/>
          </p:nvPr>
        </p:nvSpPr>
        <p:spPr>
          <a:xfrm>
            <a:off x="12141135" y="9200983"/>
            <a:ext cx="213425" cy="355652"/>
          </a:xfrm>
        </p:spPr>
        <p:txBody>
          <a:bodyPr/>
          <a:lstStyle/>
          <a:p>
            <a:fld id="{D40DDB34-C3D3-5B47-9DF9-147E51EAE026}" type="slidenum">
              <a:rPr lang="en-US" smtClean="0"/>
              <a:pPr/>
              <a:t>60</a:t>
            </a:fld>
            <a:endParaRPr lang="en-US"/>
          </a:p>
        </p:txBody>
      </p:sp>
      <p:sp>
        <p:nvSpPr>
          <p:cNvPr id="8" name="Content Placeholder 2"/>
          <p:cNvSpPr>
            <a:spLocks noGrp="1"/>
          </p:cNvSpPr>
          <p:nvPr>
            <p:ph idx="1"/>
          </p:nvPr>
        </p:nvSpPr>
        <p:spPr>
          <a:xfrm>
            <a:off x="469618" y="6470578"/>
            <a:ext cx="12155876" cy="2695788"/>
          </a:xfrm>
        </p:spPr>
        <p:txBody>
          <a:bodyPr>
            <a:normAutofit fontScale="77500" lnSpcReduction="20000"/>
          </a:bodyPr>
          <a:lstStyle/>
          <a:p>
            <a:pPr>
              <a:lnSpc>
                <a:spcPct val="110000"/>
              </a:lnSpc>
              <a:spcBef>
                <a:spcPts val="0"/>
              </a:spcBef>
              <a:spcAft>
                <a:spcPts val="569"/>
              </a:spcAft>
            </a:pPr>
            <a:r>
              <a:rPr lang="en-US" sz="3100" dirty="0"/>
              <a:t>MODIS error (MODIS–AERONET) versus AERONET; zero “error” is dashed line</a:t>
            </a:r>
          </a:p>
          <a:p>
            <a:pPr>
              <a:lnSpc>
                <a:spcPct val="110000"/>
              </a:lnSpc>
              <a:spcBef>
                <a:spcPts val="0"/>
              </a:spcBef>
              <a:spcAft>
                <a:spcPts val="569"/>
              </a:spcAft>
            </a:pPr>
            <a:r>
              <a:rPr lang="en-US" sz="3100" dirty="0"/>
              <a:t>Boxes are middle 67% of dataset, whiskers are middle 95% of MODIS-AERONET</a:t>
            </a:r>
          </a:p>
          <a:p>
            <a:pPr>
              <a:lnSpc>
                <a:spcPct val="110000"/>
              </a:lnSpc>
              <a:spcBef>
                <a:spcPts val="0"/>
              </a:spcBef>
              <a:spcAft>
                <a:spcPts val="569"/>
              </a:spcAft>
            </a:pPr>
            <a:r>
              <a:rPr lang="en-US" sz="3100" dirty="0"/>
              <a:t>Solid lines are “expected error” (EE) envelope; no asymmetry</a:t>
            </a:r>
          </a:p>
          <a:p>
            <a:pPr>
              <a:lnSpc>
                <a:spcPct val="110000"/>
              </a:lnSpc>
              <a:spcBef>
                <a:spcPts val="0"/>
              </a:spcBef>
              <a:spcAft>
                <a:spcPts val="569"/>
              </a:spcAft>
            </a:pPr>
            <a:r>
              <a:rPr lang="en-US" sz="3100" dirty="0"/>
              <a:t>C6 MODIS error is within EE for nearly all bins of AOD (even at low values) </a:t>
            </a:r>
          </a:p>
          <a:p>
            <a:pPr>
              <a:lnSpc>
                <a:spcPct val="110000"/>
              </a:lnSpc>
              <a:spcBef>
                <a:spcPts val="0"/>
              </a:spcBef>
              <a:spcAft>
                <a:spcPts val="569"/>
              </a:spcAft>
            </a:pPr>
            <a:r>
              <a:rPr lang="en-US" sz="3100" dirty="0"/>
              <a:t>C5 EE = ±(0.05 + 15%)). Keep definition for C6. </a:t>
            </a:r>
          </a:p>
        </p:txBody>
      </p:sp>
      <p:pic>
        <p:nvPicPr>
          <p:cNvPr id="5" name="Picture 4" descr="Fig11.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0579" y="1477581"/>
            <a:ext cx="11663982" cy="4958005"/>
          </a:xfrm>
          <a:prstGeom prst="rect">
            <a:avLst/>
          </a:prstGeom>
        </p:spPr>
      </p:pic>
      <p:sp>
        <p:nvSpPr>
          <p:cNvPr id="7" name="TextBox 6"/>
          <p:cNvSpPr txBox="1"/>
          <p:nvPr/>
        </p:nvSpPr>
        <p:spPr>
          <a:xfrm>
            <a:off x="2469123" y="8940467"/>
            <a:ext cx="9703844" cy="654536"/>
          </a:xfrm>
          <a:prstGeom prst="rect">
            <a:avLst/>
          </a:prstGeom>
          <a:noFill/>
        </p:spPr>
        <p:txBody>
          <a:bodyPr wrap="none" lIns="130046" tIns="65023" rIns="130046" bIns="65023" rtlCol="0">
            <a:spAutoFit/>
          </a:bodyPr>
          <a:lstStyle/>
          <a:p>
            <a:r>
              <a:rPr lang="en-US" sz="3400" dirty="0">
                <a:solidFill>
                  <a:srgbClr val="FF0000"/>
                </a:solidFill>
              </a:rPr>
              <a:t>Note, we have 10+ years of validation now with Aqua</a:t>
            </a:r>
          </a:p>
        </p:txBody>
      </p:sp>
    </p:spTree>
    <p:extLst>
      <p:ext uri="{BB962C8B-B14F-4D97-AF65-F5344CB8AC3E}">
        <p14:creationId xmlns:p14="http://schemas.microsoft.com/office/powerpoint/2010/main" val="14052985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39" y="390597"/>
            <a:ext cx="11704322" cy="617268"/>
          </a:xfrm>
        </p:spPr>
        <p:txBody>
          <a:bodyPr/>
          <a:lstStyle/>
          <a:p>
            <a:r>
              <a:rPr lang="en-US" dirty="0"/>
              <a:t>SDSs over land</a:t>
            </a:r>
          </a:p>
        </p:txBody>
      </p:sp>
      <p:pic>
        <p:nvPicPr>
          <p:cNvPr id="3" name="Picture 2"/>
          <p:cNvPicPr>
            <a:picLocks noChangeAspect="1"/>
          </p:cNvPicPr>
          <p:nvPr/>
        </p:nvPicPr>
        <p:blipFill>
          <a:blip r:embed="rId3"/>
          <a:stretch>
            <a:fillRect/>
          </a:stretch>
        </p:blipFill>
        <p:spPr>
          <a:xfrm>
            <a:off x="403171" y="1260590"/>
            <a:ext cx="12464156" cy="8031911"/>
          </a:xfrm>
          <a:prstGeom prst="rect">
            <a:avLst/>
          </a:prstGeom>
        </p:spPr>
      </p:pic>
    </p:spTree>
    <p:extLst>
      <p:ext uri="{BB962C8B-B14F-4D97-AF65-F5344CB8AC3E}">
        <p14:creationId xmlns:p14="http://schemas.microsoft.com/office/powerpoint/2010/main" val="31623354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39" y="119011"/>
            <a:ext cx="11704322" cy="1625601"/>
          </a:xfrm>
        </p:spPr>
        <p:txBody>
          <a:bodyPr/>
          <a:lstStyle/>
          <a:p>
            <a:r>
              <a:rPr lang="en-US" dirty="0"/>
              <a:t>SDSs combined land/ocean</a:t>
            </a:r>
          </a:p>
        </p:txBody>
      </p:sp>
      <p:sp>
        <p:nvSpPr>
          <p:cNvPr id="5" name="Content Placeholder 4"/>
          <p:cNvSpPr>
            <a:spLocks noGrp="1"/>
          </p:cNvSpPr>
          <p:nvPr>
            <p:ph idx="1"/>
          </p:nvPr>
        </p:nvSpPr>
        <p:spPr>
          <a:xfrm>
            <a:off x="650239" y="1744612"/>
            <a:ext cx="11704322" cy="7185060"/>
          </a:xfrm>
        </p:spPr>
        <p:txBody>
          <a:bodyPr/>
          <a:lstStyle/>
          <a:p>
            <a:r>
              <a:rPr lang="en-US" dirty="0"/>
              <a:t>We continue the idea of having “joint” SDSs that take the best of both land and ocean. There are two versions:</a:t>
            </a:r>
          </a:p>
          <a:p>
            <a:pPr lvl="1"/>
            <a:r>
              <a:rPr lang="en-US" dirty="0" err="1">
                <a:solidFill>
                  <a:srgbClr val="FF0000"/>
                </a:solidFill>
              </a:rPr>
              <a:t>Image_Optical_Depth_Land_And_Ocean</a:t>
            </a:r>
            <a:r>
              <a:rPr lang="en-US" dirty="0"/>
              <a:t>: populated for all pixels in which either land or ocean made a retrieval. </a:t>
            </a:r>
          </a:p>
          <a:p>
            <a:pPr lvl="2"/>
            <a:r>
              <a:rPr lang="en-US" dirty="0"/>
              <a:t>This is intended for imagery with fewer holes</a:t>
            </a:r>
          </a:p>
          <a:p>
            <a:pPr lvl="1"/>
            <a:r>
              <a:rPr lang="en-US" dirty="0" err="1">
                <a:solidFill>
                  <a:srgbClr val="FF0000"/>
                </a:solidFill>
              </a:rPr>
              <a:t>Optical_Depth_Land_And_Ocean</a:t>
            </a:r>
            <a:r>
              <a:rPr lang="en-US" dirty="0"/>
              <a:t>: populated for pixels that meet Quality Assurance criteria </a:t>
            </a:r>
          </a:p>
          <a:p>
            <a:pPr lvl="2"/>
            <a:r>
              <a:rPr lang="en-US" dirty="0"/>
              <a:t>This is intended for more scientific integrity</a:t>
            </a:r>
          </a:p>
          <a:p>
            <a:pPr lvl="2"/>
            <a:r>
              <a:rPr lang="en-US" dirty="0"/>
              <a:t>For land:  QA = 3  (only)</a:t>
            </a:r>
          </a:p>
          <a:p>
            <a:pPr lvl="2"/>
            <a:r>
              <a:rPr lang="en-US" dirty="0"/>
              <a:t>For ocean: QA ≥ 1 ( =1, 2 or 3). </a:t>
            </a:r>
          </a:p>
          <a:p>
            <a:pPr lvl="1"/>
            <a:r>
              <a:rPr lang="en-US" dirty="0" err="1">
                <a:solidFill>
                  <a:srgbClr val="FF0000"/>
                </a:solidFill>
              </a:rPr>
              <a:t>Land_Sea_Flag</a:t>
            </a:r>
            <a:r>
              <a:rPr lang="en-US" dirty="0"/>
              <a:t>:  This new SDS integer describes whether retrieval over land or ocean (or neither). </a:t>
            </a:r>
          </a:p>
          <a:p>
            <a:pPr lvl="1"/>
            <a:r>
              <a:rPr lang="en-US" dirty="0" err="1">
                <a:solidFill>
                  <a:srgbClr val="FF0000"/>
                </a:solidFill>
              </a:rPr>
              <a:t>Land_Ocean_Quality_Flag</a:t>
            </a:r>
            <a:r>
              <a:rPr lang="en-US" dirty="0"/>
              <a:t>: This new SDS integer repeats the QA for land and ocean, but in an integer form (no decoding bits and bytes). </a:t>
            </a:r>
          </a:p>
        </p:txBody>
      </p:sp>
    </p:spTree>
    <p:extLst>
      <p:ext uri="{BB962C8B-B14F-4D97-AF65-F5344CB8AC3E}">
        <p14:creationId xmlns:p14="http://schemas.microsoft.com/office/powerpoint/2010/main" val="38950863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39" y="390597"/>
            <a:ext cx="11704322" cy="1201828"/>
          </a:xfrm>
        </p:spPr>
        <p:txBody>
          <a:bodyPr/>
          <a:lstStyle/>
          <a:p>
            <a:r>
              <a:rPr lang="en-US" sz="3600" dirty="0"/>
              <a:t>What else for C6 Level 2?</a:t>
            </a:r>
          </a:p>
        </p:txBody>
      </p:sp>
      <p:sp>
        <p:nvSpPr>
          <p:cNvPr id="3" name="Content Placeholder 2"/>
          <p:cNvSpPr>
            <a:spLocks noGrp="1"/>
          </p:cNvSpPr>
          <p:nvPr>
            <p:ph idx="1"/>
          </p:nvPr>
        </p:nvSpPr>
        <p:spPr>
          <a:xfrm>
            <a:off x="650238" y="1610650"/>
            <a:ext cx="11704322" cy="6436926"/>
          </a:xfrm>
        </p:spPr>
        <p:txBody>
          <a:bodyPr/>
          <a:lstStyle/>
          <a:p>
            <a:r>
              <a:rPr lang="en-US" dirty="0"/>
              <a:t>Diagnostic SDSs (wind speed, topographic elevation, </a:t>
            </a:r>
            <a:r>
              <a:rPr lang="en-US" dirty="0" err="1"/>
              <a:t>etc</a:t>
            </a:r>
            <a:r>
              <a:rPr lang="en-US" dirty="0"/>
              <a:t>)</a:t>
            </a:r>
          </a:p>
          <a:p>
            <a:r>
              <a:rPr lang="en-US" dirty="0"/>
              <a:t>“Cloud mask”, “distance to nearest cloud” (these are at native 500 m resolution). </a:t>
            </a:r>
          </a:p>
          <a:p>
            <a:r>
              <a:rPr lang="en-US" dirty="0"/>
              <a:t>Changes to SDS names</a:t>
            </a:r>
          </a:p>
        </p:txBody>
      </p:sp>
      <p:sp>
        <p:nvSpPr>
          <p:cNvPr id="4" name="Slide Number Placeholder 3"/>
          <p:cNvSpPr>
            <a:spLocks noGrp="1"/>
          </p:cNvSpPr>
          <p:nvPr>
            <p:ph type="sldNum" sz="quarter" idx="12"/>
          </p:nvPr>
        </p:nvSpPr>
        <p:spPr>
          <a:xfrm>
            <a:off x="12141135" y="9200983"/>
            <a:ext cx="213425" cy="355652"/>
          </a:xfrm>
        </p:spPr>
        <p:txBody>
          <a:bodyPr/>
          <a:lstStyle/>
          <a:p>
            <a:fld id="{D40DDB34-C3D3-5B47-9DF9-147E51EAE026}" type="slidenum">
              <a:rPr lang="en-US" smtClean="0"/>
              <a:pPr/>
              <a:t>63</a:t>
            </a:fld>
            <a:endParaRPr lang="en-US"/>
          </a:p>
        </p:txBody>
      </p:sp>
      <p:pic>
        <p:nvPicPr>
          <p:cNvPr id="5" name="Picture 4"/>
          <p:cNvPicPr>
            <a:picLocks noChangeAspect="1"/>
          </p:cNvPicPr>
          <p:nvPr/>
        </p:nvPicPr>
        <p:blipFill>
          <a:blip r:embed="rId2"/>
          <a:stretch>
            <a:fillRect/>
          </a:stretch>
        </p:blipFill>
        <p:spPr>
          <a:xfrm>
            <a:off x="650239" y="4696220"/>
            <a:ext cx="11269151" cy="4504763"/>
          </a:xfrm>
          <a:prstGeom prst="rect">
            <a:avLst/>
          </a:prstGeom>
        </p:spPr>
      </p:pic>
    </p:spTree>
    <p:extLst>
      <p:ext uri="{BB962C8B-B14F-4D97-AF65-F5344CB8AC3E}">
        <p14:creationId xmlns:p14="http://schemas.microsoft.com/office/powerpoint/2010/main" val="2905474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01938" y="1085297"/>
            <a:ext cx="11908169" cy="5760292"/>
            <a:chOff x="819837" y="1448083"/>
            <a:chExt cx="7215029" cy="2962503"/>
          </a:xfrm>
        </p:grpSpPr>
        <p:grpSp>
          <p:nvGrpSpPr>
            <p:cNvPr id="8" name="Group 7"/>
            <p:cNvGrpSpPr/>
            <p:nvPr/>
          </p:nvGrpSpPr>
          <p:grpSpPr>
            <a:xfrm>
              <a:off x="819837" y="1448083"/>
              <a:ext cx="3371162" cy="2962502"/>
              <a:chOff x="1056904" y="1648352"/>
              <a:chExt cx="2966929" cy="2697205"/>
            </a:xfrm>
          </p:grpSpPr>
          <p:pic>
            <p:nvPicPr>
              <p:cNvPr id="4" name="Picture 3" descr="dark_monthly_jan2010.png"/>
              <p:cNvPicPr>
                <a:picLocks noChangeAspect="1"/>
              </p:cNvPicPr>
              <p:nvPr/>
            </p:nvPicPr>
            <p:blipFill>
              <a:blip r:embed="rId2"/>
              <a:stretch>
                <a:fillRect/>
              </a:stretch>
            </p:blipFill>
            <p:spPr>
              <a:xfrm>
                <a:off x="1056904" y="1904163"/>
                <a:ext cx="2966929" cy="2441394"/>
              </a:xfrm>
              <a:prstGeom prst="rect">
                <a:avLst/>
              </a:prstGeom>
            </p:spPr>
          </p:pic>
          <p:sp>
            <p:nvSpPr>
              <p:cNvPr id="6" name="TextBox 5"/>
              <p:cNvSpPr txBox="1"/>
              <p:nvPr/>
            </p:nvSpPr>
            <p:spPr>
              <a:xfrm>
                <a:off x="1625600" y="1648352"/>
                <a:ext cx="1771413" cy="216171"/>
              </a:xfrm>
              <a:prstGeom prst="rect">
                <a:avLst/>
              </a:prstGeom>
              <a:noFill/>
            </p:spPr>
            <p:txBody>
              <a:bodyPr wrap="square" rtlCol="0">
                <a:spAutoFit/>
              </a:bodyPr>
              <a:lstStyle/>
              <a:p>
                <a:pPr algn="ctr"/>
                <a:r>
                  <a:rPr lang="en-US" b="1" dirty="0"/>
                  <a:t>Dark Target AOD </a:t>
                </a:r>
              </a:p>
            </p:txBody>
          </p:sp>
        </p:grpSp>
        <p:grpSp>
          <p:nvGrpSpPr>
            <p:cNvPr id="9" name="Group 8"/>
            <p:cNvGrpSpPr/>
            <p:nvPr/>
          </p:nvGrpSpPr>
          <p:grpSpPr>
            <a:xfrm>
              <a:off x="4551382" y="1448083"/>
              <a:ext cx="3483484" cy="2962503"/>
              <a:chOff x="4695316" y="1636964"/>
              <a:chExt cx="3008606" cy="2671383"/>
            </a:xfrm>
          </p:grpSpPr>
          <p:pic>
            <p:nvPicPr>
              <p:cNvPr id="5" name="Picture 4" descr="deepdark_monthly_jan2010.png"/>
              <p:cNvPicPr>
                <a:picLocks noChangeAspect="1"/>
              </p:cNvPicPr>
              <p:nvPr/>
            </p:nvPicPr>
            <p:blipFill>
              <a:blip r:embed="rId3"/>
              <a:stretch>
                <a:fillRect/>
              </a:stretch>
            </p:blipFill>
            <p:spPr>
              <a:xfrm>
                <a:off x="4695316" y="1904163"/>
                <a:ext cx="3008606" cy="2404184"/>
              </a:xfrm>
              <a:prstGeom prst="rect">
                <a:avLst/>
              </a:prstGeom>
            </p:spPr>
          </p:pic>
          <p:sp>
            <p:nvSpPr>
              <p:cNvPr id="7" name="TextBox 6"/>
              <p:cNvSpPr txBox="1"/>
              <p:nvPr/>
            </p:nvSpPr>
            <p:spPr>
              <a:xfrm>
                <a:off x="5466315" y="1636964"/>
                <a:ext cx="1820804" cy="214101"/>
              </a:xfrm>
              <a:prstGeom prst="rect">
                <a:avLst/>
              </a:prstGeom>
              <a:noFill/>
            </p:spPr>
            <p:txBody>
              <a:bodyPr wrap="square" rtlCol="0">
                <a:spAutoFit/>
              </a:bodyPr>
              <a:lstStyle/>
              <a:p>
                <a:pPr algn="ctr"/>
                <a:r>
                  <a:rPr lang="en-US" b="1" dirty="0" err="1"/>
                  <a:t>DeepDark</a:t>
                </a:r>
                <a:r>
                  <a:rPr lang="en-US" b="1" dirty="0"/>
                  <a:t> AOD </a:t>
                </a:r>
              </a:p>
            </p:txBody>
          </p:sp>
        </p:grpSp>
      </p:grpSp>
      <p:sp>
        <p:nvSpPr>
          <p:cNvPr id="10" name="TextBox 9"/>
          <p:cNvSpPr txBox="1"/>
          <p:nvPr/>
        </p:nvSpPr>
        <p:spPr>
          <a:xfrm>
            <a:off x="2730998" y="104900"/>
            <a:ext cx="7779313" cy="839202"/>
          </a:xfrm>
          <a:prstGeom prst="rect">
            <a:avLst/>
          </a:prstGeom>
          <a:noFill/>
        </p:spPr>
        <p:txBody>
          <a:bodyPr wrap="none" lIns="130046" tIns="65023" rIns="130046" bIns="65023" rtlCol="0">
            <a:spAutoFit/>
          </a:bodyPr>
          <a:lstStyle/>
          <a:p>
            <a:pPr algn="ctr"/>
            <a:r>
              <a:rPr lang="en-US" sz="4600" b="1" dirty="0"/>
              <a:t>Deep Blue/Dark Target Merge:</a:t>
            </a:r>
          </a:p>
        </p:txBody>
      </p:sp>
      <p:sp>
        <p:nvSpPr>
          <p:cNvPr id="12" name="TextBox 11"/>
          <p:cNvSpPr txBox="1"/>
          <p:nvPr/>
        </p:nvSpPr>
        <p:spPr>
          <a:xfrm>
            <a:off x="345643" y="6889755"/>
            <a:ext cx="10945043" cy="2716639"/>
          </a:xfrm>
          <a:prstGeom prst="rect">
            <a:avLst/>
          </a:prstGeom>
          <a:noFill/>
        </p:spPr>
        <p:txBody>
          <a:bodyPr wrap="none" lIns="130046" tIns="65023" rIns="130046" bIns="65023" rtlCol="0">
            <a:spAutoFit/>
          </a:bodyPr>
          <a:lstStyle/>
          <a:p>
            <a:r>
              <a:rPr lang="en-US" sz="2800" b="1" dirty="0"/>
              <a:t>Merging deep blue &amp; dark target produces best global coverage</a:t>
            </a:r>
          </a:p>
          <a:p>
            <a:pPr>
              <a:buFont typeface="Arial"/>
              <a:buChar char="•"/>
            </a:pPr>
            <a:r>
              <a:rPr lang="en-US" sz="2800" b="1" dirty="0"/>
              <a:t> Deep blue is land-only; need dark target for oceans</a:t>
            </a:r>
          </a:p>
          <a:p>
            <a:pPr>
              <a:buFont typeface="Arial"/>
              <a:buChar char="•"/>
            </a:pPr>
            <a:r>
              <a:rPr lang="en-US" sz="2800" b="1" dirty="0"/>
              <a:t> Deep blue introduces coverage over Australian outback, Sahara desert </a:t>
            </a:r>
          </a:p>
          <a:p>
            <a:pPr lvl="1"/>
            <a:r>
              <a:rPr lang="en-US" sz="2800" b="1" dirty="0"/>
              <a:t>and Arabian peninsula</a:t>
            </a:r>
          </a:p>
          <a:p>
            <a:pPr>
              <a:buFont typeface="Arial"/>
              <a:buChar char="•"/>
            </a:pPr>
            <a:r>
              <a:rPr lang="en-US" sz="2800" b="1" dirty="0"/>
              <a:t> Still no coverage over snow (see: most of Northern Hemisphere).</a:t>
            </a:r>
          </a:p>
          <a:p>
            <a:pPr lvl="3">
              <a:buFont typeface="Arial"/>
              <a:buChar char="•"/>
            </a:pPr>
            <a:r>
              <a:rPr lang="en-US" sz="2800" b="1" dirty="0">
                <a:solidFill>
                  <a:srgbClr val="FF0000"/>
                </a:solidFill>
              </a:rPr>
              <a:t>LOOKS REASONABLE, Subject of next week’s webinar?</a:t>
            </a:r>
          </a:p>
        </p:txBody>
      </p:sp>
      <p:sp>
        <p:nvSpPr>
          <p:cNvPr id="2" name="Slide Number Placeholder 1"/>
          <p:cNvSpPr>
            <a:spLocks noGrp="1"/>
          </p:cNvSpPr>
          <p:nvPr>
            <p:ph type="sldNum" sz="quarter" idx="12"/>
          </p:nvPr>
        </p:nvSpPr>
        <p:spPr>
          <a:xfrm>
            <a:off x="12141135" y="9200983"/>
            <a:ext cx="213425" cy="355652"/>
          </a:xfrm>
        </p:spPr>
        <p:txBody>
          <a:bodyPr/>
          <a:lstStyle/>
          <a:p>
            <a:fld id="{D40DDB34-C3D3-5B47-9DF9-147E51EAE026}" type="slidenum">
              <a:rPr lang="en-US" smtClean="0"/>
              <a:pPr/>
              <a:t>64</a:t>
            </a:fld>
            <a:endParaRPr lang="en-US"/>
          </a:p>
        </p:txBody>
      </p:sp>
    </p:spTree>
    <p:extLst>
      <p:ext uri="{BB962C8B-B14F-4D97-AF65-F5344CB8AC3E}">
        <p14:creationId xmlns:p14="http://schemas.microsoft.com/office/powerpoint/2010/main" val="34731629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hape 34"/>
          <p:cNvSpPr>
            <a:spLocks noGrp="1"/>
          </p:cNvSpPr>
          <p:nvPr>
            <p:ph type="title"/>
          </p:nvPr>
        </p:nvSpPr>
        <p:spPr>
          <a:xfrm>
            <a:off x="650239" y="3083170"/>
            <a:ext cx="11704322" cy="1625601"/>
          </a:xfrm>
          <a:prstGeom prst="rect">
            <a:avLst/>
          </a:prstGeom>
        </p:spPr>
        <p:txBody>
          <a:bodyPr/>
          <a:lstStyle/>
          <a:p>
            <a:pPr lvl="0">
              <a:defRPr sz="1800">
                <a:solidFill>
                  <a:srgbClr val="000000"/>
                </a:solidFill>
                <a:uFillTx/>
              </a:defRPr>
            </a:pPr>
            <a:r>
              <a:rPr lang="en-US" sz="4500" dirty="0">
                <a:solidFill>
                  <a:srgbClr val="0224C0"/>
                </a:solidFill>
                <a:uFill>
                  <a:solidFill/>
                </a:uFill>
              </a:rPr>
              <a:t>7</a:t>
            </a:r>
            <a:r>
              <a:rPr sz="4500" dirty="0">
                <a:solidFill>
                  <a:srgbClr val="0224C0"/>
                </a:solidFill>
                <a:uFill>
                  <a:solidFill/>
                </a:uFill>
              </a:rPr>
              <a:t>. </a:t>
            </a:r>
            <a:r>
              <a:rPr lang="en-US" sz="4500" dirty="0">
                <a:solidFill>
                  <a:srgbClr val="0224C0"/>
                </a:solidFill>
                <a:uFill>
                  <a:solidFill/>
                </a:uFill>
              </a:rPr>
              <a:t>For Level 3</a:t>
            </a:r>
            <a:endParaRPr sz="4500" dirty="0">
              <a:solidFill>
                <a:srgbClr val="0224C0"/>
              </a:solidFill>
              <a:uFill>
                <a:solidFill/>
              </a:uFill>
            </a:endParaRPr>
          </a:p>
        </p:txBody>
      </p:sp>
      <p:sp>
        <p:nvSpPr>
          <p:cNvPr id="35" name="Shape 35"/>
          <p:cNvSpPr>
            <a:spLocks noGrp="1"/>
          </p:cNvSpPr>
          <p:nvPr>
            <p:ph type="sldNum" sz="quarter" idx="2"/>
          </p:nvPr>
        </p:nvSpPr>
        <p:spPr>
          <a:xfrm>
            <a:off x="12130497" y="9203972"/>
            <a:ext cx="224063" cy="349674"/>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65</a:t>
            </a:fld>
            <a:endParaRPr sz="1600">
              <a:solidFill>
                <a:srgbClr val="9A9A9A"/>
              </a:solidFill>
              <a:uFill>
                <a:solidFill>
                  <a:srgbClr val="9A9A9A"/>
                </a:solidFill>
              </a:uFill>
            </a:endParaRPr>
          </a:p>
        </p:txBody>
      </p:sp>
      <p:sp>
        <p:nvSpPr>
          <p:cNvPr id="36" name="Shape 36"/>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xmlns=""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spTree>
    <p:extLst>
      <p:ext uri="{BB962C8B-B14F-4D97-AF65-F5344CB8AC3E}">
        <p14:creationId xmlns:p14="http://schemas.microsoft.com/office/powerpoint/2010/main" val="3802641508"/>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0"/>
            <a:ext cx="11704320" cy="982133"/>
          </a:xfrm>
        </p:spPr>
        <p:txBody>
          <a:bodyPr>
            <a:normAutofit/>
          </a:bodyPr>
          <a:lstStyle/>
          <a:p>
            <a:r>
              <a:rPr lang="en-US" dirty="0"/>
              <a:t>Changes to Level 3 (MxD08_M3)</a:t>
            </a:r>
          </a:p>
        </p:txBody>
      </p:sp>
      <p:pic>
        <p:nvPicPr>
          <p:cNvPr id="4" name="Picture 3" descr="Macintosh HD:Users:levy:MyFiles:MODIS_V6_Develop:C6_Intro_Paper:Figures:Diff_AOD_j_dayweightVSpixweight.Aqua.2008JanJul.png"/>
          <p:cNvPicPr/>
          <p:nvPr/>
        </p:nvPicPr>
        <p:blipFill rotWithShape="1">
          <a:blip r:embed="rId2" cstate="screen">
            <a:extLst>
              <a:ext uri="{28A0092B-C50C-407E-A947-70E740481C1C}">
                <a14:useLocalDpi xmlns:a14="http://schemas.microsoft.com/office/drawing/2010/main"/>
              </a:ext>
            </a:extLst>
          </a:blip>
          <a:srcRect/>
          <a:stretch/>
        </p:blipFill>
        <p:spPr bwMode="auto">
          <a:xfrm>
            <a:off x="397369" y="982133"/>
            <a:ext cx="12354560" cy="4539487"/>
          </a:xfrm>
          <a:prstGeom prst="rect">
            <a:avLst/>
          </a:prstGeom>
          <a:noFill/>
          <a:ln>
            <a:noFill/>
          </a:ln>
        </p:spPr>
      </p:pic>
      <p:sp>
        <p:nvSpPr>
          <p:cNvPr id="5" name="Rectangle 66"/>
          <p:cNvSpPr>
            <a:spLocks noChangeArrowheads="1"/>
          </p:cNvSpPr>
          <p:nvPr/>
        </p:nvSpPr>
        <p:spPr bwMode="auto">
          <a:xfrm>
            <a:off x="5225594" y="5663406"/>
            <a:ext cx="7779207" cy="41233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130046" tIns="65023" rIns="130046" bIns="65023">
            <a:spAutoFit/>
          </a:bodyPr>
          <a:lstStyle/>
          <a:p>
            <a:pPr eaLnBrk="1" hangingPunct="1">
              <a:spcBef>
                <a:spcPct val="20000"/>
              </a:spcBef>
              <a:buFontTx/>
              <a:buChar char="•"/>
            </a:pPr>
            <a:r>
              <a:rPr lang="en-US" sz="2700" dirty="0">
                <a:solidFill>
                  <a:srgbClr val="000000"/>
                </a:solidFill>
              </a:rPr>
              <a:t>In C5, averaging daily data did not look like monthly data (left, from Giovanni web application) </a:t>
            </a:r>
          </a:p>
          <a:p>
            <a:pPr eaLnBrk="1" hangingPunct="1">
              <a:spcBef>
                <a:spcPct val="20000"/>
              </a:spcBef>
              <a:buFontTx/>
              <a:buChar char="•"/>
            </a:pPr>
            <a:r>
              <a:rPr lang="en-US" sz="2700" dirty="0">
                <a:solidFill>
                  <a:srgbClr val="000000"/>
                </a:solidFill>
              </a:rPr>
              <a:t>C5 monthly was “pixel weighted”. A day with 100 retrieved pixels was worth 10 times more than one with 10. It was clear-sky biased. </a:t>
            </a:r>
          </a:p>
          <a:p>
            <a:pPr eaLnBrk="1" hangingPunct="1">
              <a:spcBef>
                <a:spcPct val="20000"/>
              </a:spcBef>
              <a:buFontTx/>
              <a:buChar char="•"/>
            </a:pPr>
            <a:r>
              <a:rPr lang="en-US" sz="2700" dirty="0">
                <a:solidFill>
                  <a:srgbClr val="000000"/>
                </a:solidFill>
              </a:rPr>
              <a:t> C6 monthly is “equal day” weighted.  If at least five pixels in a day, than that day counts. </a:t>
            </a:r>
          </a:p>
          <a:p>
            <a:pPr eaLnBrk="1" hangingPunct="1">
              <a:spcBef>
                <a:spcPct val="20000"/>
              </a:spcBef>
              <a:buFontTx/>
              <a:buChar char="•"/>
            </a:pPr>
            <a:r>
              <a:rPr lang="en-US" sz="2700" dirty="0">
                <a:solidFill>
                  <a:srgbClr val="000000"/>
                </a:solidFill>
              </a:rPr>
              <a:t> </a:t>
            </a:r>
            <a:r>
              <a:rPr lang="en-US" sz="2700" dirty="0">
                <a:solidFill>
                  <a:srgbClr val="000000"/>
                </a:solidFill>
                <a:sym typeface="Wingdings"/>
              </a:rPr>
              <a:t> </a:t>
            </a:r>
            <a:r>
              <a:rPr lang="en-US" sz="2700" dirty="0">
                <a:solidFill>
                  <a:srgbClr val="000000"/>
                </a:solidFill>
              </a:rPr>
              <a:t>Increases monthly mean AOD over land, and ocean. Less clear sky biased?</a:t>
            </a:r>
          </a:p>
        </p:txBody>
      </p:sp>
      <p:sp>
        <p:nvSpPr>
          <p:cNvPr id="6" name="TextBox 5"/>
          <p:cNvSpPr txBox="1"/>
          <p:nvPr/>
        </p:nvSpPr>
        <p:spPr>
          <a:xfrm>
            <a:off x="1963763" y="3741308"/>
            <a:ext cx="582732" cy="500648"/>
          </a:xfrm>
          <a:prstGeom prst="rect">
            <a:avLst/>
          </a:prstGeom>
          <a:solidFill>
            <a:srgbClr val="FFFFFF"/>
          </a:solidFill>
        </p:spPr>
        <p:txBody>
          <a:bodyPr wrap="none" lIns="130046" tIns="65023" rIns="130046" bIns="65023" rtlCol="0">
            <a:spAutoFit/>
          </a:bodyPr>
          <a:lstStyle/>
          <a:p>
            <a:r>
              <a:rPr lang="en-US" dirty="0"/>
              <a:t>C5</a:t>
            </a:r>
          </a:p>
        </p:txBody>
      </p:sp>
      <p:sp>
        <p:nvSpPr>
          <p:cNvPr id="7" name="TextBox 6"/>
          <p:cNvSpPr txBox="1"/>
          <p:nvPr/>
        </p:nvSpPr>
        <p:spPr>
          <a:xfrm>
            <a:off x="6208385" y="3741308"/>
            <a:ext cx="582732" cy="500648"/>
          </a:xfrm>
          <a:prstGeom prst="rect">
            <a:avLst/>
          </a:prstGeom>
          <a:solidFill>
            <a:srgbClr val="FFFFFF"/>
          </a:solidFill>
        </p:spPr>
        <p:txBody>
          <a:bodyPr wrap="none" lIns="130046" tIns="65023" rIns="130046" bIns="65023" rtlCol="0">
            <a:spAutoFit/>
          </a:bodyPr>
          <a:lstStyle/>
          <a:p>
            <a:r>
              <a:rPr lang="en-US" dirty="0"/>
              <a:t>C6</a:t>
            </a:r>
          </a:p>
        </p:txBody>
      </p:sp>
      <p:sp>
        <p:nvSpPr>
          <p:cNvPr id="8" name="TextBox 7"/>
          <p:cNvSpPr txBox="1"/>
          <p:nvPr/>
        </p:nvSpPr>
        <p:spPr>
          <a:xfrm>
            <a:off x="10168238" y="3741308"/>
            <a:ext cx="997058" cy="500648"/>
          </a:xfrm>
          <a:prstGeom prst="rect">
            <a:avLst/>
          </a:prstGeom>
          <a:solidFill>
            <a:srgbClr val="FFFFFF"/>
          </a:solidFill>
        </p:spPr>
        <p:txBody>
          <a:bodyPr wrap="none" lIns="130046" tIns="65023" rIns="130046" bIns="65023" rtlCol="0">
            <a:spAutoFit/>
          </a:bodyPr>
          <a:lstStyle/>
          <a:p>
            <a:r>
              <a:rPr lang="en-US" dirty="0"/>
              <a:t>C6-C5</a:t>
            </a:r>
          </a:p>
        </p:txBody>
      </p:sp>
      <p:sp>
        <p:nvSpPr>
          <p:cNvPr id="3" name="Slide Number Placeholder 2"/>
          <p:cNvSpPr>
            <a:spLocks noGrp="1"/>
          </p:cNvSpPr>
          <p:nvPr>
            <p:ph type="sldNum" sz="quarter" idx="12"/>
          </p:nvPr>
        </p:nvSpPr>
        <p:spPr>
          <a:xfrm>
            <a:off x="12037140" y="9200983"/>
            <a:ext cx="317420" cy="355652"/>
          </a:xfrm>
        </p:spPr>
        <p:txBody>
          <a:bodyPr/>
          <a:lstStyle/>
          <a:p>
            <a:fld id="{D40DDB34-C3D3-5B47-9DF9-147E51EAE026}" type="slidenum">
              <a:rPr lang="en-US" smtClean="0"/>
              <a:pPr/>
              <a:t>66</a:t>
            </a:fld>
            <a:endParaRPr lang="en-US"/>
          </a:p>
        </p:txBody>
      </p:sp>
      <p:pic>
        <p:nvPicPr>
          <p:cNvPr id="9" name="Picture 3" descr="MonthlyDaily"/>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97369" y="5758297"/>
            <a:ext cx="4645444" cy="392344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1" name="Straight Arrow Connector 10"/>
          <p:cNvCxnSpPr/>
          <p:nvPr/>
        </p:nvCxnSpPr>
        <p:spPr>
          <a:xfrm>
            <a:off x="1946007" y="4418908"/>
            <a:ext cx="0" cy="15079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128376" y="6320465"/>
            <a:ext cx="582732" cy="500648"/>
          </a:xfrm>
          <a:prstGeom prst="rect">
            <a:avLst/>
          </a:prstGeom>
          <a:solidFill>
            <a:srgbClr val="FFFFFF"/>
          </a:solidFill>
        </p:spPr>
        <p:txBody>
          <a:bodyPr wrap="none" lIns="130046" tIns="65023" rIns="130046" bIns="65023" rtlCol="0">
            <a:spAutoFit/>
          </a:bodyPr>
          <a:lstStyle/>
          <a:p>
            <a:r>
              <a:rPr lang="en-US" dirty="0"/>
              <a:t>C5</a:t>
            </a:r>
          </a:p>
        </p:txBody>
      </p:sp>
    </p:spTree>
    <p:extLst>
      <p:ext uri="{BB962C8B-B14F-4D97-AF65-F5344CB8AC3E}">
        <p14:creationId xmlns:p14="http://schemas.microsoft.com/office/powerpoint/2010/main" val="11340843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0"/>
            <a:ext cx="11704320" cy="982133"/>
          </a:xfrm>
        </p:spPr>
        <p:txBody>
          <a:bodyPr>
            <a:normAutofit/>
          </a:bodyPr>
          <a:lstStyle/>
          <a:p>
            <a:r>
              <a:rPr lang="en-US" dirty="0"/>
              <a:t>Changes to Level 3 (MxD08_M3)</a:t>
            </a:r>
          </a:p>
        </p:txBody>
      </p:sp>
      <p:sp>
        <p:nvSpPr>
          <p:cNvPr id="5" name="Rectangle 66"/>
          <p:cNvSpPr>
            <a:spLocks noChangeArrowheads="1"/>
          </p:cNvSpPr>
          <p:nvPr/>
        </p:nvSpPr>
        <p:spPr bwMode="auto">
          <a:xfrm>
            <a:off x="650240" y="1934312"/>
            <a:ext cx="11386900" cy="52527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130046" tIns="65023" rIns="130046" bIns="65023">
            <a:spAutoFit/>
          </a:bodyPr>
          <a:lstStyle/>
          <a:p>
            <a:pPr eaLnBrk="1" hangingPunct="1">
              <a:spcBef>
                <a:spcPct val="20000"/>
              </a:spcBef>
            </a:pPr>
            <a:r>
              <a:rPr lang="en-US" sz="3200" dirty="0">
                <a:solidFill>
                  <a:srgbClr val="000000"/>
                </a:solidFill>
              </a:rPr>
              <a:t>Removed some SDSs that averaging makes no sense:</a:t>
            </a:r>
          </a:p>
          <a:p>
            <a:pPr eaLnBrk="1" hangingPunct="1">
              <a:spcBef>
                <a:spcPct val="20000"/>
              </a:spcBef>
            </a:pPr>
            <a:r>
              <a:rPr lang="en-US" sz="3200" dirty="0">
                <a:solidFill>
                  <a:srgbClr val="000000"/>
                </a:solidFill>
              </a:rPr>
              <a:t>This is especially true of “intrinsic” aerosol parameters </a:t>
            </a:r>
          </a:p>
          <a:p>
            <a:pPr lvl="2">
              <a:spcBef>
                <a:spcPct val="20000"/>
              </a:spcBef>
              <a:buFontTx/>
              <a:buChar char="•"/>
            </a:pPr>
            <a:r>
              <a:rPr lang="en-US" sz="3200" dirty="0">
                <a:solidFill>
                  <a:srgbClr val="000000"/>
                </a:solidFill>
              </a:rPr>
              <a:t>e.g., Angstrom exponent (AE), fine mode weighting (FMW) </a:t>
            </a:r>
          </a:p>
          <a:p>
            <a:pPr lvl="2">
              <a:spcBef>
                <a:spcPct val="20000"/>
              </a:spcBef>
              <a:buFontTx/>
              <a:buChar char="•"/>
            </a:pPr>
            <a:r>
              <a:rPr lang="en-US" sz="3200" dirty="0">
                <a:solidFill>
                  <a:srgbClr val="000000"/>
                </a:solidFill>
              </a:rPr>
              <a:t>If a user wants to derive mean AE, they can use spectral AOD and calculate their own AE. </a:t>
            </a:r>
          </a:p>
          <a:p>
            <a:pPr lvl="2" indent="0">
              <a:spcBef>
                <a:spcPct val="20000"/>
              </a:spcBef>
            </a:pPr>
            <a:endParaRPr lang="en-US" sz="3200" dirty="0">
              <a:solidFill>
                <a:srgbClr val="000000"/>
              </a:solidFill>
            </a:endParaRPr>
          </a:p>
          <a:p>
            <a:pPr lvl="2" indent="0">
              <a:spcBef>
                <a:spcPct val="20000"/>
              </a:spcBef>
            </a:pPr>
            <a:r>
              <a:rPr lang="en-US" sz="3200" dirty="0">
                <a:solidFill>
                  <a:srgbClr val="000000"/>
                </a:solidFill>
              </a:rPr>
              <a:t>Added joint histograms for some SDSs</a:t>
            </a:r>
          </a:p>
          <a:p>
            <a:pPr marL="457200" lvl="2" indent="-457200">
              <a:spcBef>
                <a:spcPct val="20000"/>
              </a:spcBef>
              <a:buFont typeface="Arial"/>
              <a:buChar char="•"/>
            </a:pPr>
            <a:r>
              <a:rPr lang="en-US" sz="3200" dirty="0">
                <a:solidFill>
                  <a:srgbClr val="000000"/>
                </a:solidFill>
              </a:rPr>
              <a:t>e.g., Angstrom Exponent versus AOD. </a:t>
            </a:r>
          </a:p>
          <a:p>
            <a:pPr marL="457200" lvl="7" indent="-457200">
              <a:spcBef>
                <a:spcPct val="20000"/>
              </a:spcBef>
              <a:buFont typeface="Arial"/>
              <a:buChar char="•"/>
            </a:pPr>
            <a:endParaRPr lang="en-US" sz="3200" dirty="0">
              <a:solidFill>
                <a:srgbClr val="000000"/>
              </a:solidFill>
            </a:endParaRPr>
          </a:p>
        </p:txBody>
      </p:sp>
      <p:sp>
        <p:nvSpPr>
          <p:cNvPr id="3" name="Slide Number Placeholder 2"/>
          <p:cNvSpPr>
            <a:spLocks noGrp="1"/>
          </p:cNvSpPr>
          <p:nvPr>
            <p:ph type="sldNum" sz="quarter" idx="12"/>
          </p:nvPr>
        </p:nvSpPr>
        <p:spPr>
          <a:xfrm>
            <a:off x="12037140" y="9200983"/>
            <a:ext cx="317420" cy="355652"/>
          </a:xfrm>
        </p:spPr>
        <p:txBody>
          <a:bodyPr/>
          <a:lstStyle/>
          <a:p>
            <a:fld id="{D40DDB34-C3D3-5B47-9DF9-147E51EAE026}" type="slidenum">
              <a:rPr lang="en-US" smtClean="0"/>
              <a:pPr/>
              <a:t>67</a:t>
            </a:fld>
            <a:endParaRPr lang="en-US"/>
          </a:p>
        </p:txBody>
      </p:sp>
    </p:spTree>
    <p:extLst>
      <p:ext uri="{BB962C8B-B14F-4D97-AF65-F5344CB8AC3E}">
        <p14:creationId xmlns:p14="http://schemas.microsoft.com/office/powerpoint/2010/main" val="15883568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1607307"/>
            <a:ext cx="11704320" cy="2786978"/>
          </a:xfrm>
        </p:spPr>
        <p:txBody>
          <a:bodyPr>
            <a:normAutofit/>
          </a:bodyPr>
          <a:lstStyle/>
          <a:p>
            <a:r>
              <a:rPr lang="en-US" sz="4600" dirty="0"/>
              <a:t>8. Terra versus Aqua</a:t>
            </a:r>
            <a:br>
              <a:rPr lang="en-US" sz="4600" dirty="0"/>
            </a:br>
            <a:br>
              <a:rPr lang="en-US" sz="4600" dirty="0"/>
            </a:br>
            <a:r>
              <a:rPr lang="en-US" sz="4600" dirty="0"/>
              <a:t>(also why Terra hasn’t been produced yet)</a:t>
            </a:r>
          </a:p>
        </p:txBody>
      </p:sp>
      <p:sp>
        <p:nvSpPr>
          <p:cNvPr id="4" name="Slide Number Placeholder 3"/>
          <p:cNvSpPr>
            <a:spLocks noGrp="1"/>
          </p:cNvSpPr>
          <p:nvPr>
            <p:ph type="sldNum" sz="quarter" idx="12"/>
          </p:nvPr>
        </p:nvSpPr>
        <p:spPr>
          <a:xfrm>
            <a:off x="12141135" y="9200983"/>
            <a:ext cx="213425" cy="355652"/>
          </a:xfrm>
        </p:spPr>
        <p:txBody>
          <a:bodyPr/>
          <a:lstStyle/>
          <a:p>
            <a:fld id="{D40DDB34-C3D3-5B47-9DF9-147E51EAE026}" type="slidenum">
              <a:rPr lang="en-US" smtClean="0"/>
              <a:pPr/>
              <a:t>68</a:t>
            </a:fld>
            <a:endParaRPr lang="en-US"/>
          </a:p>
        </p:txBody>
      </p:sp>
    </p:spTree>
    <p:extLst>
      <p:ext uri="{BB962C8B-B14F-4D97-AF65-F5344CB8AC3E}">
        <p14:creationId xmlns:p14="http://schemas.microsoft.com/office/powerpoint/2010/main" val="27338542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975360" y="26372"/>
            <a:ext cx="11054080" cy="988874"/>
          </a:xfrm>
          <a:solidFill>
            <a:schemeClr val="bg2"/>
          </a:solidFill>
        </p:spPr>
        <p:txBody>
          <a:bodyPr>
            <a:normAutofit/>
          </a:bodyPr>
          <a:lstStyle/>
          <a:p>
            <a:r>
              <a:rPr lang="en-US" sz="5100" dirty="0"/>
              <a:t>Trends in Collection 5</a:t>
            </a:r>
            <a:endParaRPr lang="en-US" sz="5100" dirty="0">
              <a:solidFill>
                <a:srgbClr val="000000"/>
              </a:solidFill>
            </a:endParaRPr>
          </a:p>
        </p:txBody>
      </p:sp>
      <p:sp>
        <p:nvSpPr>
          <p:cNvPr id="496645" name="Rectangle 5"/>
          <p:cNvSpPr>
            <a:spLocks noChangeArrowheads="1"/>
          </p:cNvSpPr>
          <p:nvPr/>
        </p:nvSpPr>
        <p:spPr bwMode="auto">
          <a:xfrm>
            <a:off x="330341" y="7722550"/>
            <a:ext cx="12524740" cy="2031051"/>
          </a:xfrm>
          <a:prstGeom prst="rect">
            <a:avLst/>
          </a:prstGeom>
          <a:noFill/>
          <a:ln w="9525">
            <a:noFill/>
            <a:miter lim="800000"/>
            <a:headEnd/>
            <a:tailEnd/>
          </a:ln>
        </p:spPr>
        <p:txBody>
          <a:bodyPr wrap="square" lIns="130046" tIns="65023" rIns="130046" bIns="65023">
            <a:prstTxWarp prst="textNoShape">
              <a:avLst/>
            </a:prstTxWarp>
            <a:spAutoFit/>
          </a:bodyPr>
          <a:lstStyle/>
          <a:p>
            <a:pPr marL="487672" indent="-487672">
              <a:lnSpc>
                <a:spcPct val="90000"/>
              </a:lnSpc>
              <a:buFont typeface="Arial"/>
              <a:buChar char="•"/>
              <a:defRPr/>
            </a:pPr>
            <a:r>
              <a:rPr lang="en-US" sz="3400" dirty="0"/>
              <a:t>Over land, </a:t>
            </a:r>
            <a:r>
              <a:rPr lang="en-US" sz="3400" dirty="0">
                <a:solidFill>
                  <a:srgbClr val="FF0000"/>
                </a:solidFill>
              </a:rPr>
              <a:t>Terra </a:t>
            </a:r>
            <a:r>
              <a:rPr lang="en-US" sz="3400" i="1" dirty="0">
                <a:solidFill>
                  <a:srgbClr val="000000"/>
                </a:solidFill>
              </a:rPr>
              <a:t>decreases </a:t>
            </a:r>
            <a:r>
              <a:rPr lang="en-US" sz="3400" dirty="0">
                <a:solidFill>
                  <a:srgbClr val="000000"/>
                </a:solidFill>
              </a:rPr>
              <a:t>(-0.04/decade), </a:t>
            </a:r>
            <a:r>
              <a:rPr lang="en-US" sz="3400" dirty="0">
                <a:solidFill>
                  <a:srgbClr val="0000FF"/>
                </a:solidFill>
              </a:rPr>
              <a:t>Aqua </a:t>
            </a:r>
            <a:r>
              <a:rPr lang="en-US" sz="3400" i="1" dirty="0">
                <a:solidFill>
                  <a:srgbClr val="000000"/>
                </a:solidFill>
              </a:rPr>
              <a:t>constant</a:t>
            </a:r>
          </a:p>
          <a:p>
            <a:pPr marL="487672" indent="-487672">
              <a:lnSpc>
                <a:spcPct val="90000"/>
              </a:lnSpc>
              <a:buFont typeface="Arial"/>
              <a:buChar char="•"/>
              <a:defRPr/>
            </a:pPr>
            <a:r>
              <a:rPr lang="en-US" sz="3400" dirty="0">
                <a:solidFill>
                  <a:srgbClr val="FF0000"/>
                </a:solidFill>
              </a:rPr>
              <a:t>Terra </a:t>
            </a:r>
            <a:r>
              <a:rPr lang="en-US" sz="3400" dirty="0">
                <a:solidFill>
                  <a:srgbClr val="000000"/>
                </a:solidFill>
              </a:rPr>
              <a:t>/ </a:t>
            </a:r>
            <a:r>
              <a:rPr lang="en-US" sz="3400" dirty="0">
                <a:solidFill>
                  <a:srgbClr val="0000FF"/>
                </a:solidFill>
              </a:rPr>
              <a:t>Aqua </a:t>
            </a:r>
            <a:r>
              <a:rPr lang="en-US" sz="3400" dirty="0">
                <a:solidFill>
                  <a:srgbClr val="000000"/>
                </a:solidFill>
              </a:rPr>
              <a:t>divergence is the same everywhere on the globe!</a:t>
            </a:r>
          </a:p>
          <a:p>
            <a:pPr marL="487672" indent="-487672">
              <a:lnSpc>
                <a:spcPct val="90000"/>
              </a:lnSpc>
              <a:buFont typeface="Arial"/>
              <a:buChar char="•"/>
              <a:defRPr/>
            </a:pPr>
            <a:r>
              <a:rPr lang="en-US" sz="3400" dirty="0">
                <a:solidFill>
                  <a:srgbClr val="000000"/>
                </a:solidFill>
              </a:rPr>
              <a:t>In NH, observations are 1.5 hours apart, while SH are 4.5 hours</a:t>
            </a:r>
          </a:p>
          <a:p>
            <a:pPr marL="487672" indent="-487672">
              <a:lnSpc>
                <a:spcPct val="90000"/>
              </a:lnSpc>
              <a:buFont typeface="Arial"/>
              <a:buChar char="•"/>
              <a:defRPr/>
            </a:pPr>
            <a:r>
              <a:rPr lang="en-US" sz="3400" dirty="0">
                <a:solidFill>
                  <a:srgbClr val="000000"/>
                </a:solidFill>
              </a:rPr>
              <a:t>So, probably not due to diurnal cycle of aerosol</a:t>
            </a:r>
          </a:p>
        </p:txBody>
      </p:sp>
      <p:sp>
        <p:nvSpPr>
          <p:cNvPr id="2" name="Slide Number Placeholder 1"/>
          <p:cNvSpPr>
            <a:spLocks noGrp="1"/>
          </p:cNvSpPr>
          <p:nvPr>
            <p:ph type="sldNum" sz="quarter" idx="12"/>
          </p:nvPr>
        </p:nvSpPr>
        <p:spPr>
          <a:xfrm>
            <a:off x="12141135" y="9200983"/>
            <a:ext cx="213425" cy="355652"/>
          </a:xfrm>
        </p:spPr>
        <p:txBody>
          <a:bodyPr/>
          <a:lstStyle/>
          <a:p>
            <a:fld id="{D40DDB34-C3D3-5B47-9DF9-147E51EAE026}" type="slidenum">
              <a:rPr lang="en-US" smtClean="0"/>
              <a:pPr/>
              <a:t>69</a:t>
            </a:fld>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5360" y="1115491"/>
            <a:ext cx="10676296" cy="6296516"/>
          </a:xfrm>
          <a:prstGeom prst="rect">
            <a:avLst/>
          </a:prstGeom>
        </p:spPr>
      </p:pic>
      <p:pic>
        <p:nvPicPr>
          <p:cNvPr id="4" name="Picture 3"/>
          <p:cNvPicPr>
            <a:picLocks noChangeAspect="1"/>
          </p:cNvPicPr>
          <p:nvPr/>
        </p:nvPicPr>
        <p:blipFill>
          <a:blip r:embed="rId4"/>
          <a:stretch>
            <a:fillRect/>
          </a:stretch>
        </p:blipFill>
        <p:spPr>
          <a:xfrm>
            <a:off x="6591854" y="2896781"/>
            <a:ext cx="1737826" cy="1020876"/>
          </a:xfrm>
          <a:prstGeom prst="rect">
            <a:avLst/>
          </a:prstGeom>
        </p:spPr>
      </p:pic>
    </p:spTree>
    <p:extLst>
      <p:ext uri="{BB962C8B-B14F-4D97-AF65-F5344CB8AC3E}">
        <p14:creationId xmlns:p14="http://schemas.microsoft.com/office/powerpoint/2010/main" val="2605867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p:cNvSpPr>
          <p:nvPr>
            <p:ph type="title"/>
          </p:nvPr>
        </p:nvSpPr>
        <p:spPr>
          <a:xfrm>
            <a:off x="650238" y="179571"/>
            <a:ext cx="11704322" cy="1625601"/>
          </a:xfrm>
          <a:prstGeom prst="rect">
            <a:avLst/>
          </a:prstGeom>
        </p:spPr>
        <p:txBody>
          <a:bodyPr/>
          <a:lstStyle/>
          <a:p>
            <a:pPr lvl="0">
              <a:lnSpc>
                <a:spcPct val="120000"/>
              </a:lnSpc>
              <a:defRPr sz="1800">
                <a:solidFill>
                  <a:srgbClr val="000000"/>
                </a:solidFill>
                <a:uFillTx/>
              </a:defRPr>
            </a:pPr>
            <a:r>
              <a:rPr sz="4500" dirty="0">
                <a:solidFill>
                  <a:srgbClr val="0224C0"/>
                </a:solidFill>
                <a:uFill>
                  <a:solidFill/>
                </a:uFill>
              </a:rPr>
              <a:t>MODIS Standardized Filenaming Convention</a:t>
            </a:r>
          </a:p>
          <a:p>
            <a:pPr lvl="0">
              <a:lnSpc>
                <a:spcPct val="120000"/>
              </a:lnSpc>
              <a:defRPr sz="1800">
                <a:solidFill>
                  <a:srgbClr val="000000"/>
                </a:solidFill>
                <a:uFillTx/>
              </a:defRPr>
            </a:pPr>
            <a:r>
              <a:rPr sz="3400" dirty="0">
                <a:uFill>
                  <a:solidFill/>
                </a:uFill>
              </a:rPr>
              <a:t>NASA Earth Science Data filenames for MODIS</a:t>
            </a:r>
          </a:p>
        </p:txBody>
      </p:sp>
      <p:sp>
        <p:nvSpPr>
          <p:cNvPr id="68" name="Shape 68"/>
          <p:cNvSpPr>
            <a:spLocks noGrp="1"/>
          </p:cNvSpPr>
          <p:nvPr>
            <p:ph type="body" idx="1"/>
          </p:nvPr>
        </p:nvSpPr>
        <p:spPr>
          <a:xfrm>
            <a:off x="504809" y="1888538"/>
            <a:ext cx="11704321" cy="7079207"/>
          </a:xfrm>
          <a:prstGeom prst="rect">
            <a:avLst/>
          </a:prstGeom>
        </p:spPr>
        <p:txBody>
          <a:bodyPr/>
          <a:lstStyle/>
          <a:p>
            <a:pPr marL="0" lvl="0" indent="194310" algn="just">
              <a:lnSpc>
                <a:spcPts val="1500"/>
              </a:lnSpc>
              <a:spcBef>
                <a:spcPts val="1200"/>
              </a:spcBef>
              <a:buClrTx/>
              <a:buSzTx/>
              <a:buFontTx/>
              <a:buNone/>
              <a:defRPr sz="1800">
                <a:uFillTx/>
              </a:defRPr>
            </a:pPr>
            <a:endParaRPr sz="2500" dirty="0">
              <a:latin typeface="Times New Roman"/>
              <a:ea typeface="Times New Roman"/>
              <a:cs typeface="Times New Roman"/>
              <a:sym typeface="Times New Roman"/>
            </a:endParaRPr>
          </a:p>
          <a:p>
            <a:pPr marL="365759" lvl="0" indent="0" algn="just">
              <a:buClrTx/>
              <a:buSzTx/>
              <a:buFontTx/>
              <a:buNone/>
              <a:defRPr sz="1800">
                <a:uFillTx/>
              </a:defRPr>
            </a:pPr>
            <a:r>
              <a:rPr sz="2500" dirty="0">
                <a:latin typeface="Times New Roman"/>
                <a:ea typeface="Times New Roman"/>
                <a:cs typeface="Times New Roman"/>
                <a:sym typeface="Times New Roman"/>
              </a:rPr>
              <a:t>MODIS</a:t>
            </a:r>
            <a:r>
              <a:rPr sz="2500">
                <a:latin typeface="Times New Roman"/>
                <a:ea typeface="Times New Roman"/>
                <a:cs typeface="Times New Roman"/>
                <a:sym typeface="Times New Roman"/>
              </a:rPr>
              <a:t>:    </a:t>
            </a:r>
            <a:r>
              <a:rPr sz="2500">
                <a:latin typeface="Arial Bold"/>
                <a:ea typeface="Arial Bold"/>
                <a:cs typeface="Arial Bold"/>
                <a:sym typeface="Arial Bold"/>
              </a:rPr>
              <a:t>M</a:t>
            </a:r>
            <a:r>
              <a:rPr lang="en-US" sz="2500">
                <a:solidFill>
                  <a:srgbClr val="FF0000"/>
                </a:solidFill>
                <a:latin typeface="Arial Bold"/>
                <a:ea typeface="Arial Bold"/>
                <a:cs typeface="Arial Bold"/>
                <a:sym typeface="Arial Bold"/>
              </a:rPr>
              <a:t>x</a:t>
            </a:r>
            <a:r>
              <a:rPr sz="2500">
                <a:latin typeface="Arial Bold"/>
                <a:ea typeface="Arial Bold"/>
                <a:cs typeface="Arial Bold"/>
                <a:sym typeface="Arial Bold"/>
              </a:rPr>
              <a:t>D0</a:t>
            </a:r>
            <a:r>
              <a:rPr lang="en-US" sz="2500">
                <a:latin typeface="Arial Bold"/>
                <a:ea typeface="Arial Bold"/>
                <a:cs typeface="Arial Bold"/>
                <a:sym typeface="Arial Bold"/>
              </a:rPr>
              <a:t>4</a:t>
            </a:r>
            <a:r>
              <a:rPr sz="2500">
                <a:latin typeface="Arial Bold"/>
                <a:ea typeface="Arial Bold"/>
                <a:cs typeface="Arial Bold"/>
                <a:sym typeface="Arial Bold"/>
              </a:rPr>
              <a:t>_</a:t>
            </a:r>
            <a:r>
              <a:rPr sz="2500">
                <a:solidFill>
                  <a:srgbClr val="800000"/>
                </a:solidFill>
                <a:latin typeface="Arial Bold"/>
                <a:ea typeface="Arial Bold"/>
                <a:cs typeface="Arial Bold"/>
                <a:sym typeface="Arial Bold"/>
              </a:rPr>
              <a:t>L2</a:t>
            </a:r>
            <a:r>
              <a:rPr sz="2500" dirty="0">
                <a:latin typeface="Arial Bold"/>
                <a:ea typeface="Arial Bold"/>
                <a:cs typeface="Arial Bold"/>
                <a:sym typeface="Arial Bold"/>
              </a:rPr>
              <a:t>.</a:t>
            </a:r>
            <a:r>
              <a:rPr sz="2500" dirty="0">
                <a:solidFill>
                  <a:srgbClr val="0056D6"/>
                </a:solidFill>
                <a:latin typeface="Arial Bold"/>
                <a:ea typeface="Arial Bold"/>
                <a:cs typeface="Arial Bold"/>
                <a:sym typeface="Arial Bold"/>
              </a:rPr>
              <a:t>A</a:t>
            </a:r>
            <a:r>
              <a:rPr sz="2500" dirty="0">
                <a:solidFill>
                  <a:srgbClr val="C4BC00"/>
                </a:solidFill>
                <a:latin typeface="Arial Bold"/>
                <a:ea typeface="Arial Bold"/>
                <a:cs typeface="Arial Bold"/>
                <a:sym typeface="Arial Bold"/>
              </a:rPr>
              <a:t>YYYYDDD</a:t>
            </a:r>
            <a:r>
              <a:rPr sz="2500" dirty="0">
                <a:latin typeface="Arial Bold"/>
                <a:ea typeface="Arial Bold"/>
                <a:cs typeface="Arial Bold"/>
                <a:sym typeface="Arial Bold"/>
              </a:rPr>
              <a:t>.</a:t>
            </a:r>
            <a:r>
              <a:rPr sz="2500" dirty="0">
                <a:solidFill>
                  <a:srgbClr val="BE38F3"/>
                </a:solidFill>
                <a:latin typeface="Arial Bold"/>
                <a:ea typeface="Arial Bold"/>
                <a:cs typeface="Arial Bold"/>
                <a:sym typeface="Arial Bold"/>
              </a:rPr>
              <a:t>HHMM</a:t>
            </a:r>
            <a:r>
              <a:rPr sz="2500" dirty="0">
                <a:latin typeface="Arial Bold"/>
                <a:ea typeface="Arial Bold"/>
                <a:cs typeface="Arial Bold"/>
                <a:sym typeface="Arial Bold"/>
              </a:rPr>
              <a:t>.</a:t>
            </a:r>
            <a:r>
              <a:rPr sz="2500" dirty="0">
                <a:solidFill>
                  <a:srgbClr val="B92D5D"/>
                </a:solidFill>
                <a:latin typeface="Arial Bold"/>
                <a:ea typeface="Arial Bold"/>
                <a:cs typeface="Arial Bold"/>
                <a:sym typeface="Arial Bold"/>
              </a:rPr>
              <a:t>CCC</a:t>
            </a:r>
            <a:r>
              <a:rPr sz="2500" dirty="0">
                <a:latin typeface="Arial Bold"/>
                <a:ea typeface="Arial Bold"/>
                <a:cs typeface="Arial Bold"/>
                <a:sym typeface="Arial Bold"/>
              </a:rPr>
              <a:t>.</a:t>
            </a:r>
            <a:r>
              <a:rPr sz="2500" dirty="0">
                <a:solidFill>
                  <a:srgbClr val="77BB41"/>
                </a:solidFill>
                <a:latin typeface="Arial Bold"/>
                <a:ea typeface="Arial Bold"/>
                <a:cs typeface="Arial Bold"/>
                <a:sym typeface="Arial Bold"/>
              </a:rPr>
              <a:t>YYYYDDDHHMMSS</a:t>
            </a:r>
            <a:r>
              <a:rPr sz="2500" dirty="0">
                <a:latin typeface="Arial Bold"/>
                <a:ea typeface="Arial Bold"/>
                <a:cs typeface="Arial Bold"/>
                <a:sym typeface="Arial Bold"/>
              </a:rPr>
              <a:t>.hdf</a:t>
            </a:r>
            <a:endParaRPr sz="2500" dirty="0">
              <a:latin typeface="Times New Roman"/>
              <a:ea typeface="Times New Roman"/>
              <a:cs typeface="Times New Roman"/>
              <a:sym typeface="Times New Roman"/>
            </a:endParaRPr>
          </a:p>
          <a:p>
            <a:pPr marL="0" lvl="0" indent="194310" algn="just">
              <a:lnSpc>
                <a:spcPts val="1500"/>
              </a:lnSpc>
              <a:spcBef>
                <a:spcPts val="1200"/>
              </a:spcBef>
              <a:buClrTx/>
              <a:buSzTx/>
              <a:buFontTx/>
              <a:buNone/>
              <a:defRPr sz="1800">
                <a:uFillTx/>
              </a:defRPr>
            </a:pPr>
            <a:endParaRPr sz="2500" b="1" dirty="0">
              <a:latin typeface="Times New Roman"/>
              <a:ea typeface="Times New Roman"/>
              <a:cs typeface="Times New Roman"/>
              <a:sym typeface="Times New Roman"/>
            </a:endParaRPr>
          </a:p>
          <a:p>
            <a:pPr marL="0" lvl="0" indent="194310" algn="just">
              <a:lnSpc>
                <a:spcPts val="1500"/>
              </a:lnSpc>
              <a:spcBef>
                <a:spcPts val="1200"/>
              </a:spcBef>
              <a:buClrTx/>
              <a:buSzTx/>
              <a:buFontTx/>
              <a:buNone/>
              <a:defRPr sz="1800">
                <a:uFillTx/>
              </a:defRPr>
            </a:pPr>
            <a:r>
              <a:rPr sz="2800" b="1" dirty="0">
                <a:latin typeface="Times New Roman"/>
                <a:ea typeface="Times New Roman"/>
                <a:cs typeface="Times New Roman"/>
                <a:sym typeface="Times New Roman"/>
              </a:rPr>
              <a:t>	</a:t>
            </a:r>
            <a:r>
              <a:rPr sz="2800" dirty="0">
                <a:latin typeface="Times New Roman"/>
                <a:ea typeface="Times New Roman"/>
                <a:cs typeface="Times New Roman"/>
                <a:sym typeface="Times New Roman"/>
              </a:rPr>
              <a:t>Definition of </a:t>
            </a:r>
            <a:r>
              <a:rPr sz="2800">
                <a:latin typeface="Times New Roman"/>
                <a:ea typeface="Times New Roman"/>
                <a:cs typeface="Times New Roman"/>
                <a:sym typeface="Times New Roman"/>
              </a:rPr>
              <a:t>highlighted text</a:t>
            </a:r>
            <a:r>
              <a:rPr sz="2800" dirty="0">
                <a:latin typeface="Times New Roman"/>
                <a:ea typeface="Times New Roman"/>
                <a:cs typeface="Times New Roman"/>
                <a:sym typeface="Times New Roman"/>
              </a:rPr>
              <a:t>:</a:t>
            </a:r>
            <a:endParaRPr sz="2800" b="1" dirty="0">
              <a:latin typeface="Times New Roman"/>
              <a:ea typeface="Times New Roman"/>
              <a:cs typeface="Times New Roman"/>
              <a:sym typeface="Times New Roman"/>
            </a:endParaRPr>
          </a:p>
          <a:p>
            <a:pPr marL="365759" lvl="0" indent="0" algn="just">
              <a:spcBef>
                <a:spcPts val="800"/>
              </a:spcBef>
              <a:buClrTx/>
              <a:buSzTx/>
              <a:buFontTx/>
              <a:buNone/>
              <a:defRPr sz="1800">
                <a:uFillTx/>
              </a:defRPr>
            </a:pPr>
            <a:endParaRPr sz="800" b="1" dirty="0">
              <a:latin typeface="Times New Roman"/>
              <a:ea typeface="Times New Roman"/>
              <a:cs typeface="Times New Roman"/>
              <a:sym typeface="Times New Roman"/>
            </a:endParaRPr>
          </a:p>
          <a:p>
            <a:pPr marL="365759" lvl="0" indent="0" algn="just">
              <a:spcBef>
                <a:spcPts val="800"/>
              </a:spcBef>
              <a:buClrTx/>
              <a:buSzTx/>
              <a:buFontTx/>
              <a:buNone/>
              <a:defRPr sz="1800">
                <a:uFillTx/>
              </a:defRPr>
            </a:pPr>
            <a:r>
              <a:rPr sz="2500" b="1" dirty="0">
                <a:latin typeface="Times New Roman"/>
                <a:ea typeface="Times New Roman"/>
                <a:cs typeface="Times New Roman"/>
                <a:sym typeface="Times New Roman"/>
              </a:rPr>
              <a:t>	</a:t>
            </a:r>
            <a:r>
              <a:rPr sz="2500" b="1">
                <a:latin typeface="Times New Roman"/>
                <a:ea typeface="Times New Roman"/>
                <a:cs typeface="Times New Roman"/>
                <a:sym typeface="Times New Roman"/>
              </a:rPr>
              <a:t>	</a:t>
            </a:r>
            <a:r>
              <a:rPr sz="2500">
                <a:latin typeface="Arial Bold"/>
                <a:ea typeface="Arial Bold"/>
                <a:cs typeface="Arial Bold"/>
                <a:sym typeface="Arial Bold"/>
              </a:rPr>
              <a:t>M</a:t>
            </a:r>
            <a:r>
              <a:rPr lang="en-US" sz="2500">
                <a:solidFill>
                  <a:srgbClr val="FF0000"/>
                </a:solidFill>
                <a:latin typeface="Arial Bold"/>
                <a:ea typeface="Arial Bold"/>
                <a:cs typeface="Arial Bold"/>
                <a:sym typeface="Arial Bold"/>
              </a:rPr>
              <a:t>x</a:t>
            </a:r>
            <a:r>
              <a:rPr sz="2500">
                <a:latin typeface="Arial Bold"/>
                <a:ea typeface="Arial Bold"/>
                <a:cs typeface="Arial Bold"/>
                <a:sym typeface="Arial Bold"/>
              </a:rPr>
              <a:t>D0</a:t>
            </a:r>
            <a:r>
              <a:rPr lang="en-US" sz="2500">
                <a:latin typeface="Arial Bold"/>
                <a:ea typeface="Arial Bold"/>
                <a:cs typeface="Arial Bold"/>
                <a:sym typeface="Arial Bold"/>
              </a:rPr>
              <a:t>4</a:t>
            </a:r>
            <a:r>
              <a:rPr sz="2500">
                <a:latin typeface="Times New Roman"/>
                <a:ea typeface="Times New Roman"/>
                <a:cs typeface="Times New Roman"/>
                <a:sym typeface="Times New Roman"/>
              </a:rPr>
              <a:t> </a:t>
            </a:r>
            <a:r>
              <a:rPr sz="2500" dirty="0">
                <a:latin typeface="Times New Roman"/>
                <a:ea typeface="Times New Roman"/>
                <a:cs typeface="Times New Roman"/>
                <a:sym typeface="Times New Roman"/>
              </a:rPr>
              <a:t>= Earth Science Data Type name</a:t>
            </a:r>
            <a:r>
              <a:rPr lang="en-US" sz="2500" dirty="0">
                <a:latin typeface="Times New Roman"/>
                <a:ea typeface="Times New Roman"/>
                <a:cs typeface="Times New Roman"/>
                <a:sym typeface="Times New Roman"/>
              </a:rPr>
              <a:t> (this is code for the “aerosol” product)</a:t>
            </a:r>
          </a:p>
          <a:p>
            <a:pPr marL="365759" lvl="0" indent="0" algn="just">
              <a:spcBef>
                <a:spcPts val="800"/>
              </a:spcBef>
              <a:buClrTx/>
              <a:buSzTx/>
              <a:buFontTx/>
              <a:buNone/>
              <a:defRPr sz="1800">
                <a:uFillTx/>
              </a:defRPr>
            </a:pPr>
            <a:r>
              <a:rPr lang="en-US" sz="2500" b="1" dirty="0">
                <a:latin typeface="Times New Roman"/>
                <a:ea typeface="Times New Roman"/>
                <a:cs typeface="Times New Roman"/>
                <a:sym typeface="Times New Roman"/>
              </a:rPr>
              <a:t>	     </a:t>
            </a:r>
            <a:r>
              <a:rPr lang="en-US" sz="2500" b="1">
                <a:latin typeface="Times New Roman"/>
                <a:ea typeface="Times New Roman"/>
                <a:cs typeface="Times New Roman"/>
                <a:sym typeface="Times New Roman"/>
              </a:rPr>
              <a:t> </a:t>
            </a:r>
            <a:r>
              <a:rPr lang="en-US" sz="2500">
                <a:solidFill>
                  <a:srgbClr val="FF0000"/>
                </a:solidFill>
                <a:latin typeface="Arial Bold"/>
                <a:ea typeface="Times New Roman"/>
                <a:cs typeface="Arial Bold"/>
                <a:sym typeface="Times New Roman"/>
              </a:rPr>
              <a:t>x </a:t>
            </a:r>
            <a:r>
              <a:rPr lang="en-US" sz="2500" dirty="0">
                <a:solidFill>
                  <a:srgbClr val="FF0000"/>
                </a:solidFill>
                <a:latin typeface="Arial Bold"/>
                <a:ea typeface="Times New Roman"/>
                <a:cs typeface="Arial Bold"/>
                <a:sym typeface="Times New Roman"/>
              </a:rPr>
              <a:t>= </a:t>
            </a:r>
            <a:r>
              <a:rPr lang="en-US" sz="2500" dirty="0">
                <a:solidFill>
                  <a:srgbClr val="000000"/>
                </a:solidFill>
                <a:latin typeface="Times New Roman"/>
                <a:ea typeface="Times New Roman"/>
                <a:cs typeface="Times New Roman"/>
                <a:sym typeface="Times New Roman"/>
              </a:rPr>
              <a:t>“</a:t>
            </a:r>
            <a:r>
              <a:rPr lang="en-US" sz="2500" dirty="0">
                <a:solidFill>
                  <a:schemeClr val="tx1"/>
                </a:solidFill>
                <a:latin typeface="Times New Roman"/>
                <a:ea typeface="Times New Roman"/>
                <a:cs typeface="Times New Roman"/>
                <a:sym typeface="Times New Roman"/>
              </a:rPr>
              <a:t>O” for Terra or “Y” for Aqua</a:t>
            </a:r>
            <a:endParaRPr sz="2500" dirty="0">
              <a:solidFill>
                <a:schemeClr val="tx1"/>
              </a:solidFill>
              <a:latin typeface="Times New Roman"/>
              <a:ea typeface="Times New Roman"/>
              <a:cs typeface="Times New Roman"/>
              <a:sym typeface="Times New Roman"/>
            </a:endParaRPr>
          </a:p>
          <a:p>
            <a:pPr marL="365759" lvl="0" indent="0" algn="just">
              <a:spcBef>
                <a:spcPts val="800"/>
              </a:spcBef>
              <a:buClrTx/>
              <a:buSzTx/>
              <a:buFontTx/>
              <a:buNone/>
              <a:defRPr sz="1800">
                <a:uFillTx/>
              </a:defRPr>
            </a:pPr>
            <a:r>
              <a:rPr sz="2500" b="1" dirty="0">
                <a:latin typeface="Times New Roman"/>
                <a:ea typeface="Times New Roman"/>
                <a:cs typeface="Times New Roman"/>
                <a:sym typeface="Times New Roman"/>
              </a:rPr>
              <a:t>		</a:t>
            </a:r>
            <a:r>
              <a:rPr sz="2500" dirty="0">
                <a:solidFill>
                  <a:srgbClr val="800000"/>
                </a:solidFill>
                <a:latin typeface="Arial Bold"/>
                <a:ea typeface="Arial Bold"/>
                <a:cs typeface="Arial Bold"/>
                <a:sym typeface="Arial Bold"/>
              </a:rPr>
              <a:t>L2</a:t>
            </a:r>
            <a:r>
              <a:rPr sz="2500" dirty="0">
                <a:solidFill>
                  <a:schemeClr val="accent1"/>
                </a:solidFill>
                <a:latin typeface="Times New Roman"/>
                <a:ea typeface="Times New Roman"/>
                <a:cs typeface="Times New Roman"/>
                <a:sym typeface="Times New Roman"/>
              </a:rPr>
              <a:t> </a:t>
            </a:r>
            <a:r>
              <a:rPr sz="2500" dirty="0">
                <a:latin typeface="Times New Roman"/>
                <a:ea typeface="Times New Roman"/>
                <a:cs typeface="Times New Roman"/>
                <a:sym typeface="Times New Roman"/>
              </a:rPr>
              <a:t>= Denotes a Level-2 product (or L3 for Level-3, etc.)</a:t>
            </a:r>
          </a:p>
          <a:p>
            <a:pPr marL="365759" lvl="0" indent="0" algn="just">
              <a:spcBef>
                <a:spcPts val="800"/>
              </a:spcBef>
              <a:buClrTx/>
              <a:buSzTx/>
              <a:buFontTx/>
              <a:buNone/>
              <a:defRPr sz="1800">
                <a:uFillTx/>
              </a:defRPr>
            </a:pPr>
            <a:r>
              <a:rPr sz="2500" dirty="0">
                <a:latin typeface="Times New Roman"/>
                <a:ea typeface="Times New Roman"/>
                <a:cs typeface="Times New Roman"/>
                <a:sym typeface="Times New Roman"/>
              </a:rPr>
              <a:t>		</a:t>
            </a:r>
            <a:r>
              <a:rPr sz="2500" dirty="0">
                <a:solidFill>
                  <a:srgbClr val="0056D6"/>
                </a:solidFill>
                <a:latin typeface="Arial Bold"/>
                <a:ea typeface="Arial Bold"/>
                <a:cs typeface="Arial Bold"/>
                <a:sym typeface="Arial Bold"/>
              </a:rPr>
              <a:t>A</a:t>
            </a:r>
            <a:r>
              <a:rPr sz="2500" b="1" dirty="0">
                <a:solidFill>
                  <a:srgbClr val="0056D6"/>
                </a:solidFill>
                <a:latin typeface="Times New Roman"/>
                <a:ea typeface="Times New Roman"/>
                <a:cs typeface="Times New Roman"/>
                <a:sym typeface="Times New Roman"/>
              </a:rPr>
              <a:t> </a:t>
            </a:r>
            <a:r>
              <a:rPr sz="2500" dirty="0">
                <a:latin typeface="Times New Roman"/>
                <a:ea typeface="Times New Roman"/>
                <a:cs typeface="Times New Roman"/>
                <a:sym typeface="Times New Roman"/>
              </a:rPr>
              <a:t>= indicates following date/time information is for the acquisition (observation)</a:t>
            </a:r>
            <a:endParaRPr sz="2500" b="1" dirty="0">
              <a:solidFill>
                <a:srgbClr val="0056D6"/>
              </a:solidFill>
              <a:latin typeface="Times New Roman"/>
              <a:ea typeface="Times New Roman"/>
              <a:cs typeface="Times New Roman"/>
              <a:sym typeface="Times New Roman"/>
            </a:endParaRPr>
          </a:p>
          <a:p>
            <a:pPr marL="365759" lvl="0" indent="0" algn="just">
              <a:spcBef>
                <a:spcPts val="300"/>
              </a:spcBef>
              <a:buClrTx/>
              <a:buSzTx/>
              <a:buFontTx/>
              <a:buNone/>
              <a:defRPr sz="1800">
                <a:uFillTx/>
              </a:defRPr>
            </a:pPr>
            <a:r>
              <a:rPr sz="2500" b="1" dirty="0">
                <a:solidFill>
                  <a:srgbClr val="0056D6"/>
                </a:solidFill>
                <a:latin typeface="Times New Roman"/>
                <a:ea typeface="Times New Roman"/>
                <a:cs typeface="Times New Roman"/>
                <a:sym typeface="Times New Roman"/>
              </a:rPr>
              <a:t>		</a:t>
            </a:r>
            <a:r>
              <a:rPr sz="2500" dirty="0">
                <a:solidFill>
                  <a:srgbClr val="C4BC00"/>
                </a:solidFill>
                <a:latin typeface="Arial Bold"/>
                <a:ea typeface="Arial Bold"/>
                <a:cs typeface="Arial Bold"/>
                <a:sym typeface="Arial Bold"/>
              </a:rPr>
              <a:t>YYYYDDD</a:t>
            </a:r>
            <a:r>
              <a:rPr sz="2500" dirty="0">
                <a:latin typeface="Times New Roman"/>
                <a:ea typeface="Times New Roman"/>
                <a:cs typeface="Times New Roman"/>
                <a:sym typeface="Times New Roman"/>
              </a:rPr>
              <a:t> = acquisition year and day-of-year</a:t>
            </a:r>
            <a:endParaRPr sz="2500" b="1" dirty="0">
              <a:latin typeface="Times New Roman"/>
              <a:ea typeface="Times New Roman"/>
              <a:cs typeface="Times New Roman"/>
              <a:sym typeface="Times New Roman"/>
            </a:endParaRPr>
          </a:p>
          <a:p>
            <a:pPr marL="365759" lvl="0" indent="0" algn="just">
              <a:spcBef>
                <a:spcPts val="300"/>
              </a:spcBef>
              <a:buClrTx/>
              <a:buSzTx/>
              <a:buFontTx/>
              <a:buNone/>
              <a:defRPr sz="1800">
                <a:uFillTx/>
              </a:defRPr>
            </a:pPr>
            <a:r>
              <a:rPr sz="2500" b="1" dirty="0">
                <a:latin typeface="Times New Roman"/>
                <a:ea typeface="Times New Roman"/>
                <a:cs typeface="Times New Roman"/>
                <a:sym typeface="Times New Roman"/>
              </a:rPr>
              <a:t>		</a:t>
            </a:r>
            <a:r>
              <a:rPr sz="2500" dirty="0">
                <a:solidFill>
                  <a:srgbClr val="BE38F3"/>
                </a:solidFill>
                <a:latin typeface="Arial Bold"/>
                <a:ea typeface="Arial Bold"/>
                <a:cs typeface="Arial Bold"/>
                <a:sym typeface="Arial Bold"/>
              </a:rPr>
              <a:t>HHMM</a:t>
            </a:r>
            <a:r>
              <a:rPr sz="2500" dirty="0">
                <a:latin typeface="Times New Roman"/>
                <a:ea typeface="Times New Roman"/>
                <a:cs typeface="Times New Roman"/>
                <a:sym typeface="Times New Roman"/>
              </a:rPr>
              <a:t> = acquisition hour and minute start time</a:t>
            </a:r>
            <a:endParaRPr sz="2500" b="1" dirty="0">
              <a:latin typeface="Times New Roman"/>
              <a:ea typeface="Times New Roman"/>
              <a:cs typeface="Times New Roman"/>
              <a:sym typeface="Times New Roman"/>
            </a:endParaRPr>
          </a:p>
          <a:p>
            <a:pPr marL="365759" lvl="0" indent="0" algn="just">
              <a:spcBef>
                <a:spcPts val="300"/>
              </a:spcBef>
              <a:buClrTx/>
              <a:buSzTx/>
              <a:buFontTx/>
              <a:buNone/>
              <a:defRPr sz="1800">
                <a:uFillTx/>
              </a:defRPr>
            </a:pPr>
            <a:r>
              <a:rPr sz="2500" b="1" dirty="0">
                <a:latin typeface="Times New Roman"/>
                <a:ea typeface="Times New Roman"/>
                <a:cs typeface="Times New Roman"/>
                <a:sym typeface="Times New Roman"/>
              </a:rPr>
              <a:t>		</a:t>
            </a:r>
            <a:r>
              <a:rPr sz="2500" dirty="0">
                <a:solidFill>
                  <a:srgbClr val="B92D5D"/>
                </a:solidFill>
                <a:latin typeface="Arial Bold"/>
                <a:ea typeface="Arial Bold"/>
                <a:cs typeface="Arial Bold"/>
                <a:sym typeface="Arial Bold"/>
              </a:rPr>
              <a:t>CCC</a:t>
            </a:r>
            <a:r>
              <a:rPr sz="2500" dirty="0">
                <a:latin typeface="Times New Roman"/>
                <a:ea typeface="Times New Roman"/>
                <a:cs typeface="Times New Roman"/>
                <a:sym typeface="Times New Roman"/>
              </a:rPr>
              <a:t> = collection (e.g., ‘006’ for Collection 6)</a:t>
            </a:r>
            <a:endParaRPr sz="2500" b="1" dirty="0">
              <a:latin typeface="Times New Roman"/>
              <a:ea typeface="Times New Roman"/>
              <a:cs typeface="Times New Roman"/>
              <a:sym typeface="Times New Roman"/>
            </a:endParaRPr>
          </a:p>
          <a:p>
            <a:pPr marL="365759" lvl="0" indent="0" algn="just">
              <a:spcBef>
                <a:spcPts val="300"/>
              </a:spcBef>
              <a:buClrTx/>
              <a:buSzTx/>
              <a:buFontTx/>
              <a:buNone/>
              <a:defRPr sz="1800">
                <a:uFillTx/>
              </a:defRPr>
            </a:pPr>
            <a:r>
              <a:rPr sz="2500" b="1" dirty="0">
                <a:latin typeface="Times New Roman"/>
                <a:ea typeface="Times New Roman"/>
                <a:cs typeface="Times New Roman"/>
                <a:sym typeface="Times New Roman"/>
              </a:rPr>
              <a:t>		</a:t>
            </a:r>
            <a:r>
              <a:rPr sz="2500" dirty="0">
                <a:solidFill>
                  <a:srgbClr val="77BB41"/>
                </a:solidFill>
                <a:latin typeface="Arial Bold"/>
                <a:ea typeface="Arial Bold"/>
                <a:cs typeface="Arial Bold"/>
                <a:sym typeface="Arial Bold"/>
              </a:rPr>
              <a:t>YYYYDDDHHMMSS</a:t>
            </a:r>
            <a:r>
              <a:rPr sz="2500" dirty="0">
                <a:latin typeface="Times New Roman"/>
                <a:ea typeface="Times New Roman"/>
                <a:cs typeface="Times New Roman"/>
                <a:sym typeface="Times New Roman"/>
              </a:rPr>
              <a:t> = production data and time</a:t>
            </a:r>
            <a:endParaRPr sz="2500" b="1" dirty="0">
              <a:latin typeface="Times New Roman"/>
              <a:ea typeface="Times New Roman"/>
              <a:cs typeface="Times New Roman"/>
              <a:sym typeface="Times New Roman"/>
            </a:endParaRPr>
          </a:p>
          <a:p>
            <a:pPr marL="365759" lvl="0" indent="0" algn="just">
              <a:spcBef>
                <a:spcPts val="300"/>
              </a:spcBef>
              <a:buClrTx/>
              <a:buSzTx/>
              <a:buFontTx/>
              <a:buNone/>
              <a:defRPr sz="1800">
                <a:uFillTx/>
              </a:defRPr>
            </a:pPr>
            <a:r>
              <a:rPr sz="2500" b="1" dirty="0">
                <a:latin typeface="Times New Roman"/>
                <a:ea typeface="Times New Roman"/>
                <a:cs typeface="Times New Roman"/>
                <a:sym typeface="Times New Roman"/>
              </a:rPr>
              <a:t>		</a:t>
            </a:r>
            <a:r>
              <a:rPr sz="2500" dirty="0">
                <a:latin typeface="Arial Bold"/>
                <a:ea typeface="Arial Bold"/>
                <a:cs typeface="Arial Bold"/>
                <a:sym typeface="Arial Bold"/>
              </a:rPr>
              <a:t>hdf</a:t>
            </a:r>
            <a:r>
              <a:rPr sz="2500" b="1" dirty="0">
                <a:latin typeface="Times New Roman"/>
                <a:ea typeface="Times New Roman"/>
                <a:cs typeface="Times New Roman"/>
                <a:sym typeface="Times New Roman"/>
              </a:rPr>
              <a:t> </a:t>
            </a:r>
            <a:r>
              <a:rPr sz="2500" dirty="0">
                <a:latin typeface="Times New Roman"/>
                <a:ea typeface="Times New Roman"/>
                <a:cs typeface="Times New Roman"/>
                <a:sym typeface="Times New Roman"/>
              </a:rPr>
              <a:t>= denotes HDF file format</a:t>
            </a:r>
            <a:endParaRPr lang="en-US" sz="2500" dirty="0">
              <a:latin typeface="Times New Roman"/>
              <a:ea typeface="Times New Roman"/>
              <a:cs typeface="Times New Roman"/>
              <a:sym typeface="Times New Roman"/>
            </a:endParaRPr>
          </a:p>
          <a:p>
            <a:pPr marL="365759" indent="0" algn="just">
              <a:spcBef>
                <a:spcPts val="300"/>
              </a:spcBef>
              <a:buClrTx/>
              <a:buSzTx/>
              <a:buNone/>
              <a:defRPr sz="1800">
                <a:uFillTx/>
              </a:defRPr>
            </a:pPr>
            <a:endParaRPr lang="en-US" sz="2400" b="1" dirty="0">
              <a:latin typeface="Times New Roman"/>
              <a:ea typeface="Times New Roman"/>
              <a:cs typeface="Times New Roman"/>
              <a:sym typeface="Times New Roman"/>
            </a:endParaRPr>
          </a:p>
          <a:p>
            <a:pPr marL="365759" indent="0" algn="just">
              <a:spcBef>
                <a:spcPts val="300"/>
              </a:spcBef>
              <a:buClrTx/>
              <a:buSzTx/>
              <a:buNone/>
              <a:defRPr sz="1800">
                <a:uFillTx/>
              </a:defRPr>
            </a:pPr>
            <a:r>
              <a:rPr lang="en-US" sz="2800" b="1" dirty="0">
                <a:latin typeface="Times New Roman"/>
                <a:ea typeface="Times New Roman"/>
                <a:cs typeface="Times New Roman"/>
                <a:sym typeface="Times New Roman"/>
              </a:rPr>
              <a:t>	</a:t>
            </a:r>
            <a:r>
              <a:rPr lang="en-US" sz="2800" dirty="0">
                <a:latin typeface="Times New Roman"/>
                <a:ea typeface="Times New Roman"/>
                <a:cs typeface="Times New Roman"/>
                <a:sym typeface="Times New Roman"/>
              </a:rPr>
              <a:t>Note: </a:t>
            </a:r>
            <a:r>
              <a:rPr lang="en-US" sz="2400" dirty="0">
                <a:latin typeface="Times New Roman"/>
                <a:ea typeface="Times New Roman"/>
                <a:cs typeface="Times New Roman"/>
                <a:sym typeface="Times New Roman"/>
              </a:rPr>
              <a:t>There is also a new, higher resolution product</a:t>
            </a:r>
            <a:r>
              <a:rPr lang="en-US" sz="2400">
                <a:latin typeface="Times New Roman"/>
                <a:ea typeface="Times New Roman"/>
                <a:cs typeface="Times New Roman"/>
                <a:sym typeface="Times New Roman"/>
              </a:rPr>
              <a:t>: MxD04_3K</a:t>
            </a:r>
            <a:r>
              <a:rPr lang="en-US" sz="2400" dirty="0">
                <a:latin typeface="Times New Roman"/>
                <a:ea typeface="Times New Roman"/>
                <a:cs typeface="Times New Roman"/>
                <a:sym typeface="Times New Roman"/>
              </a:rPr>
              <a:t>, that is discussed in future webinar</a:t>
            </a:r>
            <a:endParaRPr lang="en-US" sz="2400" b="1" dirty="0">
              <a:latin typeface="Times New Roman"/>
              <a:ea typeface="Times New Roman"/>
              <a:cs typeface="Times New Roman"/>
              <a:sym typeface="Times New Roman"/>
            </a:endParaRPr>
          </a:p>
          <a:p>
            <a:pPr marL="365759" lvl="0" indent="0" algn="just">
              <a:spcBef>
                <a:spcPts val="300"/>
              </a:spcBef>
              <a:buClrTx/>
              <a:buSzTx/>
              <a:buFontTx/>
              <a:buNone/>
              <a:defRPr sz="1800">
                <a:uFillTx/>
              </a:defRPr>
            </a:pPr>
            <a:endParaRPr sz="2500" dirty="0">
              <a:latin typeface="Times New Roman"/>
              <a:ea typeface="Times New Roman"/>
              <a:cs typeface="Times New Roman"/>
              <a:sym typeface="Times New Roman"/>
            </a:endParaRPr>
          </a:p>
        </p:txBody>
      </p:sp>
      <p:sp>
        <p:nvSpPr>
          <p:cNvPr id="69" name="Shape 69"/>
          <p:cNvSpPr>
            <a:spLocks noGrp="1"/>
          </p:cNvSpPr>
          <p:nvPr>
            <p:ph type="sldNum" sz="quarter" idx="2"/>
          </p:nvPr>
        </p:nvSpPr>
        <p:spPr>
          <a:xfrm>
            <a:off x="12130497" y="9203972"/>
            <a:ext cx="224063" cy="349674"/>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7</a:t>
            </a:fld>
            <a:endParaRPr sz="1600">
              <a:solidFill>
                <a:srgbClr val="9A9A9A"/>
              </a:solidFill>
              <a:uFill>
                <a:solidFill>
                  <a:srgbClr val="9A9A9A"/>
                </a:solidFill>
              </a:uFill>
            </a:endParaRPr>
          </a:p>
        </p:txBody>
      </p:sp>
      <p:sp>
        <p:nvSpPr>
          <p:cNvPr id="70" name="Shape 70"/>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xmlns=""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6"/>
          <p:cNvSpPr txBox="1">
            <a:spLocks noChangeArrowheads="1"/>
          </p:cNvSpPr>
          <p:nvPr/>
        </p:nvSpPr>
        <p:spPr bwMode="auto">
          <a:xfrm>
            <a:off x="590106" y="5310293"/>
            <a:ext cx="3854906" cy="543505"/>
          </a:xfrm>
          <a:prstGeom prst="rect">
            <a:avLst/>
          </a:prstGeom>
          <a:noFill/>
          <a:ln w="9525">
            <a:noFill/>
            <a:round/>
            <a:headEnd/>
            <a:tailEnd/>
          </a:ln>
        </p:spPr>
        <p:txBody>
          <a:bodyPr wrap="square" lIns="130040" tIns="65020" rIns="130040" bIns="65020">
            <a:spAutoFit/>
          </a:bodyPr>
          <a:lstStyle/>
          <a:p>
            <a:pPr algn="ctr">
              <a:lnSpc>
                <a:spcPct val="93000"/>
              </a:lnSpc>
              <a:spcBef>
                <a:spcPts val="2096"/>
              </a:spcBef>
              <a:tabLst>
                <a:tab pos="0" algn="l"/>
                <a:tab pos="589823" algn="l"/>
                <a:tab pos="1179647" algn="l"/>
                <a:tab pos="1769470" algn="l"/>
                <a:tab pos="2359293" algn="l"/>
                <a:tab pos="2949118" algn="l"/>
                <a:tab pos="3538941" algn="l"/>
                <a:tab pos="4128765" algn="l"/>
                <a:tab pos="4718588" algn="l"/>
                <a:tab pos="5308411" algn="l"/>
                <a:tab pos="5898235" algn="l"/>
                <a:tab pos="6488058" algn="l"/>
                <a:tab pos="7077881" algn="l"/>
                <a:tab pos="7667706" algn="l"/>
                <a:tab pos="8257529" algn="l"/>
                <a:tab pos="8847353" algn="l"/>
                <a:tab pos="9437176" algn="l"/>
                <a:tab pos="10026999" algn="l"/>
                <a:tab pos="10616823" algn="l"/>
                <a:tab pos="11206646" algn="l"/>
                <a:tab pos="11796469" algn="l"/>
              </a:tabLst>
            </a:pPr>
            <a:r>
              <a:rPr lang="en-GB" sz="2800" dirty="0">
                <a:solidFill>
                  <a:srgbClr val="0000FF"/>
                </a:solidFill>
                <a:latin typeface="Times New Roman"/>
                <a:cs typeface="Times New Roman"/>
              </a:rPr>
              <a:t>desert test sites</a:t>
            </a:r>
          </a:p>
        </p:txBody>
      </p:sp>
      <p:sp>
        <p:nvSpPr>
          <p:cNvPr id="5" name="Rectangle 2"/>
          <p:cNvSpPr>
            <a:spLocks noChangeArrowheads="1"/>
          </p:cNvSpPr>
          <p:nvPr/>
        </p:nvSpPr>
        <p:spPr bwMode="auto">
          <a:xfrm>
            <a:off x="1408853" y="108373"/>
            <a:ext cx="9970347" cy="1402081"/>
          </a:xfrm>
          <a:prstGeom prst="rect">
            <a:avLst/>
          </a:prstGeom>
          <a:solidFill>
            <a:srgbClr val="EEECE0"/>
          </a:solidFill>
          <a:ln w="9525">
            <a:noFill/>
            <a:round/>
            <a:headEnd/>
            <a:tailEnd/>
          </a:ln>
        </p:spPr>
        <p:txBody>
          <a:bodyPr lIns="130040" tIns="65020" rIns="130040" bIns="65020" anchor="ctr"/>
          <a:lstStyle/>
          <a:p>
            <a:pPr algn="ctr">
              <a:lnSpc>
                <a:spcPct val="93000"/>
              </a:lnSpc>
              <a:tabLst>
                <a:tab pos="0" algn="l"/>
                <a:tab pos="589823" algn="l"/>
                <a:tab pos="1179647" algn="l"/>
                <a:tab pos="1769470" algn="l"/>
                <a:tab pos="2359293" algn="l"/>
                <a:tab pos="2949118" algn="l"/>
                <a:tab pos="3538941" algn="l"/>
                <a:tab pos="4128765" algn="l"/>
                <a:tab pos="4718588" algn="l"/>
                <a:tab pos="5308411" algn="l"/>
                <a:tab pos="5898235" algn="l"/>
                <a:tab pos="6488058" algn="l"/>
                <a:tab pos="7077881" algn="l"/>
                <a:tab pos="7667706" algn="l"/>
                <a:tab pos="8257529" algn="l"/>
                <a:tab pos="8847353" algn="l"/>
                <a:tab pos="9437176" algn="l"/>
                <a:tab pos="10026999" algn="l"/>
                <a:tab pos="10616823" algn="l"/>
                <a:tab pos="11206646" algn="l"/>
                <a:tab pos="11796469" algn="l"/>
                <a:tab pos="12140534" algn="l"/>
              </a:tabLst>
            </a:pPr>
            <a:r>
              <a:rPr lang="en-GB" sz="4000" b="1" dirty="0">
                <a:solidFill>
                  <a:schemeClr val="tx1"/>
                </a:solidFill>
                <a:latin typeface="Calibri"/>
                <a:cs typeface="Calibri"/>
              </a:rPr>
              <a:t>Why? MODIS reflectance over desert sites: C5</a:t>
            </a:r>
          </a:p>
        </p:txBody>
      </p:sp>
      <p:grpSp>
        <p:nvGrpSpPr>
          <p:cNvPr id="2" name="Group 5"/>
          <p:cNvGrpSpPr>
            <a:grpSpLocks/>
          </p:cNvGrpSpPr>
          <p:nvPr/>
        </p:nvGrpSpPr>
        <p:grpSpPr bwMode="auto">
          <a:xfrm>
            <a:off x="160304" y="216747"/>
            <a:ext cx="12627750" cy="1293707"/>
            <a:chOff x="48" y="59"/>
            <a:chExt cx="5641" cy="573"/>
          </a:xfrm>
        </p:grpSpPr>
        <p:pic>
          <p:nvPicPr>
            <p:cNvPr id="7" name="Picture 6"/>
            <p:cNvPicPr>
              <a:picLocks noChangeAspect="1" noChangeArrowheads="1"/>
            </p:cNvPicPr>
            <p:nvPr/>
          </p:nvPicPr>
          <p:blipFill>
            <a:blip r:embed="rId3" cstate="print"/>
            <a:srcRect/>
            <a:stretch>
              <a:fillRect/>
            </a:stretch>
          </p:blipFill>
          <p:spPr bwMode="auto">
            <a:xfrm>
              <a:off x="5018" y="76"/>
              <a:ext cx="672" cy="509"/>
            </a:xfrm>
            <a:prstGeom prst="rect">
              <a:avLst/>
            </a:prstGeom>
            <a:noFill/>
            <a:ln w="9525">
              <a:noFill/>
              <a:round/>
              <a:headEnd/>
              <a:tailEnd/>
            </a:ln>
          </p:spPr>
        </p:pic>
        <p:sp>
          <p:nvSpPr>
            <p:cNvPr id="8" name="Line 6"/>
            <p:cNvSpPr>
              <a:spLocks noChangeShapeType="1"/>
            </p:cNvSpPr>
            <p:nvPr/>
          </p:nvSpPr>
          <p:spPr bwMode="auto">
            <a:xfrm>
              <a:off x="240" y="632"/>
              <a:ext cx="5328" cy="1"/>
            </a:xfrm>
            <a:prstGeom prst="line">
              <a:avLst/>
            </a:prstGeom>
            <a:noFill/>
            <a:ln w="28440">
              <a:solidFill>
                <a:srgbClr val="3333FF"/>
              </a:solidFill>
              <a:miter lim="800000"/>
              <a:headEnd/>
              <a:tailEnd/>
            </a:ln>
          </p:spPr>
          <p:txBody>
            <a:bodyPr/>
            <a:lstStyle/>
            <a:p>
              <a:endParaRPr lang="en-US"/>
            </a:p>
          </p:txBody>
        </p:sp>
        <p:pic>
          <p:nvPicPr>
            <p:cNvPr id="9"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 y="59"/>
              <a:ext cx="564" cy="547"/>
            </a:xfrm>
            <a:prstGeom prst="rect">
              <a:avLst/>
            </a:prstGeom>
            <a:noFill/>
            <a:ln w="9525">
              <a:noFill/>
              <a:round/>
              <a:headEnd/>
              <a:tailEnd/>
            </a:ln>
          </p:spPr>
        </p:pic>
      </p:grpSp>
      <p:pic>
        <p:nvPicPr>
          <p:cNvPr id="11" name="Picture 8"/>
          <p:cNvPicPr>
            <a:picLocks noChangeAspect="1" noChangeArrowheads="1"/>
          </p:cNvPicPr>
          <p:nvPr/>
        </p:nvPicPr>
        <p:blipFill>
          <a:blip r:embed="rId5" cstate="print"/>
          <a:srcRect/>
          <a:stretch>
            <a:fillRect/>
          </a:stretch>
        </p:blipFill>
        <p:spPr bwMode="auto">
          <a:xfrm>
            <a:off x="758613" y="5856943"/>
            <a:ext cx="3686400" cy="3686787"/>
          </a:xfrm>
          <a:prstGeom prst="rect">
            <a:avLst/>
          </a:prstGeom>
          <a:noFill/>
          <a:ln w="9525">
            <a:noFill/>
            <a:round/>
            <a:headEnd/>
            <a:tailEnd/>
          </a:ln>
        </p:spPr>
      </p:pic>
      <p:pic>
        <p:nvPicPr>
          <p:cNvPr id="16" name="Picture 2"/>
          <p:cNvPicPr>
            <a:picLocks noChangeAspect="1" noChangeArrowheads="1"/>
          </p:cNvPicPr>
          <p:nvPr/>
        </p:nvPicPr>
        <p:blipFill>
          <a:blip r:embed="rId6" cstate="print"/>
          <a:srcRect/>
          <a:stretch>
            <a:fillRect/>
          </a:stretch>
        </p:blipFill>
        <p:spPr bwMode="auto">
          <a:xfrm>
            <a:off x="758613" y="1623506"/>
            <a:ext cx="3686400" cy="3686787"/>
          </a:xfrm>
          <a:prstGeom prst="rect">
            <a:avLst/>
          </a:prstGeom>
          <a:noFill/>
          <a:ln w="9525">
            <a:noFill/>
            <a:round/>
            <a:headEnd/>
            <a:tailEnd/>
          </a:ln>
        </p:spPr>
      </p:pic>
      <p:sp>
        <p:nvSpPr>
          <p:cNvPr id="15" name="TextBox 14"/>
          <p:cNvSpPr txBox="1"/>
          <p:nvPr/>
        </p:nvSpPr>
        <p:spPr>
          <a:xfrm>
            <a:off x="4524677" y="1520426"/>
            <a:ext cx="8265616" cy="8318172"/>
          </a:xfrm>
          <a:prstGeom prst="rect">
            <a:avLst/>
          </a:prstGeom>
          <a:noFill/>
        </p:spPr>
        <p:txBody>
          <a:bodyPr wrap="square" lIns="130046" tIns="65023" rIns="130046" bIns="65023" rtlCol="0">
            <a:spAutoFit/>
          </a:bodyPr>
          <a:lstStyle/>
          <a:p>
            <a:pPr marL="487672" indent="-487672">
              <a:buAutoNum type="arabicParenBoth"/>
            </a:pPr>
            <a:r>
              <a:rPr lang="en-US" sz="2800" dirty="0">
                <a:solidFill>
                  <a:schemeClr val="tx1"/>
                </a:solidFill>
                <a:latin typeface="Calibri"/>
                <a:cs typeface="Calibri"/>
              </a:rPr>
              <a:t>Collect clear-sky MODIS data over desert </a:t>
            </a:r>
            <a:r>
              <a:rPr lang="en-US" sz="2800" dirty="0">
                <a:latin typeface="Calibri"/>
                <a:cs typeface="Calibri"/>
              </a:rPr>
              <a:t>sites</a:t>
            </a:r>
            <a:endParaRPr lang="en-US" sz="2800" dirty="0">
              <a:solidFill>
                <a:schemeClr val="tx1"/>
              </a:solidFill>
              <a:latin typeface="Calibri"/>
              <a:cs typeface="Calibri"/>
            </a:endParaRPr>
          </a:p>
          <a:p>
            <a:pPr marL="487672" indent="-487672">
              <a:buAutoNum type="arabicParenBoth"/>
            </a:pPr>
            <a:r>
              <a:rPr lang="en-US" sz="2800" dirty="0">
                <a:solidFill>
                  <a:schemeClr val="tx1"/>
                </a:solidFill>
                <a:latin typeface="Calibri"/>
                <a:cs typeface="Calibri"/>
              </a:rPr>
              <a:t>Develop site-specific BRDF from first 3 years of mission</a:t>
            </a:r>
          </a:p>
          <a:p>
            <a:pPr marL="487672" indent="-487672">
              <a:buAutoNum type="arabicParenBoth"/>
            </a:pPr>
            <a:r>
              <a:rPr lang="en-US" sz="2800" dirty="0">
                <a:latin typeface="Calibri"/>
                <a:cs typeface="Calibri"/>
              </a:rPr>
              <a:t>MCST found that “observed” reflectance diverged from BRDF modeled reflectance over time</a:t>
            </a:r>
          </a:p>
          <a:p>
            <a:pPr marL="487672" indent="-487672">
              <a:buAutoNum type="arabicParenBoth"/>
            </a:pPr>
            <a:endParaRPr lang="en-US" sz="2800" dirty="0">
              <a:latin typeface="Calibri"/>
              <a:cs typeface="Calibri"/>
            </a:endParaRPr>
          </a:p>
          <a:p>
            <a:pPr marL="487672" indent="-487672">
              <a:buAutoNum type="arabicParenBoth"/>
            </a:pPr>
            <a:endParaRPr lang="en-US" sz="2800" dirty="0">
              <a:latin typeface="Calibri"/>
              <a:cs typeface="Calibri"/>
            </a:endParaRPr>
          </a:p>
          <a:p>
            <a:pPr marL="487672" indent="-487672">
              <a:buAutoNum type="arabicParenBoth"/>
            </a:pPr>
            <a:endParaRPr lang="en-US" sz="2800" dirty="0">
              <a:latin typeface="Calibri"/>
              <a:cs typeface="Calibri"/>
            </a:endParaRPr>
          </a:p>
          <a:p>
            <a:pPr marL="487672" indent="-487672">
              <a:buAutoNum type="arabicParenBoth"/>
            </a:pPr>
            <a:endParaRPr lang="en-US" sz="2800" dirty="0">
              <a:latin typeface="Calibri"/>
              <a:cs typeface="Calibri"/>
            </a:endParaRPr>
          </a:p>
          <a:p>
            <a:pPr marL="487672" indent="-487672">
              <a:buAutoNum type="arabicParenBoth"/>
            </a:pPr>
            <a:endParaRPr lang="en-US" sz="2800" dirty="0">
              <a:latin typeface="Calibri"/>
              <a:cs typeface="Calibri"/>
            </a:endParaRPr>
          </a:p>
          <a:p>
            <a:pPr marL="487672" indent="-487672">
              <a:buAutoNum type="arabicParenBoth"/>
            </a:pPr>
            <a:endParaRPr lang="en-US" sz="2800" dirty="0">
              <a:latin typeface="Calibri"/>
              <a:cs typeface="Calibri"/>
            </a:endParaRPr>
          </a:p>
          <a:p>
            <a:pPr marL="487672" indent="-487672">
              <a:buAutoNum type="arabicParenBoth"/>
            </a:pPr>
            <a:endParaRPr lang="en-US" sz="2800" dirty="0">
              <a:latin typeface="Calibri"/>
              <a:cs typeface="Calibri"/>
            </a:endParaRPr>
          </a:p>
          <a:p>
            <a:endParaRPr lang="en-US" sz="2800" dirty="0">
              <a:latin typeface="Calibri"/>
              <a:cs typeface="Calibri"/>
            </a:endParaRPr>
          </a:p>
          <a:p>
            <a:pPr marL="487672" indent="-487672">
              <a:buAutoNum type="arabicParenBoth"/>
            </a:pPr>
            <a:r>
              <a:rPr lang="en-US" sz="2800" dirty="0">
                <a:latin typeface="Calibri"/>
                <a:cs typeface="Calibri"/>
              </a:rPr>
              <a:t>Many bands were affected, but for DT aerosol, these included 0.47, 0.55, 0.65 and 0.86 </a:t>
            </a:r>
            <a:r>
              <a:rPr lang="en-US" sz="2800" dirty="0">
                <a:latin typeface="Symbol" charset="2"/>
                <a:cs typeface="Symbol" charset="2"/>
              </a:rPr>
              <a:t>m</a:t>
            </a:r>
            <a:r>
              <a:rPr lang="en-US" sz="2800" dirty="0">
                <a:latin typeface="Calibri"/>
                <a:cs typeface="Calibri"/>
              </a:rPr>
              <a:t>m bands.</a:t>
            </a:r>
          </a:p>
          <a:p>
            <a:pPr marL="487672" indent="-487672">
              <a:buAutoNum type="arabicParenBoth"/>
            </a:pPr>
            <a:r>
              <a:rPr lang="en-US" sz="2800" dirty="0">
                <a:latin typeface="Calibri"/>
                <a:cs typeface="Calibri"/>
              </a:rPr>
              <a:t>Terra much worse than Aqua </a:t>
            </a:r>
          </a:p>
          <a:p>
            <a:pPr marL="487672" indent="-487672">
              <a:buAutoNum type="arabicParenBoth"/>
            </a:pPr>
            <a:r>
              <a:rPr lang="en-US" sz="2800" dirty="0">
                <a:latin typeface="Calibri"/>
                <a:cs typeface="Calibri"/>
              </a:rPr>
              <a:t>MCST was able to “de-trend” the observations and</a:t>
            </a:r>
          </a:p>
          <a:p>
            <a:pPr marL="487672" indent="-487672">
              <a:buAutoNum type="arabicParenBoth"/>
            </a:pPr>
            <a:r>
              <a:rPr lang="en-US" sz="2800" dirty="0">
                <a:latin typeface="Calibri"/>
                <a:cs typeface="Calibri"/>
              </a:rPr>
              <a:t>Create a new L1B dataset for C6. </a:t>
            </a:r>
          </a:p>
          <a:p>
            <a:pPr marL="487672" indent="-487672">
              <a:buAutoNum type="arabicParenBoth"/>
            </a:pPr>
            <a:endParaRPr lang="en-US" sz="2800" dirty="0">
              <a:cs typeface="Calibri"/>
            </a:endParaRPr>
          </a:p>
        </p:txBody>
      </p:sp>
      <p:sp>
        <p:nvSpPr>
          <p:cNvPr id="26" name="TextBox 25"/>
          <p:cNvSpPr txBox="1"/>
          <p:nvPr/>
        </p:nvSpPr>
        <p:spPr>
          <a:xfrm>
            <a:off x="921775" y="8869335"/>
            <a:ext cx="3161412" cy="500648"/>
          </a:xfrm>
          <a:prstGeom prst="rect">
            <a:avLst/>
          </a:prstGeom>
          <a:noFill/>
        </p:spPr>
        <p:txBody>
          <a:bodyPr wrap="none" lIns="130046" tIns="65023" rIns="130046" bIns="65023" rtlCol="0">
            <a:spAutoFit/>
          </a:bodyPr>
          <a:lstStyle/>
          <a:p>
            <a:r>
              <a:rPr lang="en-US" dirty="0">
                <a:solidFill>
                  <a:schemeClr val="bg1"/>
                </a:solidFill>
              </a:rPr>
              <a:t>MCST (Sun, </a:t>
            </a:r>
            <a:r>
              <a:rPr lang="en-US" dirty="0" err="1">
                <a:solidFill>
                  <a:schemeClr val="bg1"/>
                </a:solidFill>
              </a:rPr>
              <a:t>Xiong</a:t>
            </a:r>
            <a:r>
              <a:rPr lang="en-US" dirty="0">
                <a:solidFill>
                  <a:schemeClr val="bg1"/>
                </a:solidFill>
              </a:rPr>
              <a:t> et al)</a:t>
            </a:r>
          </a:p>
        </p:txBody>
      </p:sp>
      <p:sp>
        <p:nvSpPr>
          <p:cNvPr id="51" name="TextBox 50"/>
          <p:cNvSpPr txBox="1"/>
          <p:nvPr/>
        </p:nvSpPr>
        <p:spPr>
          <a:xfrm rot="16200000">
            <a:off x="3668370" y="5107271"/>
            <a:ext cx="2173173" cy="525272"/>
          </a:xfrm>
          <a:prstGeom prst="rect">
            <a:avLst/>
          </a:prstGeom>
          <a:solidFill>
            <a:schemeClr val="bg1"/>
          </a:solidFill>
        </p:spPr>
        <p:txBody>
          <a:bodyPr wrap="square" lIns="0" tIns="0" rIns="0" bIns="0" rtlCol="0">
            <a:spAutoFit/>
          </a:bodyPr>
          <a:lstStyle/>
          <a:p>
            <a:r>
              <a:rPr lang="en-US" sz="1700" dirty="0"/>
              <a:t>Observed Reflectance / BRDF Modeled</a:t>
            </a:r>
          </a:p>
        </p:txBody>
      </p:sp>
      <p:sp>
        <p:nvSpPr>
          <p:cNvPr id="4" name="Slide Number Placeholder 3"/>
          <p:cNvSpPr>
            <a:spLocks noGrp="1"/>
          </p:cNvSpPr>
          <p:nvPr>
            <p:ph type="sldNum" sz="quarter" idx="12"/>
          </p:nvPr>
        </p:nvSpPr>
        <p:spPr>
          <a:xfrm>
            <a:off x="12141135" y="9200983"/>
            <a:ext cx="213425" cy="355652"/>
          </a:xfrm>
        </p:spPr>
        <p:txBody>
          <a:bodyPr/>
          <a:lstStyle/>
          <a:p>
            <a:fld id="{D40DDB34-C3D3-5B47-9DF9-147E51EAE026}" type="slidenum">
              <a:rPr lang="en-US" smtClean="0"/>
              <a:pPr/>
              <a:t>70</a:t>
            </a:fld>
            <a:endParaRPr lang="en-US"/>
          </a:p>
        </p:txBody>
      </p:sp>
      <p:pic>
        <p:nvPicPr>
          <p:cNvPr id="17" name="Picture 16" descr="AppII_vs_AppI.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03867" y="3962707"/>
            <a:ext cx="7786425" cy="2891780"/>
          </a:xfrm>
          <a:prstGeom prst="rect">
            <a:avLst/>
          </a:prstGeom>
        </p:spPr>
      </p:pic>
      <p:sp>
        <p:nvSpPr>
          <p:cNvPr id="6" name="TextBox 5"/>
          <p:cNvSpPr txBox="1"/>
          <p:nvPr/>
        </p:nvSpPr>
        <p:spPr>
          <a:xfrm>
            <a:off x="5787421" y="5910805"/>
            <a:ext cx="2054439" cy="500648"/>
          </a:xfrm>
          <a:prstGeom prst="rect">
            <a:avLst/>
          </a:prstGeom>
          <a:solidFill>
            <a:srgbClr val="FFFFFF"/>
          </a:solidFill>
        </p:spPr>
        <p:txBody>
          <a:bodyPr wrap="none" lIns="130046" tIns="65023" rIns="130046" bIns="65023" rtlCol="0">
            <a:spAutoFit/>
          </a:bodyPr>
          <a:lstStyle/>
          <a:p>
            <a:r>
              <a:rPr lang="en-US" dirty="0"/>
              <a:t>C5 reflectance</a:t>
            </a:r>
          </a:p>
        </p:txBody>
      </p:sp>
      <p:sp>
        <p:nvSpPr>
          <p:cNvPr id="18" name="TextBox 17"/>
          <p:cNvSpPr txBox="1"/>
          <p:nvPr/>
        </p:nvSpPr>
        <p:spPr>
          <a:xfrm>
            <a:off x="9702711" y="5931221"/>
            <a:ext cx="2054439" cy="500648"/>
          </a:xfrm>
          <a:prstGeom prst="rect">
            <a:avLst/>
          </a:prstGeom>
          <a:solidFill>
            <a:srgbClr val="FFFFFF"/>
          </a:solidFill>
        </p:spPr>
        <p:txBody>
          <a:bodyPr wrap="none" lIns="130046" tIns="65023" rIns="130046" bIns="65023" rtlCol="0">
            <a:spAutoFit/>
          </a:bodyPr>
          <a:lstStyle/>
          <a:p>
            <a:r>
              <a:rPr lang="en-US" dirty="0"/>
              <a:t>C6 reflectance</a:t>
            </a:r>
          </a:p>
        </p:txBody>
      </p:sp>
    </p:spTree>
    <p:extLst>
      <p:ext uri="{BB962C8B-B14F-4D97-AF65-F5344CB8AC3E}">
        <p14:creationId xmlns:p14="http://schemas.microsoft.com/office/powerpoint/2010/main" val="32498298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4589" y="254969"/>
            <a:ext cx="4955523" cy="1679785"/>
          </a:xfrm>
        </p:spPr>
        <p:txBody>
          <a:bodyPr>
            <a:normAutofit fontScale="90000"/>
          </a:bodyPr>
          <a:lstStyle/>
          <a:p>
            <a:r>
              <a:rPr lang="en-US" sz="4600" dirty="0"/>
              <a:t>Impact to “observed” reflectance</a:t>
            </a:r>
          </a:p>
        </p:txBody>
      </p:sp>
      <p:sp>
        <p:nvSpPr>
          <p:cNvPr id="4" name="Slide Number Placeholder 3"/>
          <p:cNvSpPr>
            <a:spLocks noGrp="1"/>
          </p:cNvSpPr>
          <p:nvPr>
            <p:ph type="sldNum" sz="quarter" idx="12"/>
          </p:nvPr>
        </p:nvSpPr>
        <p:spPr>
          <a:xfrm>
            <a:off x="12141135" y="9200983"/>
            <a:ext cx="213425" cy="355652"/>
          </a:xfrm>
        </p:spPr>
        <p:txBody>
          <a:bodyPr/>
          <a:lstStyle/>
          <a:p>
            <a:fld id="{D40DDB34-C3D3-5B47-9DF9-147E51EAE026}" type="slidenum">
              <a:rPr lang="en-US" smtClean="0"/>
              <a:pPr/>
              <a:t>71</a:t>
            </a:fld>
            <a:endParaRPr lang="en-US"/>
          </a:p>
        </p:txBody>
      </p:sp>
      <p:pic>
        <p:nvPicPr>
          <p:cNvPr id="7" name="Picture 6" descr="Fig03.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218" y="112358"/>
            <a:ext cx="5157458" cy="7374159"/>
          </a:xfrm>
          <a:prstGeom prst="rect">
            <a:avLst/>
          </a:prstGeom>
        </p:spPr>
      </p:pic>
      <p:pic>
        <p:nvPicPr>
          <p:cNvPr id="8" name="Picture 7" descr="Fig21.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34676" y="100956"/>
            <a:ext cx="2471416" cy="7446032"/>
          </a:xfrm>
          <a:prstGeom prst="rect">
            <a:avLst/>
          </a:prstGeom>
        </p:spPr>
      </p:pic>
      <p:grpSp>
        <p:nvGrpSpPr>
          <p:cNvPr id="5" name="Group 4"/>
          <p:cNvGrpSpPr/>
          <p:nvPr/>
        </p:nvGrpSpPr>
        <p:grpSpPr>
          <a:xfrm>
            <a:off x="183347" y="7405303"/>
            <a:ext cx="3523395" cy="864066"/>
            <a:chOff x="4087031" y="6943457"/>
            <a:chExt cx="4671495" cy="1038847"/>
          </a:xfrm>
        </p:grpSpPr>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87031" y="7458965"/>
              <a:ext cx="4671495" cy="523339"/>
            </a:xfrm>
            <a:prstGeom prst="rect">
              <a:avLst/>
            </a:prstGeom>
          </p:spPr>
        </p:pic>
        <p:sp>
          <p:nvSpPr>
            <p:cNvPr id="11" name="TextBox 10"/>
            <p:cNvSpPr txBox="1"/>
            <p:nvPr/>
          </p:nvSpPr>
          <p:spPr>
            <a:xfrm>
              <a:off x="5465937" y="6943457"/>
              <a:ext cx="2207222" cy="601918"/>
            </a:xfrm>
            <a:prstGeom prst="rect">
              <a:avLst/>
            </a:prstGeom>
            <a:noFill/>
          </p:spPr>
          <p:txBody>
            <a:bodyPr wrap="none" lIns="130046" tIns="65023" rIns="130046" bIns="65023" rtlCol="0">
              <a:spAutoFit/>
            </a:bodyPr>
            <a:lstStyle/>
            <a:p>
              <a:pPr algn="ctr"/>
              <a:r>
                <a:rPr lang="en-US" dirty="0"/>
                <a:t>reflectance</a:t>
              </a:r>
            </a:p>
          </p:txBody>
        </p:sp>
      </p:grpSp>
      <p:grpSp>
        <p:nvGrpSpPr>
          <p:cNvPr id="3" name="Group 2"/>
          <p:cNvGrpSpPr/>
          <p:nvPr/>
        </p:nvGrpSpPr>
        <p:grpSpPr>
          <a:xfrm>
            <a:off x="3625971" y="7446032"/>
            <a:ext cx="4675635" cy="1032480"/>
            <a:chOff x="4087032" y="8015960"/>
            <a:chExt cx="4675635" cy="1032480"/>
          </a:xfrm>
        </p:grpSpPr>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87032" y="8524637"/>
              <a:ext cx="4675635" cy="523803"/>
            </a:xfrm>
            <a:prstGeom prst="rect">
              <a:avLst/>
            </a:prstGeom>
          </p:spPr>
        </p:pic>
        <p:sp>
          <p:nvSpPr>
            <p:cNvPr id="12" name="TextBox 11"/>
            <p:cNvSpPr txBox="1"/>
            <p:nvPr/>
          </p:nvSpPr>
          <p:spPr>
            <a:xfrm>
              <a:off x="4852118" y="8015960"/>
              <a:ext cx="3032471" cy="500648"/>
            </a:xfrm>
            <a:prstGeom prst="rect">
              <a:avLst/>
            </a:prstGeom>
            <a:noFill/>
          </p:spPr>
          <p:txBody>
            <a:bodyPr wrap="none" lIns="130046" tIns="65023" rIns="130046" bIns="65023" rtlCol="0">
              <a:spAutoFit/>
            </a:bodyPr>
            <a:lstStyle/>
            <a:p>
              <a:r>
                <a:rPr lang="en-US" dirty="0"/>
                <a:t>Difference reflectance</a:t>
              </a:r>
            </a:p>
          </p:txBody>
        </p:sp>
      </p:grpSp>
      <p:sp>
        <p:nvSpPr>
          <p:cNvPr id="13" name="TextBox 12"/>
          <p:cNvSpPr txBox="1"/>
          <p:nvPr/>
        </p:nvSpPr>
        <p:spPr>
          <a:xfrm>
            <a:off x="7950698" y="2135983"/>
            <a:ext cx="4547617" cy="5301963"/>
          </a:xfrm>
          <a:prstGeom prst="rect">
            <a:avLst/>
          </a:prstGeom>
          <a:noFill/>
        </p:spPr>
        <p:txBody>
          <a:bodyPr wrap="square" lIns="130046" tIns="65023" rIns="130046" bIns="65023" rtlCol="0">
            <a:spAutoFit/>
          </a:bodyPr>
          <a:lstStyle/>
          <a:p>
            <a:pPr marL="406394" indent="-406394">
              <a:buFont typeface="Arial"/>
              <a:buChar char="•"/>
            </a:pPr>
            <a:r>
              <a:rPr lang="en-US" sz="2800" dirty="0">
                <a:solidFill>
                  <a:srgbClr val="3366FF"/>
                </a:solidFill>
              </a:rPr>
              <a:t>“Global” Aqua changes in visible bands by -0.001 or less</a:t>
            </a:r>
          </a:p>
          <a:p>
            <a:pPr marL="406394" indent="-406394">
              <a:buFont typeface="Arial"/>
              <a:buChar char="•"/>
            </a:pPr>
            <a:r>
              <a:rPr lang="en-US" sz="2800" dirty="0">
                <a:solidFill>
                  <a:srgbClr val="FF6600"/>
                </a:solidFill>
              </a:rPr>
              <a:t>“Global” Terra changes in visible bands by +0.002 or more</a:t>
            </a:r>
            <a:endParaRPr lang="en-US" sz="2800" dirty="0"/>
          </a:p>
          <a:p>
            <a:pPr marL="406394" indent="-406394">
              <a:buFont typeface="Arial"/>
              <a:buChar char="•"/>
            </a:pPr>
            <a:endParaRPr lang="en-US" sz="2800" dirty="0">
              <a:solidFill>
                <a:srgbClr val="FF6600"/>
              </a:solidFill>
            </a:endParaRPr>
          </a:p>
          <a:p>
            <a:pPr marL="406394" indent="-406394">
              <a:buFont typeface="Arial"/>
              <a:buChar char="•"/>
            </a:pPr>
            <a:endParaRPr lang="en-US" sz="2800" dirty="0">
              <a:solidFill>
                <a:srgbClr val="FF6600"/>
              </a:solidFill>
            </a:endParaRPr>
          </a:p>
          <a:p>
            <a:pPr marL="406394" indent="-406394">
              <a:buFont typeface="Arial"/>
              <a:buChar char="•"/>
            </a:pPr>
            <a:r>
              <a:rPr lang="en-US" sz="2800" dirty="0"/>
              <a:t>Overall Aqua changes are relatively stable, but Terra’s changes vary over time. </a:t>
            </a:r>
          </a:p>
        </p:txBody>
      </p:sp>
    </p:spTree>
    <p:extLst>
      <p:ext uri="{BB962C8B-B14F-4D97-AF65-F5344CB8AC3E}">
        <p14:creationId xmlns:p14="http://schemas.microsoft.com/office/powerpoint/2010/main" val="9504327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072444"/>
          </a:xfrm>
        </p:spPr>
        <p:txBody>
          <a:bodyPr>
            <a:normAutofit/>
          </a:bodyPr>
          <a:lstStyle/>
          <a:p>
            <a:r>
              <a:rPr lang="en-US" dirty="0"/>
              <a:t>Impact of New Terra calibration</a:t>
            </a:r>
          </a:p>
        </p:txBody>
      </p:sp>
      <p:sp>
        <p:nvSpPr>
          <p:cNvPr id="3" name="Content Placeholder 2"/>
          <p:cNvSpPr>
            <a:spLocks noGrp="1"/>
          </p:cNvSpPr>
          <p:nvPr>
            <p:ph idx="1"/>
          </p:nvPr>
        </p:nvSpPr>
        <p:spPr>
          <a:xfrm>
            <a:off x="677333" y="7018219"/>
            <a:ext cx="11677227" cy="2541212"/>
          </a:xfrm>
        </p:spPr>
        <p:txBody>
          <a:bodyPr>
            <a:normAutofit fontScale="92500" lnSpcReduction="10000"/>
          </a:bodyPr>
          <a:lstStyle/>
          <a:p>
            <a:r>
              <a:rPr lang="en-US" dirty="0"/>
              <a:t>Big changes to blue and red bands</a:t>
            </a:r>
          </a:p>
          <a:p>
            <a:r>
              <a:rPr lang="en-US" dirty="0"/>
              <a:t>Biggest impacts over land</a:t>
            </a:r>
          </a:p>
          <a:p>
            <a:pPr lvl="1"/>
            <a:r>
              <a:rPr lang="en-US" dirty="0"/>
              <a:t>Global increase by 0.02 (for this particular month). 10% of global mean! </a:t>
            </a:r>
          </a:p>
          <a:p>
            <a:r>
              <a:rPr lang="en-US" dirty="0"/>
              <a:t>Smaller impacts over ocean</a:t>
            </a:r>
          </a:p>
          <a:p>
            <a:pPr lvl="1"/>
            <a:r>
              <a:rPr lang="en-US" dirty="0"/>
              <a:t>Global increase by 0.004 (for this particular month) </a:t>
            </a:r>
          </a:p>
        </p:txBody>
      </p:sp>
      <p:pic>
        <p:nvPicPr>
          <p:cNvPr id="4" name="Picture 3" descr="Macintosh HD:Users:levy:MyFiles:MODIS_V6_Develop:C6_Intro_Paper:For_C6_Intro_Paper:Monthly_QA_Means_fromL2:MapPlots:Diff_L2_Counts_Map_c_6011_C6L1BVS6011_C5L1B.Terra.200807.png"/>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7058" y="1589476"/>
            <a:ext cx="12264249" cy="5274169"/>
          </a:xfrm>
          <a:prstGeom prst="rect">
            <a:avLst/>
          </a:prstGeom>
          <a:noFill/>
          <a:ln>
            <a:noFill/>
          </a:ln>
        </p:spPr>
      </p:pic>
      <p:sp>
        <p:nvSpPr>
          <p:cNvPr id="5" name="Slide Number Placeholder 4"/>
          <p:cNvSpPr>
            <a:spLocks noGrp="1"/>
          </p:cNvSpPr>
          <p:nvPr>
            <p:ph type="sldNum" sz="quarter" idx="12"/>
          </p:nvPr>
        </p:nvSpPr>
        <p:spPr>
          <a:xfrm>
            <a:off x="12141135" y="9200983"/>
            <a:ext cx="213425" cy="355652"/>
          </a:xfrm>
        </p:spPr>
        <p:txBody>
          <a:bodyPr/>
          <a:lstStyle/>
          <a:p>
            <a:fld id="{D40DDB34-C3D3-5B47-9DF9-147E51EAE026}" type="slidenum">
              <a:rPr lang="en-US" smtClean="0"/>
              <a:pPr/>
              <a:t>72</a:t>
            </a:fld>
            <a:endParaRPr lang="en-US"/>
          </a:p>
        </p:txBody>
      </p:sp>
    </p:spTree>
    <p:extLst>
      <p:ext uri="{BB962C8B-B14F-4D97-AF65-F5344CB8AC3E}">
        <p14:creationId xmlns:p14="http://schemas.microsoft.com/office/powerpoint/2010/main" val="16423037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927" y="282222"/>
            <a:ext cx="11704320" cy="1327791"/>
          </a:xfrm>
          <a:solidFill>
            <a:srgbClr val="EEECE0"/>
          </a:solidFill>
        </p:spPr>
        <p:txBody>
          <a:bodyPr>
            <a:normAutofit fontScale="90000"/>
          </a:bodyPr>
          <a:lstStyle/>
          <a:p>
            <a:r>
              <a:rPr lang="en-US" sz="5100" dirty="0"/>
              <a:t>Impact of new calibration on trend</a:t>
            </a:r>
            <a:br>
              <a:rPr lang="en-US" sz="5100" dirty="0"/>
            </a:br>
            <a:r>
              <a:rPr lang="en-US" sz="5100" dirty="0"/>
              <a:t>of Terra-Aqua AOD</a:t>
            </a:r>
          </a:p>
        </p:txBody>
      </p:sp>
      <p:sp>
        <p:nvSpPr>
          <p:cNvPr id="13" name="TextBox 12"/>
          <p:cNvSpPr txBox="1"/>
          <p:nvPr/>
        </p:nvSpPr>
        <p:spPr>
          <a:xfrm>
            <a:off x="650240" y="7272770"/>
            <a:ext cx="11588813" cy="2232405"/>
          </a:xfrm>
          <a:prstGeom prst="rect">
            <a:avLst/>
          </a:prstGeom>
          <a:noFill/>
        </p:spPr>
        <p:txBody>
          <a:bodyPr wrap="none" lIns="130046" tIns="65023" rIns="130046" bIns="65023" rtlCol="0">
            <a:spAutoFit/>
          </a:bodyPr>
          <a:lstStyle/>
          <a:p>
            <a:pPr>
              <a:buFont typeface="Arial"/>
              <a:buChar char="•"/>
            </a:pPr>
            <a:r>
              <a:rPr lang="en-US" sz="3400" dirty="0"/>
              <a:t> 8 months processed with same dark-target aerosol algorithms</a:t>
            </a:r>
          </a:p>
          <a:p>
            <a:pPr>
              <a:buFont typeface="Arial"/>
              <a:buChar char="•"/>
            </a:pPr>
            <a:r>
              <a:rPr lang="en-US" sz="3400" dirty="0"/>
              <a:t> Terra now more “in sync” with Aqua time series</a:t>
            </a:r>
          </a:p>
          <a:p>
            <a:pPr>
              <a:buFont typeface="Arial"/>
              <a:buChar char="•"/>
            </a:pPr>
            <a:r>
              <a:rPr lang="en-US" sz="3400" b="1" dirty="0"/>
              <a:t>New calibration </a:t>
            </a:r>
            <a:r>
              <a:rPr lang="en-US" sz="3400" b="1" dirty="0">
                <a:sym typeface="Wingdings"/>
              </a:rPr>
              <a:t> </a:t>
            </a:r>
            <a:r>
              <a:rPr lang="en-US" sz="3400" b="1" dirty="0"/>
              <a:t>Terra/Aqua divergence removed for C6!</a:t>
            </a:r>
          </a:p>
          <a:p>
            <a:pPr>
              <a:buFont typeface="Arial"/>
              <a:buChar char="•"/>
            </a:pPr>
            <a:r>
              <a:rPr lang="en-US" sz="3400" dirty="0">
                <a:solidFill>
                  <a:srgbClr val="FF0000"/>
                </a:solidFill>
              </a:rPr>
              <a:t> (Terra-Aqua) offset remains 0.02 (land) and 0.015 (ocean)</a:t>
            </a:r>
            <a:endParaRPr lang="en-US" sz="3400" b="1" dirty="0">
              <a:solidFill>
                <a:srgbClr val="FF0000"/>
              </a:solidFill>
            </a:endParaRPr>
          </a:p>
        </p:txBody>
      </p:sp>
      <p:sp>
        <p:nvSpPr>
          <p:cNvPr id="3" name="Slide Number Placeholder 2"/>
          <p:cNvSpPr>
            <a:spLocks noGrp="1"/>
          </p:cNvSpPr>
          <p:nvPr>
            <p:ph type="sldNum" sz="quarter" idx="12"/>
          </p:nvPr>
        </p:nvSpPr>
        <p:spPr>
          <a:xfrm>
            <a:off x="12141135" y="9200983"/>
            <a:ext cx="213425" cy="355652"/>
          </a:xfrm>
        </p:spPr>
        <p:txBody>
          <a:bodyPr/>
          <a:lstStyle/>
          <a:p>
            <a:fld id="{D40DDB34-C3D3-5B47-9DF9-147E51EAE026}" type="slidenum">
              <a:rPr lang="en-US" smtClean="0"/>
              <a:pPr/>
              <a:t>73</a:t>
            </a:fld>
            <a:endParaRPr lang="en-US" dirty="0"/>
          </a:p>
        </p:txBody>
      </p:sp>
      <p:pic>
        <p:nvPicPr>
          <p:cNvPr id="4" name="Picture 3" descr="mean553_QAfilt_l_X.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7198" y="2327094"/>
            <a:ext cx="6017566" cy="4285966"/>
          </a:xfrm>
          <a:prstGeom prst="rect">
            <a:avLst/>
          </a:prstGeom>
        </p:spPr>
      </p:pic>
      <p:pic>
        <p:nvPicPr>
          <p:cNvPr id="5" name="Picture 4" descr="mean553_QAfilt_o_X.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2062" y="2327094"/>
            <a:ext cx="6046492" cy="4214940"/>
          </a:xfrm>
          <a:prstGeom prst="rect">
            <a:avLst/>
          </a:prstGeom>
        </p:spPr>
      </p:pic>
    </p:spTree>
    <p:extLst>
      <p:ext uri="{BB962C8B-B14F-4D97-AF65-F5344CB8AC3E}">
        <p14:creationId xmlns:p14="http://schemas.microsoft.com/office/powerpoint/2010/main" val="13522816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hape 576"/>
          <p:cNvSpPr>
            <a:spLocks noGrp="1"/>
          </p:cNvSpPr>
          <p:nvPr>
            <p:ph type="title"/>
          </p:nvPr>
        </p:nvSpPr>
        <p:spPr>
          <a:xfrm>
            <a:off x="650239" y="233406"/>
            <a:ext cx="11704322" cy="1625601"/>
          </a:xfrm>
          <a:prstGeom prst="rect">
            <a:avLst/>
          </a:prstGeom>
        </p:spPr>
        <p:txBody>
          <a:bodyPr/>
          <a:lstStyle/>
          <a:p>
            <a:pPr lvl="0">
              <a:defRPr sz="1800">
                <a:solidFill>
                  <a:srgbClr val="000000"/>
                </a:solidFill>
                <a:uFillTx/>
              </a:defRPr>
            </a:pPr>
            <a:r>
              <a:rPr sz="4500">
                <a:solidFill>
                  <a:srgbClr val="0224C0"/>
                </a:solidFill>
                <a:uFill>
                  <a:solidFill/>
                </a:uFill>
              </a:rPr>
              <a:t>Continuing MODIS Calibration Challenges</a:t>
            </a:r>
          </a:p>
        </p:txBody>
      </p:sp>
      <p:sp>
        <p:nvSpPr>
          <p:cNvPr id="577" name="Shape 577"/>
          <p:cNvSpPr>
            <a:spLocks noGrp="1"/>
          </p:cNvSpPr>
          <p:nvPr>
            <p:ph type="body" idx="1"/>
          </p:nvPr>
        </p:nvSpPr>
        <p:spPr>
          <a:xfrm>
            <a:off x="650239" y="1636602"/>
            <a:ext cx="11704322" cy="7258794"/>
          </a:xfrm>
          <a:prstGeom prst="rect">
            <a:avLst/>
          </a:prstGeom>
        </p:spPr>
        <p:txBody>
          <a:bodyPr/>
          <a:lstStyle/>
          <a:p>
            <a:pPr lvl="0">
              <a:defRPr sz="1800">
                <a:uFillTx/>
              </a:defRPr>
            </a:pPr>
            <a:r>
              <a:rPr sz="3400" dirty="0">
                <a:uFill>
                  <a:solidFill/>
                </a:uFill>
              </a:rPr>
              <a:t>VIS/NIR response vs. scan angle (</a:t>
            </a:r>
            <a:r>
              <a:rPr sz="3400" b="1" dirty="0">
                <a:uFill>
                  <a:solidFill/>
                </a:uFill>
              </a:rPr>
              <a:t>RVS</a:t>
            </a:r>
            <a:r>
              <a:rPr sz="3400" dirty="0">
                <a:uFill>
                  <a:solidFill/>
                </a:uFill>
              </a:rPr>
              <a:t>)</a:t>
            </a:r>
          </a:p>
          <a:p>
            <a:pPr lvl="1">
              <a:defRPr sz="1800">
                <a:uFillTx/>
              </a:defRPr>
            </a:pPr>
            <a:r>
              <a:rPr sz="2800" dirty="0">
                <a:uFill>
                  <a:solidFill/>
                </a:uFill>
              </a:rPr>
              <a:t>Band (detector) and mirror side dependent</a:t>
            </a:r>
          </a:p>
          <a:p>
            <a:pPr lvl="0">
              <a:defRPr sz="1800">
                <a:uFillTx/>
              </a:defRPr>
            </a:pPr>
            <a:r>
              <a:rPr sz="3400" dirty="0">
                <a:uFill>
                  <a:solidFill/>
                </a:uFill>
              </a:rPr>
              <a:t>Large solar diffuser (SD) </a:t>
            </a:r>
            <a:r>
              <a:rPr sz="3400" b="1" dirty="0">
                <a:uFill>
                  <a:solidFill/>
                </a:uFill>
              </a:rPr>
              <a:t>degradation</a:t>
            </a:r>
            <a:r>
              <a:rPr sz="3400" dirty="0">
                <a:uFill>
                  <a:solidFill/>
                </a:uFill>
              </a:rPr>
              <a:t> at short wavelengths (esp. </a:t>
            </a:r>
            <a:r>
              <a:rPr sz="3400" dirty="0">
                <a:solidFill>
                  <a:srgbClr val="FF0000"/>
                </a:solidFill>
                <a:uFill>
                  <a:solidFill/>
                </a:uFill>
              </a:rPr>
              <a:t>Terra</a:t>
            </a:r>
            <a:r>
              <a:rPr sz="3400" dirty="0">
                <a:uFill>
                  <a:solidFill/>
                </a:uFill>
              </a:rPr>
              <a:t>)</a:t>
            </a:r>
          </a:p>
          <a:p>
            <a:pPr lvl="1">
              <a:defRPr sz="1800">
                <a:uFillTx/>
              </a:defRPr>
            </a:pPr>
            <a:r>
              <a:rPr sz="2800" dirty="0">
                <a:uFill>
                  <a:solidFill/>
                </a:uFill>
              </a:rPr>
              <a:t>Impact on radiometric uncertainty estimates</a:t>
            </a:r>
          </a:p>
          <a:p>
            <a:pPr lvl="1">
              <a:defRPr sz="1800">
                <a:uFillTx/>
              </a:defRPr>
            </a:pPr>
            <a:r>
              <a:rPr sz="2800" dirty="0">
                <a:uFill>
                  <a:solidFill/>
                </a:uFill>
              </a:rPr>
              <a:t>SWIR SD degradation not tracked by SDSM</a:t>
            </a:r>
          </a:p>
          <a:p>
            <a:pPr lvl="0">
              <a:defRPr sz="1800">
                <a:uFillTx/>
              </a:defRPr>
            </a:pPr>
            <a:r>
              <a:rPr sz="3400" b="1" dirty="0">
                <a:uFill>
                  <a:solidFill/>
                </a:uFill>
              </a:rPr>
              <a:t>Polarization</a:t>
            </a:r>
            <a:r>
              <a:rPr sz="3400" dirty="0">
                <a:uFill>
                  <a:solidFill/>
                </a:uFill>
              </a:rPr>
              <a:t> sensitivity changes found in </a:t>
            </a:r>
            <a:r>
              <a:rPr sz="3400" dirty="0">
                <a:solidFill>
                  <a:srgbClr val="FF0000"/>
                </a:solidFill>
                <a:uFill>
                  <a:solidFill/>
                </a:uFill>
              </a:rPr>
              <a:t>Terra</a:t>
            </a:r>
            <a:r>
              <a:rPr sz="3400" dirty="0">
                <a:uFill>
                  <a:solidFill/>
                </a:uFill>
              </a:rPr>
              <a:t> MODIS</a:t>
            </a:r>
          </a:p>
          <a:p>
            <a:pPr lvl="1">
              <a:defRPr sz="1800">
                <a:uFillTx/>
              </a:defRPr>
            </a:pPr>
            <a:r>
              <a:rPr sz="2800" dirty="0">
                <a:uFill>
                  <a:solidFill/>
                </a:uFill>
              </a:rPr>
              <a:t>Band (detector), RVS, and mirror side dependent</a:t>
            </a:r>
          </a:p>
          <a:p>
            <a:pPr lvl="1">
              <a:defRPr sz="1800">
                <a:uFillTx/>
              </a:defRPr>
            </a:pPr>
            <a:r>
              <a:rPr sz="2800" dirty="0">
                <a:uFill>
                  <a:solidFill/>
                </a:uFill>
              </a:rPr>
              <a:t>No noticeable change seen in Aqua to date</a:t>
            </a:r>
          </a:p>
          <a:p>
            <a:pPr lvl="0">
              <a:defRPr sz="1800">
                <a:uFillTx/>
              </a:defRPr>
            </a:pPr>
            <a:r>
              <a:rPr sz="3400" b="1" dirty="0">
                <a:uFill>
                  <a:solidFill/>
                </a:uFill>
              </a:rPr>
              <a:t>Aging</a:t>
            </a:r>
            <a:r>
              <a:rPr sz="3400" dirty="0">
                <a:uFill>
                  <a:solidFill/>
                </a:uFill>
              </a:rPr>
              <a:t> instruments</a:t>
            </a:r>
          </a:p>
          <a:p>
            <a:pPr lvl="1">
              <a:defRPr sz="1800">
                <a:uFillTx/>
              </a:defRPr>
            </a:pPr>
            <a:r>
              <a:rPr sz="2800" dirty="0">
                <a:uFill>
                  <a:solidFill/>
                </a:uFill>
              </a:rPr>
              <a:t>Undesirable features, unpredictable changes</a:t>
            </a:r>
            <a:endParaRPr lang="en-US" sz="2800" dirty="0">
              <a:uFill>
                <a:solidFill/>
              </a:uFill>
            </a:endParaRPr>
          </a:p>
          <a:p>
            <a:pPr>
              <a:defRPr sz="1800">
                <a:uFillTx/>
              </a:defRPr>
            </a:pPr>
            <a:r>
              <a:rPr lang="en-US" sz="3400" dirty="0"/>
              <a:t>Which is why </a:t>
            </a:r>
            <a:r>
              <a:rPr lang="en-US" sz="3400" dirty="0">
                <a:solidFill>
                  <a:srgbClr val="FF0000"/>
                </a:solidFill>
              </a:rPr>
              <a:t>Terra</a:t>
            </a:r>
            <a:r>
              <a:rPr lang="en-US" sz="3400" dirty="0"/>
              <a:t> has taken longer to reprocess. Get it right! </a:t>
            </a:r>
            <a:endParaRPr sz="3400" dirty="0">
              <a:uFill>
                <a:solidFill/>
              </a:uFill>
            </a:endParaRPr>
          </a:p>
        </p:txBody>
      </p:sp>
      <p:sp>
        <p:nvSpPr>
          <p:cNvPr id="578" name="Shape 578"/>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74</a:t>
            </a:fld>
            <a:endParaRPr sz="1600">
              <a:solidFill>
                <a:srgbClr val="9A9A9A"/>
              </a:solidFill>
              <a:uFill>
                <a:solidFill>
                  <a:srgbClr val="9A9A9A"/>
                </a:solidFill>
              </a:uFill>
            </a:endParaRPr>
          </a:p>
        </p:txBody>
      </p:sp>
      <p:sp>
        <p:nvSpPr>
          <p:cNvPr id="579" name="Shape 579"/>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xmlns=""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hape 34"/>
          <p:cNvSpPr>
            <a:spLocks noGrp="1"/>
          </p:cNvSpPr>
          <p:nvPr>
            <p:ph type="title"/>
          </p:nvPr>
        </p:nvSpPr>
        <p:spPr>
          <a:xfrm>
            <a:off x="650239" y="3083170"/>
            <a:ext cx="11704322" cy="1625601"/>
          </a:xfrm>
          <a:prstGeom prst="rect">
            <a:avLst/>
          </a:prstGeom>
        </p:spPr>
        <p:txBody>
          <a:bodyPr/>
          <a:lstStyle/>
          <a:p>
            <a:pPr lvl="0">
              <a:defRPr sz="1800">
                <a:solidFill>
                  <a:srgbClr val="000000"/>
                </a:solidFill>
                <a:uFillTx/>
              </a:defRPr>
            </a:pPr>
            <a:r>
              <a:rPr lang="en-US" sz="4500" dirty="0">
                <a:solidFill>
                  <a:srgbClr val="0224C0"/>
                </a:solidFill>
                <a:uFill>
                  <a:solidFill/>
                </a:uFill>
              </a:rPr>
              <a:t>9</a:t>
            </a:r>
            <a:r>
              <a:rPr sz="4500" dirty="0">
                <a:solidFill>
                  <a:srgbClr val="0224C0"/>
                </a:solidFill>
                <a:uFill>
                  <a:solidFill/>
                </a:uFill>
              </a:rPr>
              <a:t>. </a:t>
            </a:r>
            <a:r>
              <a:rPr lang="en-US" sz="4500" dirty="0">
                <a:solidFill>
                  <a:srgbClr val="0224C0"/>
                </a:solidFill>
                <a:uFill>
                  <a:solidFill/>
                </a:uFill>
              </a:rPr>
              <a:t>Summary</a:t>
            </a:r>
            <a:endParaRPr sz="4500" dirty="0">
              <a:solidFill>
                <a:srgbClr val="0224C0"/>
              </a:solidFill>
              <a:uFill>
                <a:solidFill/>
              </a:uFill>
            </a:endParaRPr>
          </a:p>
        </p:txBody>
      </p:sp>
      <p:sp>
        <p:nvSpPr>
          <p:cNvPr id="35" name="Shape 35"/>
          <p:cNvSpPr>
            <a:spLocks noGrp="1"/>
          </p:cNvSpPr>
          <p:nvPr>
            <p:ph type="sldNum" sz="quarter" idx="2"/>
          </p:nvPr>
        </p:nvSpPr>
        <p:spPr>
          <a:xfrm>
            <a:off x="12130497" y="9203972"/>
            <a:ext cx="224063" cy="349674"/>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75</a:t>
            </a:fld>
            <a:endParaRPr sz="1600">
              <a:solidFill>
                <a:srgbClr val="9A9A9A"/>
              </a:solidFill>
              <a:uFill>
                <a:solidFill>
                  <a:srgbClr val="9A9A9A"/>
                </a:solidFill>
              </a:uFill>
            </a:endParaRPr>
          </a:p>
        </p:txBody>
      </p:sp>
      <p:sp>
        <p:nvSpPr>
          <p:cNvPr id="36" name="Shape 36"/>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xmlns=""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spTree>
    <p:extLst>
      <p:ext uri="{BB962C8B-B14F-4D97-AF65-F5344CB8AC3E}">
        <p14:creationId xmlns:p14="http://schemas.microsoft.com/office/powerpoint/2010/main" val="1598885916"/>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264161"/>
            <a:ext cx="11704320" cy="835055"/>
          </a:xfrm>
        </p:spPr>
        <p:txBody>
          <a:bodyPr>
            <a:normAutofit/>
          </a:bodyPr>
          <a:lstStyle/>
          <a:p>
            <a:r>
              <a:rPr lang="en-US" dirty="0"/>
              <a:t>Summary (1)</a:t>
            </a:r>
          </a:p>
        </p:txBody>
      </p:sp>
      <p:sp>
        <p:nvSpPr>
          <p:cNvPr id="3" name="Content Placeholder 2"/>
          <p:cNvSpPr>
            <a:spLocks noGrp="1"/>
          </p:cNvSpPr>
          <p:nvPr>
            <p:ph idx="1"/>
          </p:nvPr>
        </p:nvSpPr>
        <p:spPr>
          <a:xfrm>
            <a:off x="650240" y="1269515"/>
            <a:ext cx="11704320" cy="7770627"/>
          </a:xfrm>
        </p:spPr>
        <p:txBody>
          <a:bodyPr>
            <a:normAutofit fontScale="92500"/>
          </a:bodyPr>
          <a:lstStyle/>
          <a:p>
            <a:r>
              <a:rPr lang="en-US" dirty="0"/>
              <a:t>The MODIS dark-target (DT) aerosol retrieval is part of the “atmosphere” processing structure</a:t>
            </a:r>
          </a:p>
          <a:p>
            <a:r>
              <a:rPr lang="en-US" dirty="0"/>
              <a:t>The DT retrieval is one of the two retrieval heritages within standard MxD04_L2 aerosol files (Deep Blue (DB) is doing webinar next week). I described some of the basics for DT. </a:t>
            </a:r>
          </a:p>
          <a:p>
            <a:r>
              <a:rPr lang="en-US" dirty="0"/>
              <a:t>There are many updates for C6 algorithms which we described here, both over ocean and over land. I described how some of the changes impacted the retrieval. </a:t>
            </a:r>
          </a:p>
          <a:p>
            <a:r>
              <a:rPr lang="en-US" dirty="0"/>
              <a:t>I noted changes in C6 product files, including new parameters (SDSs), changed SDSs and deleted SDSs</a:t>
            </a:r>
          </a:p>
          <a:p>
            <a:r>
              <a:rPr lang="en-US" dirty="0"/>
              <a:t>Terra’s degradation is a big deal, and MCST is providing new calibration and L1B data that will remove artificial trending in the L1B and our aerosol products for C6.  There are continued challenges for calibration</a:t>
            </a:r>
          </a:p>
          <a:p>
            <a:endParaRPr lang="en-US" dirty="0"/>
          </a:p>
          <a:p>
            <a:endParaRPr lang="en-US" dirty="0"/>
          </a:p>
        </p:txBody>
      </p:sp>
      <p:pic>
        <p:nvPicPr>
          <p:cNvPr id="4" name="Picture 3" descr="RGB_npp_d20120225_t0610105_e0611347_b01701_c20120225122432788603_noaa_ops.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16782" y="31202489"/>
            <a:ext cx="7586133" cy="4654409"/>
          </a:xfrm>
          <a:prstGeom prst="rect">
            <a:avLst/>
          </a:prstGeom>
        </p:spPr>
      </p:pic>
      <p:grpSp>
        <p:nvGrpSpPr>
          <p:cNvPr id="5" name="Group 4"/>
          <p:cNvGrpSpPr/>
          <p:nvPr/>
        </p:nvGrpSpPr>
        <p:grpSpPr>
          <a:xfrm>
            <a:off x="39652085" y="24218478"/>
            <a:ext cx="6153711" cy="6198305"/>
            <a:chOff x="7585772" y="25715417"/>
            <a:chExt cx="4432300" cy="4648200"/>
          </a:xfrm>
        </p:grpSpPr>
        <p:pic>
          <p:nvPicPr>
            <p:cNvPr id="6" name="Picture 5" descr="modis_aerosol_smoke.pdf"/>
            <p:cNvPicPr>
              <a:picLocks noChangeAspect="1"/>
            </p:cNvPicPr>
            <p:nvPr/>
          </p:nvPicPr>
          <p:blipFill>
            <a:blip r:embed="rId3"/>
            <a:stretch>
              <a:fillRect/>
            </a:stretch>
          </p:blipFill>
          <p:spPr>
            <a:xfrm>
              <a:off x="7585772" y="25715417"/>
              <a:ext cx="4432300" cy="4648200"/>
            </a:xfrm>
            <a:prstGeom prst="rect">
              <a:avLst/>
            </a:prstGeom>
          </p:spPr>
        </p:pic>
        <p:grpSp>
          <p:nvGrpSpPr>
            <p:cNvPr id="7" name="Group 107"/>
            <p:cNvGrpSpPr/>
            <p:nvPr/>
          </p:nvGrpSpPr>
          <p:grpSpPr>
            <a:xfrm>
              <a:off x="8804196" y="27643675"/>
              <a:ext cx="3162918" cy="1401225"/>
              <a:chOff x="8804196" y="27643675"/>
              <a:chExt cx="3162918" cy="1401225"/>
            </a:xfrm>
          </p:grpSpPr>
          <p:cxnSp>
            <p:nvCxnSpPr>
              <p:cNvPr id="8" name="Straight Connector 7"/>
              <p:cNvCxnSpPr/>
              <p:nvPr/>
            </p:nvCxnSpPr>
            <p:spPr>
              <a:xfrm rot="10800000" flipV="1">
                <a:off x="8944515" y="28409900"/>
                <a:ext cx="3022599" cy="635000"/>
              </a:xfrm>
              <a:prstGeom prst="line">
                <a:avLst/>
              </a:prstGeom>
              <a:ln w="254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8525415" y="28559765"/>
                <a:ext cx="723899" cy="165100"/>
              </a:xfrm>
              <a:prstGeom prst="line">
                <a:avLst/>
              </a:prstGeom>
              <a:ln w="254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flipV="1">
                <a:off x="8804196" y="27643675"/>
                <a:ext cx="3136900" cy="635000"/>
              </a:xfrm>
              <a:prstGeom prst="line">
                <a:avLst/>
              </a:prstGeom>
              <a:ln w="254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grpSp>
      </p:grpSp>
      <p:grpSp>
        <p:nvGrpSpPr>
          <p:cNvPr id="11" name="Group 10"/>
          <p:cNvGrpSpPr/>
          <p:nvPr/>
        </p:nvGrpSpPr>
        <p:grpSpPr>
          <a:xfrm>
            <a:off x="31536640" y="24709120"/>
            <a:ext cx="5382542" cy="5129671"/>
            <a:chOff x="1016000" y="26212800"/>
            <a:chExt cx="4064000" cy="4064000"/>
          </a:xfrm>
        </p:grpSpPr>
        <p:pic>
          <p:nvPicPr>
            <p:cNvPr id="12" name="Picture 11" descr="modis_smoke.rgb14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6000" y="26212800"/>
              <a:ext cx="4064000" cy="4064000"/>
            </a:xfrm>
            <a:prstGeom prst="rect">
              <a:avLst/>
            </a:prstGeom>
          </p:spPr>
        </p:pic>
        <p:grpSp>
          <p:nvGrpSpPr>
            <p:cNvPr id="13" name="Group 109"/>
            <p:cNvGrpSpPr/>
            <p:nvPr/>
          </p:nvGrpSpPr>
          <p:grpSpPr>
            <a:xfrm>
              <a:off x="1866900" y="28079700"/>
              <a:ext cx="3162300" cy="1333500"/>
              <a:chOff x="8648700" y="27711400"/>
              <a:chExt cx="3162300" cy="1333500"/>
            </a:xfrm>
          </p:grpSpPr>
          <p:cxnSp>
            <p:nvCxnSpPr>
              <p:cNvPr id="14" name="Straight Connector 13"/>
              <p:cNvCxnSpPr/>
              <p:nvPr/>
            </p:nvCxnSpPr>
            <p:spPr>
              <a:xfrm rot="10800000" flipV="1">
                <a:off x="8788400" y="28409900"/>
                <a:ext cx="3022600" cy="635000"/>
              </a:xfrm>
              <a:prstGeom prst="line">
                <a:avLst/>
              </a:prstGeom>
              <a:ln w="254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16200000" flipH="1">
                <a:off x="8369300" y="28600400"/>
                <a:ext cx="723900" cy="165100"/>
              </a:xfrm>
              <a:prstGeom prst="line">
                <a:avLst/>
              </a:prstGeom>
              <a:ln w="254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0800000" flipV="1">
                <a:off x="8674100" y="27711400"/>
                <a:ext cx="3136900" cy="635000"/>
              </a:xfrm>
              <a:prstGeom prst="line">
                <a:avLst/>
              </a:prstGeom>
              <a:ln w="254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grpSp>
      </p:grpSp>
      <p:pic>
        <p:nvPicPr>
          <p:cNvPr id="17" name="Picture 16" descr="viirs_aerosol_smoke.png"/>
          <p:cNvPicPr>
            <a:picLocks noChangeAspect="1"/>
          </p:cNvPicPr>
          <p:nvPr/>
        </p:nvPicPr>
        <p:blipFill>
          <a:blip r:embed="rId5"/>
          <a:stretch>
            <a:fillRect/>
          </a:stretch>
        </p:blipFill>
        <p:spPr>
          <a:xfrm>
            <a:off x="38472535" y="31175396"/>
            <a:ext cx="8596292" cy="4732302"/>
          </a:xfrm>
          <a:prstGeom prst="rect">
            <a:avLst/>
          </a:prstGeom>
        </p:spPr>
      </p:pic>
      <p:pic>
        <p:nvPicPr>
          <p:cNvPr id="18" name="Picture 17" descr="modis_like_viirs_smoke.png"/>
          <p:cNvPicPr>
            <a:picLocks noChangeAspect="1"/>
          </p:cNvPicPr>
          <p:nvPr/>
        </p:nvPicPr>
        <p:blipFill>
          <a:blip r:embed="rId6"/>
          <a:stretch>
            <a:fillRect/>
          </a:stretch>
        </p:blipFill>
        <p:spPr>
          <a:xfrm>
            <a:off x="47214649" y="31172932"/>
            <a:ext cx="8649981" cy="4761859"/>
          </a:xfrm>
          <a:prstGeom prst="rect">
            <a:avLst/>
          </a:prstGeom>
        </p:spPr>
      </p:pic>
      <p:sp>
        <p:nvSpPr>
          <p:cNvPr id="19" name="TextBox 18"/>
          <p:cNvSpPr txBox="1"/>
          <p:nvPr/>
        </p:nvSpPr>
        <p:spPr>
          <a:xfrm>
            <a:off x="32493938" y="30543219"/>
            <a:ext cx="3619004" cy="919226"/>
          </a:xfrm>
          <a:prstGeom prst="rect">
            <a:avLst/>
          </a:prstGeom>
          <a:noFill/>
        </p:spPr>
        <p:txBody>
          <a:bodyPr wrap="none" lIns="130046" tIns="65023" rIns="130046" bIns="65023" rtlCol="0">
            <a:spAutoFit/>
          </a:bodyPr>
          <a:lstStyle/>
          <a:p>
            <a:r>
              <a:rPr lang="en-US" sz="5100" b="1" dirty="0">
                <a:latin typeface="Helvetica"/>
              </a:rPr>
              <a:t>VIIRS RGB</a:t>
            </a:r>
          </a:p>
        </p:txBody>
      </p:sp>
      <p:sp>
        <p:nvSpPr>
          <p:cNvPr id="20" name="TextBox 19"/>
          <p:cNvSpPr txBox="1"/>
          <p:nvPr/>
        </p:nvSpPr>
        <p:spPr>
          <a:xfrm>
            <a:off x="39809138" y="30723841"/>
            <a:ext cx="6149183" cy="919226"/>
          </a:xfrm>
          <a:prstGeom prst="rect">
            <a:avLst/>
          </a:prstGeom>
          <a:solidFill>
            <a:schemeClr val="bg1"/>
          </a:solidFill>
        </p:spPr>
        <p:txBody>
          <a:bodyPr wrap="none" lIns="130046" tIns="65023" rIns="130046" bIns="65023" rtlCol="0">
            <a:spAutoFit/>
          </a:bodyPr>
          <a:lstStyle/>
          <a:p>
            <a:r>
              <a:rPr lang="en-US" sz="5100" b="1" dirty="0">
                <a:latin typeface="Helvetica"/>
              </a:rPr>
              <a:t>VIIRS Aerosol EDR</a:t>
            </a:r>
          </a:p>
        </p:txBody>
      </p:sp>
      <p:sp>
        <p:nvSpPr>
          <p:cNvPr id="21" name="TextBox 20"/>
          <p:cNvSpPr txBox="1"/>
          <p:nvPr/>
        </p:nvSpPr>
        <p:spPr>
          <a:xfrm>
            <a:off x="46961778" y="30687716"/>
            <a:ext cx="9539854" cy="919226"/>
          </a:xfrm>
          <a:prstGeom prst="rect">
            <a:avLst/>
          </a:prstGeom>
          <a:solidFill>
            <a:schemeClr val="bg1"/>
          </a:solidFill>
        </p:spPr>
        <p:txBody>
          <a:bodyPr wrap="none" lIns="130046" tIns="65023" rIns="130046" bIns="65023" rtlCol="0">
            <a:spAutoFit/>
          </a:bodyPr>
          <a:lstStyle/>
          <a:p>
            <a:r>
              <a:rPr lang="en-US" sz="5100" b="1" dirty="0">
                <a:latin typeface="Helvetica"/>
              </a:rPr>
              <a:t>MODIS Algorithm, VIIRS Input</a:t>
            </a:r>
          </a:p>
        </p:txBody>
      </p:sp>
      <p:sp>
        <p:nvSpPr>
          <p:cNvPr id="22" name="TextBox 21"/>
          <p:cNvSpPr txBox="1"/>
          <p:nvPr/>
        </p:nvSpPr>
        <p:spPr>
          <a:xfrm>
            <a:off x="32349440" y="23679574"/>
            <a:ext cx="4056303" cy="919226"/>
          </a:xfrm>
          <a:prstGeom prst="rect">
            <a:avLst/>
          </a:prstGeom>
          <a:noFill/>
        </p:spPr>
        <p:txBody>
          <a:bodyPr wrap="none" lIns="130046" tIns="65023" rIns="130046" bIns="65023" rtlCol="0">
            <a:spAutoFit/>
          </a:bodyPr>
          <a:lstStyle/>
          <a:p>
            <a:r>
              <a:rPr lang="en-US" sz="5100" b="1" dirty="0">
                <a:latin typeface="Helvetica"/>
              </a:rPr>
              <a:t>MODIS RGB</a:t>
            </a:r>
          </a:p>
        </p:txBody>
      </p:sp>
      <p:sp>
        <p:nvSpPr>
          <p:cNvPr id="23" name="TextBox 22"/>
          <p:cNvSpPr txBox="1"/>
          <p:nvPr/>
        </p:nvSpPr>
        <p:spPr>
          <a:xfrm>
            <a:off x="39104712" y="23715699"/>
            <a:ext cx="8374473" cy="919226"/>
          </a:xfrm>
          <a:prstGeom prst="rect">
            <a:avLst/>
          </a:prstGeom>
          <a:solidFill>
            <a:schemeClr val="bg1"/>
          </a:solidFill>
        </p:spPr>
        <p:txBody>
          <a:bodyPr wrap="none" lIns="130046" tIns="65023" rIns="130046" bIns="65023" rtlCol="0">
            <a:spAutoFit/>
          </a:bodyPr>
          <a:lstStyle/>
          <a:p>
            <a:r>
              <a:rPr lang="en-US" sz="5100" b="1" dirty="0">
                <a:latin typeface="Helvetica"/>
              </a:rPr>
              <a:t>MODIS Aerosol (06:35 UT)</a:t>
            </a:r>
          </a:p>
        </p:txBody>
      </p:sp>
      <p:cxnSp>
        <p:nvCxnSpPr>
          <p:cNvPr id="24" name="Straight Arrow Connector 23"/>
          <p:cNvCxnSpPr/>
          <p:nvPr/>
        </p:nvCxnSpPr>
        <p:spPr>
          <a:xfrm rot="5400000" flipH="1" flipV="1">
            <a:off x="21480338" y="27098617"/>
            <a:ext cx="3306314" cy="73091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6383787" y="25865784"/>
            <a:ext cx="10403840" cy="3983313"/>
          </a:xfrm>
          <a:prstGeom prst="rect">
            <a:avLst/>
          </a:prstGeom>
          <a:noFill/>
        </p:spPr>
        <p:txBody>
          <a:bodyPr wrap="square" lIns="130046" tIns="65023" rIns="130046" bIns="65023" rtlCol="0">
            <a:spAutoFit/>
          </a:bodyPr>
          <a:lstStyle/>
          <a:p>
            <a:pPr algn="ctr"/>
            <a:r>
              <a:rPr lang="en-US" sz="6300" b="1" dirty="0">
                <a:solidFill>
                  <a:schemeClr val="accent6">
                    <a:lumMod val="75000"/>
                  </a:schemeClr>
                </a:solidFill>
              </a:rPr>
              <a:t>The MODIS aerosol </a:t>
            </a:r>
          </a:p>
          <a:p>
            <a:pPr algn="ctr"/>
            <a:r>
              <a:rPr lang="en-US" sz="6300" b="1" dirty="0">
                <a:solidFill>
                  <a:schemeClr val="accent6">
                    <a:lumMod val="75000"/>
                  </a:schemeClr>
                </a:solidFill>
              </a:rPr>
              <a:t>cloud mask is more </a:t>
            </a:r>
          </a:p>
          <a:p>
            <a:pPr algn="ctr"/>
            <a:r>
              <a:rPr lang="en-US" sz="6300" b="1" dirty="0">
                <a:solidFill>
                  <a:schemeClr val="accent6">
                    <a:lumMod val="75000"/>
                  </a:schemeClr>
                </a:solidFill>
              </a:rPr>
              <a:t>conservative than </a:t>
            </a:r>
          </a:p>
          <a:p>
            <a:pPr algn="ctr"/>
            <a:r>
              <a:rPr lang="en-US" sz="6300" b="1" dirty="0">
                <a:solidFill>
                  <a:schemeClr val="accent6">
                    <a:lumMod val="75000"/>
                  </a:schemeClr>
                </a:solidFill>
              </a:rPr>
              <a:t>the VIIRS VCM. </a:t>
            </a:r>
          </a:p>
        </p:txBody>
      </p:sp>
      <p:cxnSp>
        <p:nvCxnSpPr>
          <p:cNvPr id="26" name="Straight Arrow Connector 25"/>
          <p:cNvCxnSpPr/>
          <p:nvPr/>
        </p:nvCxnSpPr>
        <p:spPr>
          <a:xfrm rot="10800000" flipV="1">
            <a:off x="43867128" y="29405298"/>
            <a:ext cx="4467381" cy="4154311"/>
          </a:xfrm>
          <a:prstGeom prst="straightConnector1">
            <a:avLst/>
          </a:prstGeom>
          <a:ln w="28575" cmpd="sng">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10800000" flipV="1">
            <a:off x="44661869" y="27562951"/>
            <a:ext cx="3311396" cy="216747"/>
          </a:xfrm>
          <a:prstGeom prst="straightConnector1">
            <a:avLst/>
          </a:prstGeom>
          <a:ln w="28575" cmpd="sng">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pic>
        <p:nvPicPr>
          <p:cNvPr id="28" name="Picture 27" descr="RGB_npp_d20120225_t0610105_e0611347_b01701_c20120225122432788603_noaa_ops.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33529" y="31419236"/>
            <a:ext cx="7586133" cy="4654409"/>
          </a:xfrm>
          <a:prstGeom prst="rect">
            <a:avLst/>
          </a:prstGeom>
        </p:spPr>
      </p:pic>
      <p:grpSp>
        <p:nvGrpSpPr>
          <p:cNvPr id="29" name="Group 28"/>
          <p:cNvGrpSpPr/>
          <p:nvPr/>
        </p:nvGrpSpPr>
        <p:grpSpPr>
          <a:xfrm>
            <a:off x="39868831" y="24435225"/>
            <a:ext cx="6153711" cy="6198305"/>
            <a:chOff x="7585772" y="25715417"/>
            <a:chExt cx="4432300" cy="4648200"/>
          </a:xfrm>
        </p:grpSpPr>
        <p:pic>
          <p:nvPicPr>
            <p:cNvPr id="30" name="Picture 29" descr="modis_aerosol_smoke.pdf"/>
            <p:cNvPicPr>
              <a:picLocks noChangeAspect="1"/>
            </p:cNvPicPr>
            <p:nvPr/>
          </p:nvPicPr>
          <p:blipFill>
            <a:blip r:embed="rId7"/>
            <a:stretch>
              <a:fillRect/>
            </a:stretch>
          </p:blipFill>
          <p:spPr>
            <a:xfrm>
              <a:off x="7585772" y="25715417"/>
              <a:ext cx="4432300" cy="4648200"/>
            </a:xfrm>
            <a:prstGeom prst="rect">
              <a:avLst/>
            </a:prstGeom>
          </p:spPr>
        </p:pic>
        <p:grpSp>
          <p:nvGrpSpPr>
            <p:cNvPr id="31" name="Group 107"/>
            <p:cNvGrpSpPr/>
            <p:nvPr/>
          </p:nvGrpSpPr>
          <p:grpSpPr>
            <a:xfrm>
              <a:off x="8804196" y="27643675"/>
              <a:ext cx="3162918" cy="1401225"/>
              <a:chOff x="8804196" y="27643675"/>
              <a:chExt cx="3162918" cy="1401225"/>
            </a:xfrm>
          </p:grpSpPr>
          <p:cxnSp>
            <p:nvCxnSpPr>
              <p:cNvPr id="32" name="Straight Connector 31"/>
              <p:cNvCxnSpPr/>
              <p:nvPr/>
            </p:nvCxnSpPr>
            <p:spPr>
              <a:xfrm rot="10800000" flipV="1">
                <a:off x="8944515" y="28409900"/>
                <a:ext cx="3022599" cy="635000"/>
              </a:xfrm>
              <a:prstGeom prst="line">
                <a:avLst/>
              </a:prstGeom>
              <a:ln w="254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6200000" flipH="1">
                <a:off x="8525415" y="28559765"/>
                <a:ext cx="723899" cy="165100"/>
              </a:xfrm>
              <a:prstGeom prst="line">
                <a:avLst/>
              </a:prstGeom>
              <a:ln w="254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10800000" flipV="1">
                <a:off x="8804196" y="27643675"/>
                <a:ext cx="3136900" cy="635000"/>
              </a:xfrm>
              <a:prstGeom prst="line">
                <a:avLst/>
              </a:prstGeom>
              <a:ln w="254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grpSp>
      </p:grpSp>
      <p:grpSp>
        <p:nvGrpSpPr>
          <p:cNvPr id="35" name="Group 34"/>
          <p:cNvGrpSpPr/>
          <p:nvPr/>
        </p:nvGrpSpPr>
        <p:grpSpPr>
          <a:xfrm>
            <a:off x="31753387" y="24925867"/>
            <a:ext cx="5382542" cy="5129671"/>
            <a:chOff x="1016000" y="26212800"/>
            <a:chExt cx="4064000" cy="4064000"/>
          </a:xfrm>
        </p:grpSpPr>
        <p:pic>
          <p:nvPicPr>
            <p:cNvPr id="36" name="Picture 35" descr="modis_smoke.rgb14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6000" y="26212800"/>
              <a:ext cx="4064000" cy="4064000"/>
            </a:xfrm>
            <a:prstGeom prst="rect">
              <a:avLst/>
            </a:prstGeom>
          </p:spPr>
        </p:pic>
        <p:grpSp>
          <p:nvGrpSpPr>
            <p:cNvPr id="37" name="Group 109"/>
            <p:cNvGrpSpPr/>
            <p:nvPr/>
          </p:nvGrpSpPr>
          <p:grpSpPr>
            <a:xfrm>
              <a:off x="1866900" y="28079700"/>
              <a:ext cx="3162300" cy="1333500"/>
              <a:chOff x="8648700" y="27711400"/>
              <a:chExt cx="3162300" cy="1333500"/>
            </a:xfrm>
          </p:grpSpPr>
          <p:cxnSp>
            <p:nvCxnSpPr>
              <p:cNvPr id="38" name="Straight Connector 37"/>
              <p:cNvCxnSpPr/>
              <p:nvPr/>
            </p:nvCxnSpPr>
            <p:spPr>
              <a:xfrm rot="10800000" flipV="1">
                <a:off x="8788400" y="28409900"/>
                <a:ext cx="3022600" cy="635000"/>
              </a:xfrm>
              <a:prstGeom prst="line">
                <a:avLst/>
              </a:prstGeom>
              <a:ln w="254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6200000" flipH="1">
                <a:off x="8369300" y="28600400"/>
                <a:ext cx="723900" cy="165100"/>
              </a:xfrm>
              <a:prstGeom prst="line">
                <a:avLst/>
              </a:prstGeom>
              <a:ln w="254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10800000" flipV="1">
                <a:off x="8674100" y="27711400"/>
                <a:ext cx="3136900" cy="635000"/>
              </a:xfrm>
              <a:prstGeom prst="line">
                <a:avLst/>
              </a:prstGeom>
              <a:ln w="254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grpSp>
      </p:grpSp>
      <p:pic>
        <p:nvPicPr>
          <p:cNvPr id="41" name="Picture 40" descr="viirs_aerosol_smoke.png"/>
          <p:cNvPicPr>
            <a:picLocks noChangeAspect="1"/>
          </p:cNvPicPr>
          <p:nvPr/>
        </p:nvPicPr>
        <p:blipFill>
          <a:blip r:embed="rId5"/>
          <a:stretch>
            <a:fillRect/>
          </a:stretch>
        </p:blipFill>
        <p:spPr>
          <a:xfrm>
            <a:off x="38689282" y="31392142"/>
            <a:ext cx="8596292" cy="4732302"/>
          </a:xfrm>
          <a:prstGeom prst="rect">
            <a:avLst/>
          </a:prstGeom>
        </p:spPr>
      </p:pic>
      <p:pic>
        <p:nvPicPr>
          <p:cNvPr id="42" name="Picture 41" descr="modis_like_viirs_smoke.png"/>
          <p:cNvPicPr>
            <a:picLocks noChangeAspect="1"/>
          </p:cNvPicPr>
          <p:nvPr/>
        </p:nvPicPr>
        <p:blipFill>
          <a:blip r:embed="rId6"/>
          <a:stretch>
            <a:fillRect/>
          </a:stretch>
        </p:blipFill>
        <p:spPr>
          <a:xfrm>
            <a:off x="47431396" y="31389679"/>
            <a:ext cx="8649981" cy="4761859"/>
          </a:xfrm>
          <a:prstGeom prst="rect">
            <a:avLst/>
          </a:prstGeom>
        </p:spPr>
      </p:pic>
      <p:sp>
        <p:nvSpPr>
          <p:cNvPr id="43" name="TextBox 42"/>
          <p:cNvSpPr txBox="1"/>
          <p:nvPr/>
        </p:nvSpPr>
        <p:spPr>
          <a:xfrm>
            <a:off x="32710684" y="30759965"/>
            <a:ext cx="3619004" cy="919226"/>
          </a:xfrm>
          <a:prstGeom prst="rect">
            <a:avLst/>
          </a:prstGeom>
          <a:noFill/>
        </p:spPr>
        <p:txBody>
          <a:bodyPr wrap="none" lIns="130046" tIns="65023" rIns="130046" bIns="65023" rtlCol="0">
            <a:spAutoFit/>
          </a:bodyPr>
          <a:lstStyle/>
          <a:p>
            <a:r>
              <a:rPr lang="en-US" sz="5100" b="1" dirty="0">
                <a:latin typeface="Helvetica"/>
              </a:rPr>
              <a:t>VIIRS RGB</a:t>
            </a:r>
          </a:p>
        </p:txBody>
      </p:sp>
      <p:sp>
        <p:nvSpPr>
          <p:cNvPr id="44" name="TextBox 43"/>
          <p:cNvSpPr txBox="1"/>
          <p:nvPr/>
        </p:nvSpPr>
        <p:spPr>
          <a:xfrm>
            <a:off x="40025884" y="30940588"/>
            <a:ext cx="6149183" cy="919226"/>
          </a:xfrm>
          <a:prstGeom prst="rect">
            <a:avLst/>
          </a:prstGeom>
          <a:solidFill>
            <a:schemeClr val="bg1"/>
          </a:solidFill>
        </p:spPr>
        <p:txBody>
          <a:bodyPr wrap="none" lIns="130046" tIns="65023" rIns="130046" bIns="65023" rtlCol="0">
            <a:spAutoFit/>
          </a:bodyPr>
          <a:lstStyle/>
          <a:p>
            <a:r>
              <a:rPr lang="en-US" sz="5100" b="1" dirty="0">
                <a:latin typeface="Helvetica"/>
              </a:rPr>
              <a:t>VIIRS Aerosol EDR</a:t>
            </a:r>
          </a:p>
        </p:txBody>
      </p:sp>
      <p:sp>
        <p:nvSpPr>
          <p:cNvPr id="45" name="TextBox 44"/>
          <p:cNvSpPr txBox="1"/>
          <p:nvPr/>
        </p:nvSpPr>
        <p:spPr>
          <a:xfrm>
            <a:off x="47178525" y="30904463"/>
            <a:ext cx="9539854" cy="919226"/>
          </a:xfrm>
          <a:prstGeom prst="rect">
            <a:avLst/>
          </a:prstGeom>
          <a:solidFill>
            <a:schemeClr val="bg1"/>
          </a:solidFill>
        </p:spPr>
        <p:txBody>
          <a:bodyPr wrap="none" lIns="130046" tIns="65023" rIns="130046" bIns="65023" rtlCol="0">
            <a:spAutoFit/>
          </a:bodyPr>
          <a:lstStyle/>
          <a:p>
            <a:r>
              <a:rPr lang="en-US" sz="5100" b="1" dirty="0">
                <a:latin typeface="Helvetica"/>
              </a:rPr>
              <a:t>MODIS Algorithm, VIIRS Input</a:t>
            </a:r>
          </a:p>
        </p:txBody>
      </p:sp>
      <p:sp>
        <p:nvSpPr>
          <p:cNvPr id="46" name="TextBox 45"/>
          <p:cNvSpPr txBox="1"/>
          <p:nvPr/>
        </p:nvSpPr>
        <p:spPr>
          <a:xfrm>
            <a:off x="32566187" y="23896321"/>
            <a:ext cx="4056303" cy="919226"/>
          </a:xfrm>
          <a:prstGeom prst="rect">
            <a:avLst/>
          </a:prstGeom>
          <a:noFill/>
        </p:spPr>
        <p:txBody>
          <a:bodyPr wrap="none" lIns="130046" tIns="65023" rIns="130046" bIns="65023" rtlCol="0">
            <a:spAutoFit/>
          </a:bodyPr>
          <a:lstStyle/>
          <a:p>
            <a:r>
              <a:rPr lang="en-US" sz="5100" b="1" dirty="0">
                <a:latin typeface="Helvetica"/>
              </a:rPr>
              <a:t>MODIS RGB</a:t>
            </a:r>
          </a:p>
        </p:txBody>
      </p:sp>
      <p:sp>
        <p:nvSpPr>
          <p:cNvPr id="47" name="TextBox 46"/>
          <p:cNvSpPr txBox="1"/>
          <p:nvPr/>
        </p:nvSpPr>
        <p:spPr>
          <a:xfrm>
            <a:off x="39321458" y="23932445"/>
            <a:ext cx="8374473" cy="919226"/>
          </a:xfrm>
          <a:prstGeom prst="rect">
            <a:avLst/>
          </a:prstGeom>
          <a:solidFill>
            <a:schemeClr val="bg1"/>
          </a:solidFill>
        </p:spPr>
        <p:txBody>
          <a:bodyPr wrap="none" lIns="130046" tIns="65023" rIns="130046" bIns="65023" rtlCol="0">
            <a:spAutoFit/>
          </a:bodyPr>
          <a:lstStyle/>
          <a:p>
            <a:r>
              <a:rPr lang="en-US" sz="5100" b="1" dirty="0">
                <a:latin typeface="Helvetica"/>
              </a:rPr>
              <a:t>MODIS Aerosol (06:35 UT)</a:t>
            </a:r>
          </a:p>
        </p:txBody>
      </p:sp>
      <p:cxnSp>
        <p:nvCxnSpPr>
          <p:cNvPr id="48" name="Straight Arrow Connector 47"/>
          <p:cNvCxnSpPr/>
          <p:nvPr/>
        </p:nvCxnSpPr>
        <p:spPr>
          <a:xfrm rot="5400000" flipH="1" flipV="1">
            <a:off x="21697085" y="27315364"/>
            <a:ext cx="3306314" cy="73091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6600533" y="26082531"/>
            <a:ext cx="10403840" cy="3983313"/>
          </a:xfrm>
          <a:prstGeom prst="rect">
            <a:avLst/>
          </a:prstGeom>
          <a:noFill/>
        </p:spPr>
        <p:txBody>
          <a:bodyPr wrap="square" lIns="130046" tIns="65023" rIns="130046" bIns="65023" rtlCol="0">
            <a:spAutoFit/>
          </a:bodyPr>
          <a:lstStyle/>
          <a:p>
            <a:pPr algn="ctr"/>
            <a:r>
              <a:rPr lang="en-US" sz="6300" b="1" dirty="0">
                <a:solidFill>
                  <a:schemeClr val="accent6">
                    <a:lumMod val="75000"/>
                  </a:schemeClr>
                </a:solidFill>
              </a:rPr>
              <a:t>The MODIS aerosol </a:t>
            </a:r>
          </a:p>
          <a:p>
            <a:pPr algn="ctr"/>
            <a:r>
              <a:rPr lang="en-US" sz="6300" b="1" dirty="0">
                <a:solidFill>
                  <a:schemeClr val="accent6">
                    <a:lumMod val="75000"/>
                  </a:schemeClr>
                </a:solidFill>
              </a:rPr>
              <a:t>cloud mask is more </a:t>
            </a:r>
          </a:p>
          <a:p>
            <a:pPr algn="ctr"/>
            <a:r>
              <a:rPr lang="en-US" sz="6300" b="1" dirty="0">
                <a:solidFill>
                  <a:schemeClr val="accent6">
                    <a:lumMod val="75000"/>
                  </a:schemeClr>
                </a:solidFill>
              </a:rPr>
              <a:t>conservative than </a:t>
            </a:r>
          </a:p>
          <a:p>
            <a:pPr algn="ctr"/>
            <a:r>
              <a:rPr lang="en-US" sz="6300" b="1" dirty="0">
                <a:solidFill>
                  <a:schemeClr val="accent6">
                    <a:lumMod val="75000"/>
                  </a:schemeClr>
                </a:solidFill>
              </a:rPr>
              <a:t>the VIIRS VCM. </a:t>
            </a:r>
          </a:p>
        </p:txBody>
      </p:sp>
      <p:cxnSp>
        <p:nvCxnSpPr>
          <p:cNvPr id="50" name="Straight Arrow Connector 49"/>
          <p:cNvCxnSpPr/>
          <p:nvPr/>
        </p:nvCxnSpPr>
        <p:spPr>
          <a:xfrm rot="10800000" flipV="1">
            <a:off x="44083875" y="29622045"/>
            <a:ext cx="4467381" cy="4154311"/>
          </a:xfrm>
          <a:prstGeom prst="straightConnector1">
            <a:avLst/>
          </a:prstGeom>
          <a:ln w="28575" cmpd="sng">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rot="10800000" flipV="1">
            <a:off x="44878615" y="27779698"/>
            <a:ext cx="3311396" cy="216747"/>
          </a:xfrm>
          <a:prstGeom prst="straightConnector1">
            <a:avLst/>
          </a:prstGeom>
          <a:ln w="28575" cmpd="sng">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Slide Number Placeholder 51"/>
          <p:cNvSpPr>
            <a:spLocks noGrp="1"/>
          </p:cNvSpPr>
          <p:nvPr>
            <p:ph type="sldNum" sz="quarter" idx="12"/>
          </p:nvPr>
        </p:nvSpPr>
        <p:spPr>
          <a:xfrm>
            <a:off x="12037140" y="9200983"/>
            <a:ext cx="317420" cy="355652"/>
          </a:xfrm>
        </p:spPr>
        <p:txBody>
          <a:bodyPr/>
          <a:lstStyle/>
          <a:p>
            <a:fld id="{D40DDB34-C3D3-5B47-9DF9-147E51EAE026}" type="slidenum">
              <a:rPr lang="en-US" smtClean="0"/>
              <a:pPr/>
              <a:t>76</a:t>
            </a:fld>
            <a:endParaRPr lang="en-US"/>
          </a:p>
        </p:txBody>
      </p:sp>
    </p:spTree>
    <p:extLst>
      <p:ext uri="{BB962C8B-B14F-4D97-AF65-F5344CB8AC3E}">
        <p14:creationId xmlns:p14="http://schemas.microsoft.com/office/powerpoint/2010/main" val="8616452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264161"/>
            <a:ext cx="11704320" cy="835055"/>
          </a:xfrm>
        </p:spPr>
        <p:txBody>
          <a:bodyPr>
            <a:normAutofit/>
          </a:bodyPr>
          <a:lstStyle/>
          <a:p>
            <a:r>
              <a:rPr lang="en-US" dirty="0"/>
              <a:t>Summary (2)</a:t>
            </a:r>
          </a:p>
        </p:txBody>
      </p:sp>
      <p:sp>
        <p:nvSpPr>
          <p:cNvPr id="3" name="Content Placeholder 2"/>
          <p:cNvSpPr>
            <a:spLocks noGrp="1"/>
          </p:cNvSpPr>
          <p:nvPr>
            <p:ph idx="1"/>
          </p:nvPr>
        </p:nvSpPr>
        <p:spPr>
          <a:xfrm>
            <a:off x="650240" y="1269515"/>
            <a:ext cx="11704320" cy="7770627"/>
          </a:xfrm>
        </p:spPr>
        <p:txBody>
          <a:bodyPr>
            <a:normAutofit/>
          </a:bodyPr>
          <a:lstStyle/>
          <a:p>
            <a:r>
              <a:rPr lang="en-US" dirty="0"/>
              <a:t>MODIS-Aqua data are completely reprocessed for C6, and are available via LAADS. </a:t>
            </a:r>
          </a:p>
          <a:p>
            <a:r>
              <a:rPr lang="en-US" dirty="0"/>
              <a:t>Terra data are undergoing final checks before being processed as C6. </a:t>
            </a:r>
          </a:p>
          <a:p>
            <a:r>
              <a:rPr lang="en-US" dirty="0"/>
              <a:t>There will be aerosol webinars during the next few weeks, highlighting other changes within the aerosol product:  including the improved Deep Blue (DB) data and the DB/DT merge data (within MxD04_L2), as well as new 3 KM resolution aerosol retrieval (MxD04_3K). </a:t>
            </a:r>
          </a:p>
          <a:p>
            <a:endParaRPr lang="en-US" dirty="0"/>
          </a:p>
          <a:p>
            <a:pPr marL="0" indent="0" algn="ctr">
              <a:buNone/>
            </a:pPr>
            <a:r>
              <a:rPr lang="en-US" dirty="0">
                <a:solidFill>
                  <a:srgbClr val="FF0000"/>
                </a:solidFill>
              </a:rPr>
              <a:t>THANK YOU!!!! </a:t>
            </a:r>
          </a:p>
          <a:p>
            <a:endParaRPr lang="en-US" dirty="0"/>
          </a:p>
        </p:txBody>
      </p:sp>
      <p:pic>
        <p:nvPicPr>
          <p:cNvPr id="4" name="Picture 3" descr="RGB_npp_d20120225_t0610105_e0611347_b01701_c20120225122432788603_noaa_ops.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16782" y="31202489"/>
            <a:ext cx="7586133" cy="4654409"/>
          </a:xfrm>
          <a:prstGeom prst="rect">
            <a:avLst/>
          </a:prstGeom>
        </p:spPr>
      </p:pic>
      <p:grpSp>
        <p:nvGrpSpPr>
          <p:cNvPr id="5" name="Group 4"/>
          <p:cNvGrpSpPr/>
          <p:nvPr/>
        </p:nvGrpSpPr>
        <p:grpSpPr>
          <a:xfrm>
            <a:off x="39652085" y="24218478"/>
            <a:ext cx="6153711" cy="6198305"/>
            <a:chOff x="7585772" y="25715417"/>
            <a:chExt cx="4432300" cy="4648200"/>
          </a:xfrm>
        </p:grpSpPr>
        <p:pic>
          <p:nvPicPr>
            <p:cNvPr id="6" name="Picture 5" descr="modis_aerosol_smoke.pdf"/>
            <p:cNvPicPr>
              <a:picLocks noChangeAspect="1"/>
            </p:cNvPicPr>
            <p:nvPr/>
          </p:nvPicPr>
          <p:blipFill>
            <a:blip r:embed="rId3"/>
            <a:stretch>
              <a:fillRect/>
            </a:stretch>
          </p:blipFill>
          <p:spPr>
            <a:xfrm>
              <a:off x="7585772" y="25715417"/>
              <a:ext cx="4432300" cy="4648200"/>
            </a:xfrm>
            <a:prstGeom prst="rect">
              <a:avLst/>
            </a:prstGeom>
          </p:spPr>
        </p:pic>
        <p:grpSp>
          <p:nvGrpSpPr>
            <p:cNvPr id="7" name="Group 107"/>
            <p:cNvGrpSpPr/>
            <p:nvPr/>
          </p:nvGrpSpPr>
          <p:grpSpPr>
            <a:xfrm>
              <a:off x="8804196" y="27643675"/>
              <a:ext cx="3162918" cy="1401225"/>
              <a:chOff x="8804196" y="27643675"/>
              <a:chExt cx="3162918" cy="1401225"/>
            </a:xfrm>
          </p:grpSpPr>
          <p:cxnSp>
            <p:nvCxnSpPr>
              <p:cNvPr id="8" name="Straight Connector 7"/>
              <p:cNvCxnSpPr/>
              <p:nvPr/>
            </p:nvCxnSpPr>
            <p:spPr>
              <a:xfrm rot="10800000" flipV="1">
                <a:off x="8944515" y="28409900"/>
                <a:ext cx="3022599" cy="635000"/>
              </a:xfrm>
              <a:prstGeom prst="line">
                <a:avLst/>
              </a:prstGeom>
              <a:ln w="254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8525415" y="28559765"/>
                <a:ext cx="723899" cy="165100"/>
              </a:xfrm>
              <a:prstGeom prst="line">
                <a:avLst/>
              </a:prstGeom>
              <a:ln w="254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flipV="1">
                <a:off x="8804196" y="27643675"/>
                <a:ext cx="3136900" cy="635000"/>
              </a:xfrm>
              <a:prstGeom prst="line">
                <a:avLst/>
              </a:prstGeom>
              <a:ln w="254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grpSp>
      </p:grpSp>
      <p:grpSp>
        <p:nvGrpSpPr>
          <p:cNvPr id="11" name="Group 10"/>
          <p:cNvGrpSpPr/>
          <p:nvPr/>
        </p:nvGrpSpPr>
        <p:grpSpPr>
          <a:xfrm>
            <a:off x="31536640" y="24709120"/>
            <a:ext cx="5382542" cy="5129671"/>
            <a:chOff x="1016000" y="26212800"/>
            <a:chExt cx="4064000" cy="4064000"/>
          </a:xfrm>
        </p:grpSpPr>
        <p:pic>
          <p:nvPicPr>
            <p:cNvPr id="12" name="Picture 11" descr="modis_smoke.rgb14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6000" y="26212800"/>
              <a:ext cx="4064000" cy="4064000"/>
            </a:xfrm>
            <a:prstGeom prst="rect">
              <a:avLst/>
            </a:prstGeom>
          </p:spPr>
        </p:pic>
        <p:grpSp>
          <p:nvGrpSpPr>
            <p:cNvPr id="13" name="Group 109"/>
            <p:cNvGrpSpPr/>
            <p:nvPr/>
          </p:nvGrpSpPr>
          <p:grpSpPr>
            <a:xfrm>
              <a:off x="1866900" y="28079700"/>
              <a:ext cx="3162300" cy="1333500"/>
              <a:chOff x="8648700" y="27711400"/>
              <a:chExt cx="3162300" cy="1333500"/>
            </a:xfrm>
          </p:grpSpPr>
          <p:cxnSp>
            <p:nvCxnSpPr>
              <p:cNvPr id="14" name="Straight Connector 13"/>
              <p:cNvCxnSpPr/>
              <p:nvPr/>
            </p:nvCxnSpPr>
            <p:spPr>
              <a:xfrm rot="10800000" flipV="1">
                <a:off x="8788400" y="28409900"/>
                <a:ext cx="3022600" cy="635000"/>
              </a:xfrm>
              <a:prstGeom prst="line">
                <a:avLst/>
              </a:prstGeom>
              <a:ln w="254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16200000" flipH="1">
                <a:off x="8369300" y="28600400"/>
                <a:ext cx="723900" cy="165100"/>
              </a:xfrm>
              <a:prstGeom prst="line">
                <a:avLst/>
              </a:prstGeom>
              <a:ln w="254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0800000" flipV="1">
                <a:off x="8674100" y="27711400"/>
                <a:ext cx="3136900" cy="635000"/>
              </a:xfrm>
              <a:prstGeom prst="line">
                <a:avLst/>
              </a:prstGeom>
              <a:ln w="254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grpSp>
      </p:grpSp>
      <p:pic>
        <p:nvPicPr>
          <p:cNvPr id="17" name="Picture 16" descr="viirs_aerosol_smoke.png"/>
          <p:cNvPicPr>
            <a:picLocks noChangeAspect="1"/>
          </p:cNvPicPr>
          <p:nvPr/>
        </p:nvPicPr>
        <p:blipFill>
          <a:blip r:embed="rId5"/>
          <a:stretch>
            <a:fillRect/>
          </a:stretch>
        </p:blipFill>
        <p:spPr>
          <a:xfrm>
            <a:off x="38472535" y="31175396"/>
            <a:ext cx="8596292" cy="4732302"/>
          </a:xfrm>
          <a:prstGeom prst="rect">
            <a:avLst/>
          </a:prstGeom>
        </p:spPr>
      </p:pic>
      <p:pic>
        <p:nvPicPr>
          <p:cNvPr id="18" name="Picture 17" descr="modis_like_viirs_smoke.png"/>
          <p:cNvPicPr>
            <a:picLocks noChangeAspect="1"/>
          </p:cNvPicPr>
          <p:nvPr/>
        </p:nvPicPr>
        <p:blipFill>
          <a:blip r:embed="rId6"/>
          <a:stretch>
            <a:fillRect/>
          </a:stretch>
        </p:blipFill>
        <p:spPr>
          <a:xfrm>
            <a:off x="47214649" y="31172932"/>
            <a:ext cx="8649981" cy="4761859"/>
          </a:xfrm>
          <a:prstGeom prst="rect">
            <a:avLst/>
          </a:prstGeom>
        </p:spPr>
      </p:pic>
      <p:sp>
        <p:nvSpPr>
          <p:cNvPr id="19" name="TextBox 18"/>
          <p:cNvSpPr txBox="1"/>
          <p:nvPr/>
        </p:nvSpPr>
        <p:spPr>
          <a:xfrm>
            <a:off x="32493938" y="30543219"/>
            <a:ext cx="3619004" cy="919226"/>
          </a:xfrm>
          <a:prstGeom prst="rect">
            <a:avLst/>
          </a:prstGeom>
          <a:noFill/>
        </p:spPr>
        <p:txBody>
          <a:bodyPr wrap="none" lIns="130046" tIns="65023" rIns="130046" bIns="65023" rtlCol="0">
            <a:spAutoFit/>
          </a:bodyPr>
          <a:lstStyle/>
          <a:p>
            <a:r>
              <a:rPr lang="en-US" sz="5100" b="1" dirty="0">
                <a:latin typeface="Helvetica"/>
              </a:rPr>
              <a:t>VIIRS RGB</a:t>
            </a:r>
          </a:p>
        </p:txBody>
      </p:sp>
      <p:sp>
        <p:nvSpPr>
          <p:cNvPr id="20" name="TextBox 19"/>
          <p:cNvSpPr txBox="1"/>
          <p:nvPr/>
        </p:nvSpPr>
        <p:spPr>
          <a:xfrm>
            <a:off x="39809138" y="30723841"/>
            <a:ext cx="6149183" cy="919226"/>
          </a:xfrm>
          <a:prstGeom prst="rect">
            <a:avLst/>
          </a:prstGeom>
          <a:solidFill>
            <a:schemeClr val="bg1"/>
          </a:solidFill>
        </p:spPr>
        <p:txBody>
          <a:bodyPr wrap="none" lIns="130046" tIns="65023" rIns="130046" bIns="65023" rtlCol="0">
            <a:spAutoFit/>
          </a:bodyPr>
          <a:lstStyle/>
          <a:p>
            <a:r>
              <a:rPr lang="en-US" sz="5100" b="1" dirty="0">
                <a:latin typeface="Helvetica"/>
              </a:rPr>
              <a:t>VIIRS Aerosol EDR</a:t>
            </a:r>
          </a:p>
        </p:txBody>
      </p:sp>
      <p:sp>
        <p:nvSpPr>
          <p:cNvPr id="21" name="TextBox 20"/>
          <p:cNvSpPr txBox="1"/>
          <p:nvPr/>
        </p:nvSpPr>
        <p:spPr>
          <a:xfrm>
            <a:off x="46961778" y="30687716"/>
            <a:ext cx="9539854" cy="919226"/>
          </a:xfrm>
          <a:prstGeom prst="rect">
            <a:avLst/>
          </a:prstGeom>
          <a:solidFill>
            <a:schemeClr val="bg1"/>
          </a:solidFill>
        </p:spPr>
        <p:txBody>
          <a:bodyPr wrap="none" lIns="130046" tIns="65023" rIns="130046" bIns="65023" rtlCol="0">
            <a:spAutoFit/>
          </a:bodyPr>
          <a:lstStyle/>
          <a:p>
            <a:r>
              <a:rPr lang="en-US" sz="5100" b="1" dirty="0">
                <a:latin typeface="Helvetica"/>
              </a:rPr>
              <a:t>MODIS Algorithm, VIIRS Input</a:t>
            </a:r>
          </a:p>
        </p:txBody>
      </p:sp>
      <p:sp>
        <p:nvSpPr>
          <p:cNvPr id="22" name="TextBox 21"/>
          <p:cNvSpPr txBox="1"/>
          <p:nvPr/>
        </p:nvSpPr>
        <p:spPr>
          <a:xfrm>
            <a:off x="32349440" y="23679574"/>
            <a:ext cx="4056303" cy="919226"/>
          </a:xfrm>
          <a:prstGeom prst="rect">
            <a:avLst/>
          </a:prstGeom>
          <a:noFill/>
        </p:spPr>
        <p:txBody>
          <a:bodyPr wrap="none" lIns="130046" tIns="65023" rIns="130046" bIns="65023" rtlCol="0">
            <a:spAutoFit/>
          </a:bodyPr>
          <a:lstStyle/>
          <a:p>
            <a:r>
              <a:rPr lang="en-US" sz="5100" b="1" dirty="0">
                <a:latin typeface="Helvetica"/>
              </a:rPr>
              <a:t>MODIS RGB</a:t>
            </a:r>
          </a:p>
        </p:txBody>
      </p:sp>
      <p:sp>
        <p:nvSpPr>
          <p:cNvPr id="23" name="TextBox 22"/>
          <p:cNvSpPr txBox="1"/>
          <p:nvPr/>
        </p:nvSpPr>
        <p:spPr>
          <a:xfrm>
            <a:off x="39104712" y="23715699"/>
            <a:ext cx="8374473" cy="919226"/>
          </a:xfrm>
          <a:prstGeom prst="rect">
            <a:avLst/>
          </a:prstGeom>
          <a:solidFill>
            <a:schemeClr val="bg1"/>
          </a:solidFill>
        </p:spPr>
        <p:txBody>
          <a:bodyPr wrap="none" lIns="130046" tIns="65023" rIns="130046" bIns="65023" rtlCol="0">
            <a:spAutoFit/>
          </a:bodyPr>
          <a:lstStyle/>
          <a:p>
            <a:r>
              <a:rPr lang="en-US" sz="5100" b="1" dirty="0">
                <a:latin typeface="Helvetica"/>
              </a:rPr>
              <a:t>MODIS Aerosol (06:35 UT)</a:t>
            </a:r>
          </a:p>
        </p:txBody>
      </p:sp>
      <p:cxnSp>
        <p:nvCxnSpPr>
          <p:cNvPr id="24" name="Straight Arrow Connector 23"/>
          <p:cNvCxnSpPr/>
          <p:nvPr/>
        </p:nvCxnSpPr>
        <p:spPr>
          <a:xfrm rot="5400000" flipH="1" flipV="1">
            <a:off x="21480338" y="27098617"/>
            <a:ext cx="3306314" cy="73091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6383787" y="25865784"/>
            <a:ext cx="10403840" cy="3983313"/>
          </a:xfrm>
          <a:prstGeom prst="rect">
            <a:avLst/>
          </a:prstGeom>
          <a:noFill/>
        </p:spPr>
        <p:txBody>
          <a:bodyPr wrap="square" lIns="130046" tIns="65023" rIns="130046" bIns="65023" rtlCol="0">
            <a:spAutoFit/>
          </a:bodyPr>
          <a:lstStyle/>
          <a:p>
            <a:pPr algn="ctr"/>
            <a:r>
              <a:rPr lang="en-US" sz="6300" b="1" dirty="0">
                <a:solidFill>
                  <a:schemeClr val="accent6">
                    <a:lumMod val="75000"/>
                  </a:schemeClr>
                </a:solidFill>
              </a:rPr>
              <a:t>The MODIS aerosol </a:t>
            </a:r>
          </a:p>
          <a:p>
            <a:pPr algn="ctr"/>
            <a:r>
              <a:rPr lang="en-US" sz="6300" b="1" dirty="0">
                <a:solidFill>
                  <a:schemeClr val="accent6">
                    <a:lumMod val="75000"/>
                  </a:schemeClr>
                </a:solidFill>
              </a:rPr>
              <a:t>cloud mask is more </a:t>
            </a:r>
          </a:p>
          <a:p>
            <a:pPr algn="ctr"/>
            <a:r>
              <a:rPr lang="en-US" sz="6300" b="1" dirty="0">
                <a:solidFill>
                  <a:schemeClr val="accent6">
                    <a:lumMod val="75000"/>
                  </a:schemeClr>
                </a:solidFill>
              </a:rPr>
              <a:t>conservative than </a:t>
            </a:r>
          </a:p>
          <a:p>
            <a:pPr algn="ctr"/>
            <a:r>
              <a:rPr lang="en-US" sz="6300" b="1" dirty="0">
                <a:solidFill>
                  <a:schemeClr val="accent6">
                    <a:lumMod val="75000"/>
                  </a:schemeClr>
                </a:solidFill>
              </a:rPr>
              <a:t>the VIIRS VCM. </a:t>
            </a:r>
          </a:p>
        </p:txBody>
      </p:sp>
      <p:cxnSp>
        <p:nvCxnSpPr>
          <p:cNvPr id="26" name="Straight Arrow Connector 25"/>
          <p:cNvCxnSpPr/>
          <p:nvPr/>
        </p:nvCxnSpPr>
        <p:spPr>
          <a:xfrm rot="10800000" flipV="1">
            <a:off x="43867128" y="29405298"/>
            <a:ext cx="4467381" cy="4154311"/>
          </a:xfrm>
          <a:prstGeom prst="straightConnector1">
            <a:avLst/>
          </a:prstGeom>
          <a:ln w="28575" cmpd="sng">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10800000" flipV="1">
            <a:off x="44661869" y="27562951"/>
            <a:ext cx="3311396" cy="216747"/>
          </a:xfrm>
          <a:prstGeom prst="straightConnector1">
            <a:avLst/>
          </a:prstGeom>
          <a:ln w="28575" cmpd="sng">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pic>
        <p:nvPicPr>
          <p:cNvPr id="28" name="Picture 27" descr="RGB_npp_d20120225_t0610105_e0611347_b01701_c20120225122432788603_noaa_ops.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33529" y="31419236"/>
            <a:ext cx="7586133" cy="4654409"/>
          </a:xfrm>
          <a:prstGeom prst="rect">
            <a:avLst/>
          </a:prstGeom>
        </p:spPr>
      </p:pic>
      <p:grpSp>
        <p:nvGrpSpPr>
          <p:cNvPr id="29" name="Group 28"/>
          <p:cNvGrpSpPr/>
          <p:nvPr/>
        </p:nvGrpSpPr>
        <p:grpSpPr>
          <a:xfrm>
            <a:off x="39868831" y="24435225"/>
            <a:ext cx="6153711" cy="6198305"/>
            <a:chOff x="7585772" y="25715417"/>
            <a:chExt cx="4432300" cy="4648200"/>
          </a:xfrm>
        </p:grpSpPr>
        <p:pic>
          <p:nvPicPr>
            <p:cNvPr id="30" name="Picture 29" descr="modis_aerosol_smoke.pdf"/>
            <p:cNvPicPr>
              <a:picLocks noChangeAspect="1"/>
            </p:cNvPicPr>
            <p:nvPr/>
          </p:nvPicPr>
          <p:blipFill>
            <a:blip r:embed="rId7"/>
            <a:stretch>
              <a:fillRect/>
            </a:stretch>
          </p:blipFill>
          <p:spPr>
            <a:xfrm>
              <a:off x="7585772" y="25715417"/>
              <a:ext cx="4432300" cy="4648200"/>
            </a:xfrm>
            <a:prstGeom prst="rect">
              <a:avLst/>
            </a:prstGeom>
          </p:spPr>
        </p:pic>
        <p:grpSp>
          <p:nvGrpSpPr>
            <p:cNvPr id="31" name="Group 107"/>
            <p:cNvGrpSpPr/>
            <p:nvPr/>
          </p:nvGrpSpPr>
          <p:grpSpPr>
            <a:xfrm>
              <a:off x="8804196" y="27643675"/>
              <a:ext cx="3162918" cy="1401225"/>
              <a:chOff x="8804196" y="27643675"/>
              <a:chExt cx="3162918" cy="1401225"/>
            </a:xfrm>
          </p:grpSpPr>
          <p:cxnSp>
            <p:nvCxnSpPr>
              <p:cNvPr id="32" name="Straight Connector 31"/>
              <p:cNvCxnSpPr/>
              <p:nvPr/>
            </p:nvCxnSpPr>
            <p:spPr>
              <a:xfrm rot="10800000" flipV="1">
                <a:off x="8944515" y="28409900"/>
                <a:ext cx="3022599" cy="635000"/>
              </a:xfrm>
              <a:prstGeom prst="line">
                <a:avLst/>
              </a:prstGeom>
              <a:ln w="254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6200000" flipH="1">
                <a:off x="8525415" y="28559765"/>
                <a:ext cx="723899" cy="165100"/>
              </a:xfrm>
              <a:prstGeom prst="line">
                <a:avLst/>
              </a:prstGeom>
              <a:ln w="254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10800000" flipV="1">
                <a:off x="8804196" y="27643675"/>
                <a:ext cx="3136900" cy="635000"/>
              </a:xfrm>
              <a:prstGeom prst="line">
                <a:avLst/>
              </a:prstGeom>
              <a:ln w="254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grpSp>
      </p:grpSp>
      <p:grpSp>
        <p:nvGrpSpPr>
          <p:cNvPr id="35" name="Group 34"/>
          <p:cNvGrpSpPr/>
          <p:nvPr/>
        </p:nvGrpSpPr>
        <p:grpSpPr>
          <a:xfrm>
            <a:off x="31753387" y="24925867"/>
            <a:ext cx="5382542" cy="5129671"/>
            <a:chOff x="1016000" y="26212800"/>
            <a:chExt cx="4064000" cy="4064000"/>
          </a:xfrm>
        </p:grpSpPr>
        <p:pic>
          <p:nvPicPr>
            <p:cNvPr id="36" name="Picture 35" descr="modis_smoke.rgb14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6000" y="26212800"/>
              <a:ext cx="4064000" cy="4064000"/>
            </a:xfrm>
            <a:prstGeom prst="rect">
              <a:avLst/>
            </a:prstGeom>
          </p:spPr>
        </p:pic>
        <p:grpSp>
          <p:nvGrpSpPr>
            <p:cNvPr id="37" name="Group 109"/>
            <p:cNvGrpSpPr/>
            <p:nvPr/>
          </p:nvGrpSpPr>
          <p:grpSpPr>
            <a:xfrm>
              <a:off x="1866900" y="28079700"/>
              <a:ext cx="3162300" cy="1333500"/>
              <a:chOff x="8648700" y="27711400"/>
              <a:chExt cx="3162300" cy="1333500"/>
            </a:xfrm>
          </p:grpSpPr>
          <p:cxnSp>
            <p:nvCxnSpPr>
              <p:cNvPr id="38" name="Straight Connector 37"/>
              <p:cNvCxnSpPr/>
              <p:nvPr/>
            </p:nvCxnSpPr>
            <p:spPr>
              <a:xfrm rot="10800000" flipV="1">
                <a:off x="8788400" y="28409900"/>
                <a:ext cx="3022600" cy="635000"/>
              </a:xfrm>
              <a:prstGeom prst="line">
                <a:avLst/>
              </a:prstGeom>
              <a:ln w="254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6200000" flipH="1">
                <a:off x="8369300" y="28600400"/>
                <a:ext cx="723900" cy="165100"/>
              </a:xfrm>
              <a:prstGeom prst="line">
                <a:avLst/>
              </a:prstGeom>
              <a:ln w="254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10800000" flipV="1">
                <a:off x="8674100" y="27711400"/>
                <a:ext cx="3136900" cy="635000"/>
              </a:xfrm>
              <a:prstGeom prst="line">
                <a:avLst/>
              </a:prstGeom>
              <a:ln w="254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grpSp>
      </p:grpSp>
      <p:pic>
        <p:nvPicPr>
          <p:cNvPr id="41" name="Picture 40" descr="viirs_aerosol_smoke.png"/>
          <p:cNvPicPr>
            <a:picLocks noChangeAspect="1"/>
          </p:cNvPicPr>
          <p:nvPr/>
        </p:nvPicPr>
        <p:blipFill>
          <a:blip r:embed="rId5"/>
          <a:stretch>
            <a:fillRect/>
          </a:stretch>
        </p:blipFill>
        <p:spPr>
          <a:xfrm>
            <a:off x="38689282" y="31392142"/>
            <a:ext cx="8596292" cy="4732302"/>
          </a:xfrm>
          <a:prstGeom prst="rect">
            <a:avLst/>
          </a:prstGeom>
        </p:spPr>
      </p:pic>
      <p:pic>
        <p:nvPicPr>
          <p:cNvPr id="42" name="Picture 41" descr="modis_like_viirs_smoke.png"/>
          <p:cNvPicPr>
            <a:picLocks noChangeAspect="1"/>
          </p:cNvPicPr>
          <p:nvPr/>
        </p:nvPicPr>
        <p:blipFill>
          <a:blip r:embed="rId6"/>
          <a:stretch>
            <a:fillRect/>
          </a:stretch>
        </p:blipFill>
        <p:spPr>
          <a:xfrm>
            <a:off x="47431396" y="31389679"/>
            <a:ext cx="8649981" cy="4761859"/>
          </a:xfrm>
          <a:prstGeom prst="rect">
            <a:avLst/>
          </a:prstGeom>
        </p:spPr>
      </p:pic>
      <p:sp>
        <p:nvSpPr>
          <p:cNvPr id="43" name="TextBox 42"/>
          <p:cNvSpPr txBox="1"/>
          <p:nvPr/>
        </p:nvSpPr>
        <p:spPr>
          <a:xfrm>
            <a:off x="32710684" y="30759965"/>
            <a:ext cx="3619004" cy="919226"/>
          </a:xfrm>
          <a:prstGeom prst="rect">
            <a:avLst/>
          </a:prstGeom>
          <a:noFill/>
        </p:spPr>
        <p:txBody>
          <a:bodyPr wrap="none" lIns="130046" tIns="65023" rIns="130046" bIns="65023" rtlCol="0">
            <a:spAutoFit/>
          </a:bodyPr>
          <a:lstStyle/>
          <a:p>
            <a:r>
              <a:rPr lang="en-US" sz="5100" b="1" dirty="0">
                <a:latin typeface="Helvetica"/>
              </a:rPr>
              <a:t>VIIRS RGB</a:t>
            </a:r>
          </a:p>
        </p:txBody>
      </p:sp>
      <p:sp>
        <p:nvSpPr>
          <p:cNvPr id="44" name="TextBox 43"/>
          <p:cNvSpPr txBox="1"/>
          <p:nvPr/>
        </p:nvSpPr>
        <p:spPr>
          <a:xfrm>
            <a:off x="40025884" y="30940588"/>
            <a:ext cx="6149183" cy="919226"/>
          </a:xfrm>
          <a:prstGeom prst="rect">
            <a:avLst/>
          </a:prstGeom>
          <a:solidFill>
            <a:schemeClr val="bg1"/>
          </a:solidFill>
        </p:spPr>
        <p:txBody>
          <a:bodyPr wrap="none" lIns="130046" tIns="65023" rIns="130046" bIns="65023" rtlCol="0">
            <a:spAutoFit/>
          </a:bodyPr>
          <a:lstStyle/>
          <a:p>
            <a:r>
              <a:rPr lang="en-US" sz="5100" b="1" dirty="0">
                <a:latin typeface="Helvetica"/>
              </a:rPr>
              <a:t>VIIRS Aerosol EDR</a:t>
            </a:r>
          </a:p>
        </p:txBody>
      </p:sp>
      <p:sp>
        <p:nvSpPr>
          <p:cNvPr id="45" name="TextBox 44"/>
          <p:cNvSpPr txBox="1"/>
          <p:nvPr/>
        </p:nvSpPr>
        <p:spPr>
          <a:xfrm>
            <a:off x="47178525" y="30904463"/>
            <a:ext cx="9539854" cy="919226"/>
          </a:xfrm>
          <a:prstGeom prst="rect">
            <a:avLst/>
          </a:prstGeom>
          <a:solidFill>
            <a:schemeClr val="bg1"/>
          </a:solidFill>
        </p:spPr>
        <p:txBody>
          <a:bodyPr wrap="none" lIns="130046" tIns="65023" rIns="130046" bIns="65023" rtlCol="0">
            <a:spAutoFit/>
          </a:bodyPr>
          <a:lstStyle/>
          <a:p>
            <a:r>
              <a:rPr lang="en-US" sz="5100" b="1" dirty="0">
                <a:latin typeface="Helvetica"/>
              </a:rPr>
              <a:t>MODIS Algorithm, VIIRS Input</a:t>
            </a:r>
          </a:p>
        </p:txBody>
      </p:sp>
      <p:sp>
        <p:nvSpPr>
          <p:cNvPr id="46" name="TextBox 45"/>
          <p:cNvSpPr txBox="1"/>
          <p:nvPr/>
        </p:nvSpPr>
        <p:spPr>
          <a:xfrm>
            <a:off x="32566187" y="23896321"/>
            <a:ext cx="4056303" cy="919226"/>
          </a:xfrm>
          <a:prstGeom prst="rect">
            <a:avLst/>
          </a:prstGeom>
          <a:noFill/>
        </p:spPr>
        <p:txBody>
          <a:bodyPr wrap="none" lIns="130046" tIns="65023" rIns="130046" bIns="65023" rtlCol="0">
            <a:spAutoFit/>
          </a:bodyPr>
          <a:lstStyle/>
          <a:p>
            <a:r>
              <a:rPr lang="en-US" sz="5100" b="1" dirty="0">
                <a:latin typeface="Helvetica"/>
              </a:rPr>
              <a:t>MODIS RGB</a:t>
            </a:r>
          </a:p>
        </p:txBody>
      </p:sp>
      <p:sp>
        <p:nvSpPr>
          <p:cNvPr id="47" name="TextBox 46"/>
          <p:cNvSpPr txBox="1"/>
          <p:nvPr/>
        </p:nvSpPr>
        <p:spPr>
          <a:xfrm>
            <a:off x="39321458" y="23932445"/>
            <a:ext cx="8374473" cy="919226"/>
          </a:xfrm>
          <a:prstGeom prst="rect">
            <a:avLst/>
          </a:prstGeom>
          <a:solidFill>
            <a:schemeClr val="bg1"/>
          </a:solidFill>
        </p:spPr>
        <p:txBody>
          <a:bodyPr wrap="none" lIns="130046" tIns="65023" rIns="130046" bIns="65023" rtlCol="0">
            <a:spAutoFit/>
          </a:bodyPr>
          <a:lstStyle/>
          <a:p>
            <a:r>
              <a:rPr lang="en-US" sz="5100" b="1" dirty="0">
                <a:latin typeface="Helvetica"/>
              </a:rPr>
              <a:t>MODIS Aerosol (06:35 UT)</a:t>
            </a:r>
          </a:p>
        </p:txBody>
      </p:sp>
      <p:cxnSp>
        <p:nvCxnSpPr>
          <p:cNvPr id="48" name="Straight Arrow Connector 47"/>
          <p:cNvCxnSpPr/>
          <p:nvPr/>
        </p:nvCxnSpPr>
        <p:spPr>
          <a:xfrm rot="5400000" flipH="1" flipV="1">
            <a:off x="21697085" y="27315364"/>
            <a:ext cx="3306314" cy="73091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6600533" y="26082531"/>
            <a:ext cx="10403840" cy="3983313"/>
          </a:xfrm>
          <a:prstGeom prst="rect">
            <a:avLst/>
          </a:prstGeom>
          <a:noFill/>
        </p:spPr>
        <p:txBody>
          <a:bodyPr wrap="square" lIns="130046" tIns="65023" rIns="130046" bIns="65023" rtlCol="0">
            <a:spAutoFit/>
          </a:bodyPr>
          <a:lstStyle/>
          <a:p>
            <a:pPr algn="ctr"/>
            <a:r>
              <a:rPr lang="en-US" sz="6300" b="1" dirty="0">
                <a:solidFill>
                  <a:schemeClr val="accent6">
                    <a:lumMod val="75000"/>
                  </a:schemeClr>
                </a:solidFill>
              </a:rPr>
              <a:t>The MODIS aerosol </a:t>
            </a:r>
          </a:p>
          <a:p>
            <a:pPr algn="ctr"/>
            <a:r>
              <a:rPr lang="en-US" sz="6300" b="1" dirty="0">
                <a:solidFill>
                  <a:schemeClr val="accent6">
                    <a:lumMod val="75000"/>
                  </a:schemeClr>
                </a:solidFill>
              </a:rPr>
              <a:t>cloud mask is more </a:t>
            </a:r>
          </a:p>
          <a:p>
            <a:pPr algn="ctr"/>
            <a:r>
              <a:rPr lang="en-US" sz="6300" b="1" dirty="0">
                <a:solidFill>
                  <a:schemeClr val="accent6">
                    <a:lumMod val="75000"/>
                  </a:schemeClr>
                </a:solidFill>
              </a:rPr>
              <a:t>conservative than </a:t>
            </a:r>
          </a:p>
          <a:p>
            <a:pPr algn="ctr"/>
            <a:r>
              <a:rPr lang="en-US" sz="6300" b="1" dirty="0">
                <a:solidFill>
                  <a:schemeClr val="accent6">
                    <a:lumMod val="75000"/>
                  </a:schemeClr>
                </a:solidFill>
              </a:rPr>
              <a:t>the VIIRS VCM. </a:t>
            </a:r>
          </a:p>
        </p:txBody>
      </p:sp>
      <p:cxnSp>
        <p:nvCxnSpPr>
          <p:cNvPr id="50" name="Straight Arrow Connector 49"/>
          <p:cNvCxnSpPr/>
          <p:nvPr/>
        </p:nvCxnSpPr>
        <p:spPr>
          <a:xfrm rot="10800000" flipV="1">
            <a:off x="44083875" y="29622045"/>
            <a:ext cx="4467381" cy="4154311"/>
          </a:xfrm>
          <a:prstGeom prst="straightConnector1">
            <a:avLst/>
          </a:prstGeom>
          <a:ln w="28575" cmpd="sng">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rot="10800000" flipV="1">
            <a:off x="44878615" y="27779698"/>
            <a:ext cx="3311396" cy="216747"/>
          </a:xfrm>
          <a:prstGeom prst="straightConnector1">
            <a:avLst/>
          </a:prstGeom>
          <a:ln w="28575" cmpd="sng">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Slide Number Placeholder 51"/>
          <p:cNvSpPr>
            <a:spLocks noGrp="1"/>
          </p:cNvSpPr>
          <p:nvPr>
            <p:ph type="sldNum" sz="quarter" idx="12"/>
          </p:nvPr>
        </p:nvSpPr>
        <p:spPr>
          <a:xfrm>
            <a:off x="12037140" y="9200983"/>
            <a:ext cx="317420" cy="355652"/>
          </a:xfrm>
        </p:spPr>
        <p:txBody>
          <a:bodyPr/>
          <a:lstStyle/>
          <a:p>
            <a:fld id="{D40DDB34-C3D3-5B47-9DF9-147E51EAE026}" type="slidenum">
              <a:rPr lang="en-US" smtClean="0"/>
              <a:pPr/>
              <a:t>77</a:t>
            </a:fld>
            <a:endParaRPr lang="en-US"/>
          </a:p>
        </p:txBody>
      </p:sp>
    </p:spTree>
    <p:extLst>
      <p:ext uri="{BB962C8B-B14F-4D97-AF65-F5344CB8AC3E}">
        <p14:creationId xmlns:p14="http://schemas.microsoft.com/office/powerpoint/2010/main" val="2167147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325120" y="758613"/>
            <a:ext cx="10403840" cy="119210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30046" tIns="65023" rIns="130046" bIns="65023" numCol="1" anchor="t" anchorCtr="0" compatLnSpc="1">
            <a:prstTxWarp prst="textNoShape">
              <a:avLst/>
            </a:prstTxWarp>
          </a:bodyPr>
          <a:lstStyle/>
          <a:p>
            <a:pPr algn="l" eaLnBrk="1" hangingPunct="1"/>
            <a:r>
              <a:rPr lang="en-US" sz="3400">
                <a:latin typeface="Calibri" charset="0"/>
                <a:ea typeface="ＭＳ Ｐゴシック" charset="0"/>
                <a:cs typeface="ＭＳ Ｐゴシック" charset="0"/>
              </a:rPr>
              <a:t>Formatting of MODIS and many other NASA products</a:t>
            </a:r>
          </a:p>
        </p:txBody>
      </p:sp>
      <p:sp>
        <p:nvSpPr>
          <p:cNvPr id="50179" name="Text Box 3"/>
          <p:cNvSpPr txBox="1">
            <a:spLocks noChangeArrowheads="1"/>
          </p:cNvSpPr>
          <p:nvPr/>
        </p:nvSpPr>
        <p:spPr bwMode="auto">
          <a:xfrm>
            <a:off x="325120" y="1950720"/>
            <a:ext cx="12052018" cy="5050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0046" tIns="65023" rIns="130046" bIns="65023"/>
          <a:lstStyle>
            <a:lvl1pPr>
              <a:defRPr sz="2000">
                <a:solidFill>
                  <a:schemeClr val="tx1"/>
                </a:solidFill>
                <a:latin typeface="Verdana" charset="0"/>
                <a:ea typeface="ＭＳ Ｐゴシック" charset="0"/>
                <a:cs typeface="ＭＳ Ｐゴシック" charset="0"/>
              </a:defRPr>
            </a:lvl1pPr>
            <a:lvl2pPr marL="37931725" indent="-37474525">
              <a:defRPr sz="2000">
                <a:solidFill>
                  <a:schemeClr val="tx1"/>
                </a:solidFill>
                <a:latin typeface="Verdana" charset="0"/>
                <a:ea typeface="ＭＳ Ｐゴシック" charset="0"/>
              </a:defRPr>
            </a:lvl2pPr>
            <a:lvl3pPr>
              <a:defRPr sz="20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marL="457200" eaLnBrk="0" fontAlgn="base" hangingPunct="0">
              <a:spcBef>
                <a:spcPct val="0"/>
              </a:spcBef>
              <a:spcAft>
                <a:spcPct val="0"/>
              </a:spcAft>
              <a:defRPr sz="2000">
                <a:solidFill>
                  <a:schemeClr val="tx1"/>
                </a:solidFill>
                <a:latin typeface="Verdana" charset="0"/>
                <a:ea typeface="ＭＳ Ｐゴシック" charset="0"/>
              </a:defRPr>
            </a:lvl6pPr>
            <a:lvl7pPr marL="914400" eaLnBrk="0" fontAlgn="base" hangingPunct="0">
              <a:spcBef>
                <a:spcPct val="0"/>
              </a:spcBef>
              <a:spcAft>
                <a:spcPct val="0"/>
              </a:spcAft>
              <a:defRPr sz="2000">
                <a:solidFill>
                  <a:schemeClr val="tx1"/>
                </a:solidFill>
                <a:latin typeface="Verdana" charset="0"/>
                <a:ea typeface="ＭＳ Ｐゴシック" charset="0"/>
              </a:defRPr>
            </a:lvl7pPr>
            <a:lvl8pPr marL="1371600" eaLnBrk="0" fontAlgn="base" hangingPunct="0">
              <a:spcBef>
                <a:spcPct val="0"/>
              </a:spcBef>
              <a:spcAft>
                <a:spcPct val="0"/>
              </a:spcAft>
              <a:defRPr sz="2000">
                <a:solidFill>
                  <a:schemeClr val="tx1"/>
                </a:solidFill>
                <a:latin typeface="Verdana" charset="0"/>
                <a:ea typeface="ＭＳ Ｐゴシック" charset="0"/>
              </a:defRPr>
            </a:lvl8pPr>
            <a:lvl9pPr marL="1828800" eaLnBrk="0" fontAlgn="base" hangingPunct="0">
              <a:spcBef>
                <a:spcPct val="0"/>
              </a:spcBef>
              <a:spcAft>
                <a:spcPct val="0"/>
              </a:spcAft>
              <a:defRPr sz="2000">
                <a:solidFill>
                  <a:schemeClr val="tx1"/>
                </a:solidFill>
                <a:latin typeface="Verdana" charset="0"/>
                <a:ea typeface="ＭＳ Ｐゴシック" charset="0"/>
              </a:defRPr>
            </a:lvl9pPr>
          </a:lstStyle>
          <a:p>
            <a:r>
              <a:rPr lang="en-US" sz="3200" dirty="0"/>
              <a:t>All MODIS products come in </a:t>
            </a:r>
            <a:r>
              <a:rPr lang="en-US" sz="3200" dirty="0">
                <a:solidFill>
                  <a:srgbClr val="FF0000"/>
                </a:solidFill>
              </a:rPr>
              <a:t>HDF-4</a:t>
            </a:r>
            <a:r>
              <a:rPr lang="en-US" sz="3200" dirty="0"/>
              <a:t> format.  </a:t>
            </a:r>
          </a:p>
          <a:p>
            <a:r>
              <a:rPr lang="en-US" sz="3200" dirty="0"/>
              <a:t>In HDF format each file contains both data and metadata</a:t>
            </a:r>
          </a:p>
          <a:p>
            <a:endParaRPr lang="en-US" sz="3200" dirty="0"/>
          </a:p>
          <a:p>
            <a:r>
              <a:rPr lang="en-US" sz="3200" dirty="0">
                <a:solidFill>
                  <a:srgbClr val="FF0000"/>
                </a:solidFill>
              </a:rPr>
              <a:t>SDS</a:t>
            </a:r>
            <a:r>
              <a:rPr lang="en-US" sz="3200" dirty="0"/>
              <a:t> - Each parameter within a MODIS HDF file is referred to as an SDS  (Scientific Data Set)</a:t>
            </a:r>
          </a:p>
        </p:txBody>
      </p:sp>
    </p:spTree>
    <p:extLst>
      <p:ext uri="{BB962C8B-B14F-4D97-AF65-F5344CB8AC3E}">
        <p14:creationId xmlns:p14="http://schemas.microsoft.com/office/powerpoint/2010/main" val="2070297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p:cNvSpPr>
          <p:nvPr>
            <p:ph type="title"/>
          </p:nvPr>
        </p:nvSpPr>
        <p:spPr>
          <a:xfrm>
            <a:off x="319952" y="350847"/>
            <a:ext cx="12364896" cy="1525834"/>
          </a:xfrm>
          <a:prstGeom prst="rect">
            <a:avLst/>
          </a:prstGeom>
        </p:spPr>
        <p:txBody>
          <a:bodyPr/>
          <a:lstStyle>
            <a:lvl1pPr>
              <a:defRPr sz="3800"/>
            </a:lvl1pPr>
          </a:lstStyle>
          <a:p>
            <a:pPr lvl="0">
              <a:defRPr sz="1800">
                <a:solidFill>
                  <a:srgbClr val="000000"/>
                </a:solidFill>
                <a:uFillTx/>
              </a:defRPr>
            </a:pPr>
            <a:r>
              <a:rPr sz="3800" dirty="0">
                <a:solidFill>
                  <a:srgbClr val="0224C0"/>
                </a:solidFill>
                <a:uFill>
                  <a:solidFill/>
                </a:uFill>
              </a:rPr>
              <a:t>Status of MODIS C6 Production</a:t>
            </a:r>
          </a:p>
        </p:txBody>
      </p:sp>
      <p:sp>
        <p:nvSpPr>
          <p:cNvPr id="258" name="Shape 258"/>
          <p:cNvSpPr>
            <a:spLocks noGrp="1"/>
          </p:cNvSpPr>
          <p:nvPr>
            <p:ph type="body" idx="1"/>
          </p:nvPr>
        </p:nvSpPr>
        <p:spPr>
          <a:xfrm>
            <a:off x="486015" y="1699744"/>
            <a:ext cx="11857186" cy="7104345"/>
          </a:xfrm>
          <a:prstGeom prst="rect">
            <a:avLst/>
          </a:prstGeom>
        </p:spPr>
        <p:txBody>
          <a:bodyPr/>
          <a:lstStyle/>
          <a:p>
            <a:pPr lvl="0">
              <a:defRPr sz="1800">
                <a:uFillTx/>
              </a:defRPr>
            </a:pPr>
            <a:r>
              <a:rPr sz="3200" dirty="0">
                <a:uFill>
                  <a:solidFill/>
                </a:uFill>
              </a:rPr>
              <a:t>L1B </a:t>
            </a:r>
            <a:r>
              <a:rPr lang="en-US" sz="3200" dirty="0">
                <a:uFill>
                  <a:solidFill/>
                </a:uFill>
              </a:rPr>
              <a:t>exists for both Terra and Aqua (MxD02 and MxD03)</a:t>
            </a:r>
            <a:endParaRPr sz="3200" dirty="0">
              <a:uFill>
                <a:solidFill/>
              </a:uFill>
            </a:endParaRPr>
          </a:p>
          <a:p>
            <a:pPr lvl="0">
              <a:defRPr sz="1800">
                <a:uFillTx/>
              </a:defRPr>
            </a:pPr>
            <a:r>
              <a:rPr sz="3200" dirty="0">
                <a:uFill>
                  <a:solidFill/>
                </a:uFill>
              </a:rPr>
              <a:t>Cloud Mask (M</a:t>
            </a:r>
            <a:r>
              <a:rPr lang="en-US" sz="3200" dirty="0">
                <a:uFill>
                  <a:solidFill/>
                </a:uFill>
              </a:rPr>
              <a:t>x</a:t>
            </a:r>
            <a:r>
              <a:rPr sz="3200" dirty="0">
                <a:uFill>
                  <a:solidFill/>
                </a:uFill>
              </a:rPr>
              <a:t>D35) and Atmospheric Profile (M</a:t>
            </a:r>
            <a:r>
              <a:rPr lang="en-US" sz="3200" dirty="0">
                <a:uFill>
                  <a:solidFill/>
                </a:uFill>
              </a:rPr>
              <a:t>x</a:t>
            </a:r>
            <a:r>
              <a:rPr sz="3200" dirty="0">
                <a:uFill>
                  <a:solidFill/>
                </a:uFill>
              </a:rPr>
              <a:t>D07) </a:t>
            </a:r>
            <a:r>
              <a:rPr lang="en-US" sz="3200" dirty="0">
                <a:uFill>
                  <a:solidFill/>
                </a:uFill>
              </a:rPr>
              <a:t>exist for both </a:t>
            </a:r>
            <a:r>
              <a:rPr sz="3200" dirty="0">
                <a:uFill>
                  <a:solidFill/>
                </a:uFill>
              </a:rPr>
              <a:t>Terra</a:t>
            </a:r>
            <a:r>
              <a:rPr lang="en-US" sz="3200" dirty="0"/>
              <a:t> and </a:t>
            </a:r>
            <a:r>
              <a:rPr sz="3200" dirty="0">
                <a:uFill>
                  <a:solidFill/>
                </a:uFill>
              </a:rPr>
              <a:t>Aqua </a:t>
            </a:r>
            <a:endParaRPr lang="en-US" sz="3200" dirty="0">
              <a:uFill>
                <a:solidFill/>
              </a:uFill>
            </a:endParaRPr>
          </a:p>
          <a:p>
            <a:pPr lvl="0">
              <a:defRPr sz="1800">
                <a:uFillTx/>
              </a:defRPr>
            </a:pPr>
            <a:r>
              <a:rPr sz="3200" dirty="0">
                <a:uFill>
                  <a:solidFill/>
                </a:uFill>
              </a:rPr>
              <a:t>Reprocessing of </a:t>
            </a:r>
            <a:r>
              <a:rPr lang="en-US" sz="3200" dirty="0">
                <a:uFill>
                  <a:solidFill/>
                </a:uFill>
              </a:rPr>
              <a:t>MYD04_</a:t>
            </a:r>
            <a:r>
              <a:rPr sz="3200" dirty="0">
                <a:uFill>
                  <a:solidFill/>
                </a:uFill>
              </a:rPr>
              <a:t>L2 products from Aqua MODIS started on 12-06-2013 and has completed</a:t>
            </a:r>
            <a:r>
              <a:rPr lang="en-US" sz="3200" dirty="0">
                <a:uFill>
                  <a:solidFill/>
                </a:uFill>
              </a:rPr>
              <a:t>.</a:t>
            </a:r>
            <a:endParaRPr sz="3200" dirty="0">
              <a:uFill>
                <a:solidFill/>
              </a:uFill>
            </a:endParaRPr>
          </a:p>
          <a:p>
            <a:pPr lvl="1">
              <a:defRPr sz="1800">
                <a:uFillTx/>
              </a:defRPr>
            </a:pPr>
            <a:r>
              <a:rPr sz="3200" dirty="0">
                <a:uFill>
                  <a:solidFill/>
                </a:uFill>
              </a:rPr>
              <a:t>Aqua L3 expected to begin in late June</a:t>
            </a:r>
          </a:p>
          <a:p>
            <a:pPr lvl="1">
              <a:defRPr sz="1800">
                <a:uFillTx/>
              </a:defRPr>
            </a:pPr>
            <a:r>
              <a:rPr sz="3200" dirty="0">
                <a:uFill>
                  <a:solidFill/>
                </a:uFill>
              </a:rPr>
              <a:t>Terra reprocessing to start after completion of Aqua L3</a:t>
            </a:r>
          </a:p>
          <a:p>
            <a:pPr lvl="0">
              <a:defRPr sz="1800">
                <a:uFillTx/>
              </a:defRPr>
            </a:pPr>
            <a:r>
              <a:rPr sz="3200" dirty="0">
                <a:uFill>
                  <a:solidFill/>
                </a:uFill>
              </a:rPr>
              <a:t>Both C6 and C5 processing streams will continue </a:t>
            </a:r>
            <a:r>
              <a:rPr lang="en-US" sz="3200" dirty="0">
                <a:uFill>
                  <a:solidFill/>
                </a:uFill>
              </a:rPr>
              <a:t>in parallel </a:t>
            </a:r>
            <a:r>
              <a:rPr sz="3200" dirty="0">
                <a:uFill>
                  <a:solidFill/>
                </a:uFill>
              </a:rPr>
              <a:t>for about a yea</a:t>
            </a:r>
            <a:r>
              <a:rPr lang="en-US" sz="3200" dirty="0">
                <a:uFill>
                  <a:solidFill/>
                </a:uFill>
              </a:rPr>
              <a:t>r before being exclusively C6. </a:t>
            </a:r>
          </a:p>
          <a:p>
            <a:pPr lvl="0">
              <a:defRPr sz="1800">
                <a:uFillTx/>
              </a:defRPr>
            </a:pPr>
            <a:r>
              <a:rPr lang="en-US" sz="3200" dirty="0">
                <a:uFillTx/>
              </a:rPr>
              <a:t>Aerosol algorithm has been ported to work on Near Real Time (NRT from LANCE).  I don’t know the schedule for production</a:t>
            </a:r>
            <a:endParaRPr lang="en-US" sz="3200" dirty="0">
              <a:uFill>
                <a:solidFill/>
              </a:uFill>
            </a:endParaRPr>
          </a:p>
        </p:txBody>
      </p:sp>
      <p:sp>
        <p:nvSpPr>
          <p:cNvPr id="259" name="Shape 25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uFillTx/>
              </a:defRPr>
            </a:pPr>
            <a:fld id="{86CB4B4D-7CA3-9044-876B-883B54F8677D}" type="slidenum">
              <a:rPr sz="1600">
                <a:solidFill>
                  <a:srgbClr val="9A9A9A"/>
                </a:solidFill>
                <a:uFill>
                  <a:solidFill>
                    <a:srgbClr val="9A9A9A"/>
                  </a:solidFill>
                </a:uFill>
              </a:rPr>
              <a:t>9</a:t>
            </a:fld>
            <a:endParaRPr sz="1600">
              <a:solidFill>
                <a:srgbClr val="9A9A9A"/>
              </a:solidFill>
              <a:uFill>
                <a:solidFill>
                  <a:srgbClr val="9A9A9A"/>
                </a:solidFill>
              </a:uFill>
            </a:endParaRPr>
          </a:p>
        </p:txBody>
      </p:sp>
      <p:sp>
        <p:nvSpPr>
          <p:cNvPr id="260" name="Shape 260"/>
          <p:cNvSpPr/>
          <p:nvPr/>
        </p:nvSpPr>
        <p:spPr>
          <a:xfrm>
            <a:off x="4733361" y="9354145"/>
            <a:ext cx="3515357" cy="385799"/>
          </a:xfrm>
          <a:prstGeom prst="rect">
            <a:avLst/>
          </a:prstGeom>
          <a:ln w="12700">
            <a:miter lim="400000"/>
          </a:ln>
          <a:extLst>
            <a:ext uri="{C572A759-6A51-4108-AA02-DFA0A04FC94B}">
              <ma14:wrappingTextBoxFlag xmlns:ma14="http://schemas.microsoft.com/office/mac/drawingml/2011/main" xmlns="" val="1"/>
            </a:ext>
          </a:extLst>
        </p:spPr>
        <p:txBody>
          <a:bodyPr wrap="none" lIns="72248" tIns="72248" rIns="72248" bIns="72248" anchor="ctr">
            <a:spAutoFit/>
          </a:bodyPr>
          <a:lstStyle>
            <a:lvl1pPr>
              <a:defRPr sz="1600" i="1">
                <a:solidFill>
                  <a:srgbClr val="6B6B6B"/>
                </a:solidFill>
              </a:defRPr>
            </a:lvl1pPr>
          </a:lstStyle>
          <a:p>
            <a:pPr lvl="0">
              <a:defRPr sz="1800" i="0">
                <a:solidFill>
                  <a:srgbClr val="000000"/>
                </a:solidFill>
                <a:uFillTx/>
              </a:defRPr>
            </a:pPr>
            <a:r>
              <a:rPr sz="1600" i="1">
                <a:solidFill>
                  <a:srgbClr val="6B6B6B"/>
                </a:solidFill>
                <a:uFill>
                  <a:solidFill/>
                </a:uFill>
              </a:rPr>
              <a:t>MODIS Atmosphere Team C6 Webinar #1</a:t>
            </a:r>
          </a:p>
        </p:txBody>
      </p:sp>
    </p:spTree>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IMING" val="|18.3|3|13.5|1.7|1.1|1.1|5.6|1.7|1.8|1.1|1.1|1.3|1.1|1.3|1.1|0.:|0.9|1.1|1.6|1.2"/>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libri"/>
        <a:ea typeface="Calibri"/>
        <a:cs typeface="Calibri"/>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Pr>
      <a:bodyPr rot="0" spcFirstLastPara="1" vertOverflow="overflow" horzOverflow="overflow" vert="horz" wrap="square" lIns="72248" tIns="72248" rIns="72248" bIns="72248" numCol="1" spcCol="38100" rtlCol="0" anchor="ctr">
        <a:spAutoFit/>
      </a:bodyPr>
      <a:lstStyle>
        <a:defPPr marL="0" marR="0" indent="0" algn="ctr" defTabSz="584200" rtl="0" fontAlgn="auto" latinLnBrk="1" hangingPunct="0">
          <a:lnSpc>
            <a:spcPct val="100000"/>
          </a:lnSpc>
          <a:spcBef>
            <a:spcPts val="0"/>
          </a:spcBef>
          <a:spcAft>
            <a:spcPts val="0"/>
          </a:spcAft>
          <a:buClr>
            <a:srgbClr val="000000"/>
          </a:buClr>
          <a:buSzTx/>
          <a:buFontTx/>
          <a:buNone/>
          <a:tabLst/>
          <a:defRPr kumimoji="0" sz="5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72248" tIns="72248" rIns="72248" bIns="72248" numCol="1" spcCol="38100" rtlCol="0" anchor="ctr">
        <a:spAutoFit/>
      </a:bodyPr>
      <a:lstStyle>
        <a:defPPr marL="0" marR="0" indent="0" algn="l" defTabSz="457200" rtl="0" fontAlgn="auto" latinLnBrk="1" hangingPunct="0">
          <a:lnSpc>
            <a:spcPct val="100000"/>
          </a:lnSpc>
          <a:spcBef>
            <a:spcPts val="0"/>
          </a:spcBef>
          <a:spcAft>
            <a:spcPts val="0"/>
          </a:spcAft>
          <a:buClr>
            <a:srgbClr val="000000"/>
          </a:buClr>
          <a:buSzTx/>
          <a:buFontTx/>
          <a:buNone/>
          <a:tabLst/>
          <a:defRPr kumimoji="0" sz="2400" b="0" i="0" u="none" strike="noStrike" cap="none" spc="0" normalizeH="0" baseline="0">
            <a:ln>
              <a:noFill/>
            </a:ln>
            <a:solidFill>
              <a:srgbClr val="000000"/>
            </a:solidFill>
            <a:effectLst/>
            <a:uFill>
              <a:solidFill>
                <a:srgbClr val="000000"/>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libri"/>
        <a:ea typeface="Calibri"/>
        <a:cs typeface="Calibri"/>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Pr>
      <a:bodyPr rot="0" spcFirstLastPara="1" vertOverflow="overflow" horzOverflow="overflow" vert="horz" wrap="square" lIns="72248" tIns="72248" rIns="72248" bIns="72248" numCol="1" spcCol="38100" rtlCol="0" anchor="ctr">
        <a:spAutoFit/>
      </a:bodyPr>
      <a:lstStyle>
        <a:defPPr marL="0" marR="0" indent="0" algn="ctr" defTabSz="584200" rtl="0" fontAlgn="auto" latinLnBrk="1" hangingPunct="0">
          <a:lnSpc>
            <a:spcPct val="100000"/>
          </a:lnSpc>
          <a:spcBef>
            <a:spcPts val="0"/>
          </a:spcBef>
          <a:spcAft>
            <a:spcPts val="0"/>
          </a:spcAft>
          <a:buClr>
            <a:srgbClr val="000000"/>
          </a:buClr>
          <a:buSzTx/>
          <a:buFontTx/>
          <a:buNone/>
          <a:tabLst/>
          <a:defRPr kumimoji="0" sz="5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72248" tIns="72248" rIns="72248" bIns="72248" numCol="1" spcCol="38100" rtlCol="0" anchor="ctr">
        <a:spAutoFit/>
      </a:bodyPr>
      <a:lstStyle>
        <a:defPPr marL="0" marR="0" indent="0" algn="l" defTabSz="457200" rtl="0" fontAlgn="auto" latinLnBrk="1" hangingPunct="0">
          <a:lnSpc>
            <a:spcPct val="100000"/>
          </a:lnSpc>
          <a:spcBef>
            <a:spcPts val="0"/>
          </a:spcBef>
          <a:spcAft>
            <a:spcPts val="0"/>
          </a:spcAft>
          <a:buClr>
            <a:srgbClr val="000000"/>
          </a:buClr>
          <a:buSzTx/>
          <a:buFontTx/>
          <a:buNone/>
          <a:tabLst/>
          <a:defRPr kumimoji="0" sz="2400" b="0" i="0" u="none" strike="noStrike" cap="none" spc="0" normalizeH="0" baseline="0">
            <a:ln>
              <a:noFill/>
            </a:ln>
            <a:solidFill>
              <a:srgbClr val="000000"/>
            </a:solidFill>
            <a:effectLst/>
            <a:uFill>
              <a:solidFill>
                <a:srgbClr val="000000"/>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1557</TotalTime>
  <Words>6928</Words>
  <Application>Microsoft Macintosh PowerPoint</Application>
  <PresentationFormat>Custom</PresentationFormat>
  <Paragraphs>1329</Paragraphs>
  <Slides>77</Slides>
  <Notes>44</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77</vt:i4>
      </vt:variant>
    </vt:vector>
  </HeadingPairs>
  <TitlesOfParts>
    <vt:vector size="93" baseType="lpstr">
      <vt:lpstr>Arial</vt:lpstr>
      <vt:lpstr>Arial Bold</vt:lpstr>
      <vt:lpstr>Calibri</vt:lpstr>
      <vt:lpstr>Garamond</vt:lpstr>
      <vt:lpstr>Geneva</vt:lpstr>
      <vt:lpstr>Helvetica</vt:lpstr>
      <vt:lpstr>Myriad Pro</vt:lpstr>
      <vt:lpstr>Palatino</vt:lpstr>
      <vt:lpstr>Symbol</vt:lpstr>
      <vt:lpstr>Times</vt:lpstr>
      <vt:lpstr>Times New Roman</vt:lpstr>
      <vt:lpstr>Trebuchet MS</vt:lpstr>
      <vt:lpstr>Verdana</vt:lpstr>
      <vt:lpstr>White</vt:lpstr>
      <vt:lpstr>Equation</vt:lpstr>
      <vt:lpstr>Worksheet</vt:lpstr>
      <vt:lpstr>MODIS Atmosphere Team Webinar Series #2: Overview of Collection 6 Dark-Target aerosol product</vt:lpstr>
      <vt:lpstr>PowerPoint Presentation</vt:lpstr>
      <vt:lpstr>Outline</vt:lpstr>
      <vt:lpstr>1. Overview</vt:lpstr>
      <vt:lpstr>MODIS Atmosphere Team Product Organization and People</vt:lpstr>
      <vt:lpstr>Nomenclature and Acronyms</vt:lpstr>
      <vt:lpstr>MODIS Standardized Filenaming Convention NASA Earth Science Data filenames for MODIS</vt:lpstr>
      <vt:lpstr>Formatting of MODIS and many other NASA products</vt:lpstr>
      <vt:lpstr>Status of MODIS C6 Production</vt:lpstr>
      <vt:lpstr>Useful Links</vt:lpstr>
      <vt:lpstr>2. Quick overview of aerosol algorithms</vt:lpstr>
      <vt:lpstr>What is Aerosol Optical Depth (AOD?)</vt:lpstr>
      <vt:lpstr>PowerPoint Presentation</vt:lpstr>
      <vt:lpstr>Haze and Smoke from space</vt:lpstr>
      <vt:lpstr>Aerosol retrieval from MODIS</vt:lpstr>
      <vt:lpstr>AOD is “spectrally” (wavelength) dependent  (which is primarily dependent on aerosol size)</vt:lpstr>
      <vt:lpstr>Complicated “Clear sky” TOA Signal</vt:lpstr>
      <vt:lpstr>… And clouds (%@(*%@!) </vt:lpstr>
      <vt:lpstr>Aerosol algorithm overview</vt:lpstr>
      <vt:lpstr>Some basics</vt:lpstr>
      <vt:lpstr>Cloud Masking</vt:lpstr>
      <vt:lpstr>PowerPoint Presentation</vt:lpstr>
      <vt:lpstr>Cloud Masking</vt:lpstr>
      <vt:lpstr>3. Basics of ocean retrieval</vt:lpstr>
      <vt:lpstr>Ocean retrieval: preliminaries</vt:lpstr>
      <vt:lpstr>Let’s retrieve aerosol ! (Ocean) </vt:lpstr>
      <vt:lpstr>Ambient Size Distribution is approximately bi-lognormal (e.g., from AERONET)</vt:lpstr>
      <vt:lpstr>Physical properties of aerosol Relationship to optical properties </vt:lpstr>
      <vt:lpstr>Aerosol “models” over ocean Are represented by theoretical “modes”</vt:lpstr>
      <vt:lpstr>PowerPoint Presentation</vt:lpstr>
      <vt:lpstr>PowerPoint Presentation</vt:lpstr>
      <vt:lpstr>MODIS Ocean Aerosol Retrieval</vt:lpstr>
      <vt:lpstr>MxD04 Aerosol Products over Ocean</vt:lpstr>
      <vt:lpstr>PowerPoint Presentation</vt:lpstr>
      <vt:lpstr>4. Basics of land retrieval</vt:lpstr>
      <vt:lpstr>Land retrieval: preliminaries</vt:lpstr>
      <vt:lpstr>Structure of land retrieval</vt:lpstr>
      <vt:lpstr>Retrieval: Inversion over “dark” targets</vt:lpstr>
      <vt:lpstr>MxD04 Aerosol Products over Land</vt:lpstr>
      <vt:lpstr>PowerPoint Presentation</vt:lpstr>
      <vt:lpstr>5. Products and “validation”</vt:lpstr>
      <vt:lpstr>aerosol retrieval combined land/ocean</vt:lpstr>
      <vt:lpstr>Can we believe the results?</vt:lpstr>
      <vt:lpstr>Validation: expected error for C5 data</vt:lpstr>
      <vt:lpstr>6. MODIS Collection 6!</vt:lpstr>
      <vt:lpstr>Aerosol algorithm overview</vt:lpstr>
      <vt:lpstr>Overall changes (C6 vs C5): Aqua, 2008</vt:lpstr>
      <vt:lpstr>Correction for gas absorption and Rayleigh optical depth</vt:lpstr>
      <vt:lpstr>Land/Sea Flag Land or Ocean?</vt:lpstr>
      <vt:lpstr>Cloud Masking</vt:lpstr>
      <vt:lpstr>Dark target over ocean  Overall changes to products (Aqua, Jul 2008)</vt:lpstr>
      <vt:lpstr>C6-C5 ocean: Due to many incremental changes (Aqua, July 2008)</vt:lpstr>
      <vt:lpstr>Over ocean: Wind speed dependence</vt:lpstr>
      <vt:lpstr>Comparison with AERONET and MAN</vt:lpstr>
      <vt:lpstr>Better way to see MODIS improvement</vt:lpstr>
      <vt:lpstr>SDSs over ocean</vt:lpstr>
      <vt:lpstr>Aerosol over land</vt:lpstr>
      <vt:lpstr>Dark target over land Overall changes to products (Aqua, Jul 2008)</vt:lpstr>
      <vt:lpstr>C6-C5 land: Due to many incremental changes (Aqua, July 2008)</vt:lpstr>
      <vt:lpstr>Preliminary comparison with AERONET  (8 months of Aqua data) </vt:lpstr>
      <vt:lpstr>SDSs over land</vt:lpstr>
      <vt:lpstr>SDSs combined land/ocean</vt:lpstr>
      <vt:lpstr>What else for C6 Level 2?</vt:lpstr>
      <vt:lpstr>PowerPoint Presentation</vt:lpstr>
      <vt:lpstr>7. For Level 3</vt:lpstr>
      <vt:lpstr>Changes to Level 3 (MxD08_M3)</vt:lpstr>
      <vt:lpstr>Changes to Level 3 (MxD08_M3)</vt:lpstr>
      <vt:lpstr>8. Terra versus Aqua  (also why Terra hasn’t been produced yet)</vt:lpstr>
      <vt:lpstr>Trends in Collection 5</vt:lpstr>
      <vt:lpstr>PowerPoint Presentation</vt:lpstr>
      <vt:lpstr>Impact to “observed” reflectance</vt:lpstr>
      <vt:lpstr>Impact of New Terra calibration</vt:lpstr>
      <vt:lpstr>Impact of new calibration on trend of Terra-Aqua AOD</vt:lpstr>
      <vt:lpstr>Continuing MODIS Calibration Challenges</vt:lpstr>
      <vt:lpstr>9. Summary</vt:lpstr>
      <vt:lpstr>Summary (1)</vt:lpstr>
      <vt:lpstr>Summary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MODIS Atmosphere Team Webinar Series #1: Overview of Collection 6 Atmosphere Products and Level-1B Calibration</dc:title>
  <cp:lastModifiedBy>Holland, Rashida A. (GSFC-613.0)[GLOBAL SCIENCE &amp; TECHNOLOGY INC]</cp:lastModifiedBy>
  <cp:revision>99</cp:revision>
  <dcterms:modified xsi:type="dcterms:W3CDTF">2023-06-26T18:39:03Z</dcterms:modified>
</cp:coreProperties>
</file>