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5" r:id="rId9"/>
    <p:sldId id="266" r:id="rId10"/>
    <p:sldId id="267" r:id="rId11"/>
    <p:sldId id="268" r:id="rId12"/>
    <p:sldId id="28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1" d="100"/>
          <a:sy n="131" d="100"/>
        </p:scale>
        <p:origin x="-8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87876-9952-7949-ADEF-72762C823012}" type="datetimeFigureOut">
              <a:rPr lang="en-US"/>
              <a:pPr/>
              <a:t>11/10/14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D1B76-02A2-DD4D-BD26-2D6370CE2209}" type="slidenum">
              <a:rPr/>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E31D8BC-8B04-044D-8E05-4CC404F258B6}" type="slidenum">
              <a:rPr lang="en-US">
                <a:latin typeface="Arial" pitchFamily="8" charset="0"/>
                <a:ea typeface="ＭＳ Ｐゴシック" pitchFamily="8" charset="-128"/>
                <a:cs typeface="ＭＳ Ｐゴシック" pitchFamily="8" charset="-128"/>
              </a:rPr>
              <a:pPr/>
              <a:t>1</a:t>
            </a:fld>
            <a:endParaRPr lang="en-US">
              <a:latin typeface="Arial" pitchFamily="8" charset="0"/>
              <a:ea typeface="ＭＳ Ｐゴシック" pitchFamily="8" charset="-128"/>
              <a:cs typeface="ＭＳ Ｐゴシック" pitchFamily="8"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4BD3F67-57BA-4E42-93B0-35ECDB87A37D}" type="slidenum">
              <a:rPr lang="en-US">
                <a:latin typeface="Arial" pitchFamily="8" charset="0"/>
                <a:ea typeface="ＭＳ Ｐゴシック" pitchFamily="8" charset="-128"/>
                <a:cs typeface="ＭＳ Ｐゴシック" pitchFamily="8" charset="-128"/>
              </a:rPr>
              <a:pPr/>
              <a:t>10</a:t>
            </a:fld>
            <a:endParaRPr lang="en-US">
              <a:latin typeface="Arial" pitchFamily="8" charset="0"/>
              <a:ea typeface="ＭＳ Ｐゴシック" pitchFamily="8" charset="-128"/>
              <a:cs typeface="ＭＳ Ｐゴシック" pitchFamily="8"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FB7E6B8-8B1B-8141-988F-6DE23717C0CF}" type="slidenum">
              <a:rPr lang="en-US">
                <a:latin typeface="Arial" pitchFamily="8" charset="0"/>
                <a:ea typeface="ＭＳ Ｐゴシック" pitchFamily="8" charset="-128"/>
                <a:cs typeface="ＭＳ Ｐゴシック" pitchFamily="8" charset="-128"/>
              </a:rPr>
              <a:pPr/>
              <a:t>11</a:t>
            </a:fld>
            <a:endParaRPr lang="en-US">
              <a:latin typeface="Arial" pitchFamily="8" charset="0"/>
              <a:ea typeface="ＭＳ Ｐゴシック" pitchFamily="8" charset="-128"/>
              <a:cs typeface="ＭＳ Ｐゴシック" pitchFamily="8" charset="-128"/>
            </a:endParaRPr>
          </a:p>
        </p:txBody>
      </p:sp>
      <p:sp>
        <p:nvSpPr>
          <p:cNvPr id="86019" name="Rectangle 1026"/>
          <p:cNvSpPr>
            <a:spLocks noGrp="1" noRot="1" noChangeAspect="1" noChangeArrowheads="1" noTextEdit="1"/>
          </p:cNvSpPr>
          <p:nvPr>
            <p:ph type="sldImg"/>
          </p:nvPr>
        </p:nvSpPr>
        <p:spPr>
          <a:ln/>
        </p:spPr>
      </p:sp>
      <p:sp>
        <p:nvSpPr>
          <p:cNvPr id="86020" name="Rectangle 1027"/>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FB7E6B8-8B1B-8141-988F-6DE23717C0CF}" type="slidenum">
              <a:rPr lang="en-US">
                <a:latin typeface="Arial" pitchFamily="8" charset="0"/>
                <a:ea typeface="ＭＳ Ｐゴシック" pitchFamily="8" charset="-128"/>
                <a:cs typeface="ＭＳ Ｐゴシック" pitchFamily="8" charset="-128"/>
              </a:rPr>
              <a:pPr/>
              <a:t>12</a:t>
            </a:fld>
            <a:endParaRPr lang="en-US">
              <a:latin typeface="Arial" pitchFamily="8" charset="0"/>
              <a:ea typeface="ＭＳ Ｐゴシック" pitchFamily="8" charset="-128"/>
              <a:cs typeface="ＭＳ Ｐゴシック" pitchFamily="8" charset="-128"/>
            </a:endParaRPr>
          </a:p>
        </p:txBody>
      </p:sp>
      <p:sp>
        <p:nvSpPr>
          <p:cNvPr id="86019" name="Rectangle 1026"/>
          <p:cNvSpPr>
            <a:spLocks noGrp="1" noRot="1" noChangeAspect="1" noChangeArrowheads="1" noTextEdit="1"/>
          </p:cNvSpPr>
          <p:nvPr>
            <p:ph type="sldImg"/>
          </p:nvPr>
        </p:nvSpPr>
        <p:spPr>
          <a:ln/>
        </p:spPr>
      </p:sp>
      <p:sp>
        <p:nvSpPr>
          <p:cNvPr id="86020" name="Rectangle 1027"/>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43030F8-5D47-824A-8F30-EE32567F1AC3}" type="slidenum">
              <a:rPr lang="en-US">
                <a:latin typeface="Arial" pitchFamily="8" charset="0"/>
                <a:ea typeface="ＭＳ Ｐゴシック" pitchFamily="8" charset="-128"/>
                <a:cs typeface="ＭＳ Ｐゴシック" pitchFamily="8" charset="-128"/>
              </a:rPr>
              <a:pPr/>
              <a:t>13</a:t>
            </a:fld>
            <a:endParaRPr lang="en-US">
              <a:latin typeface="Arial" pitchFamily="8" charset="0"/>
              <a:ea typeface="ＭＳ Ｐゴシック" pitchFamily="8" charset="-128"/>
              <a:cs typeface="ＭＳ Ｐゴシック" pitchFamily="8" charset="-128"/>
            </a:endParaRPr>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60CA9DF-AC74-4E48-B862-5E2111EEEE4A}" type="slidenum">
              <a:rPr lang="en-US">
                <a:latin typeface="Arial" pitchFamily="8" charset="0"/>
                <a:ea typeface="ＭＳ Ｐゴシック" pitchFamily="8" charset="-128"/>
                <a:cs typeface="ＭＳ Ｐゴシック" pitchFamily="8" charset="-128"/>
              </a:rPr>
              <a:pPr/>
              <a:t>14</a:t>
            </a:fld>
            <a:endParaRPr lang="en-US">
              <a:latin typeface="Arial" pitchFamily="8" charset="0"/>
              <a:ea typeface="ＭＳ Ｐゴシック" pitchFamily="8" charset="-128"/>
              <a:cs typeface="ＭＳ Ｐゴシック" pitchFamily="8"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DCD64A7-D230-2543-9D8A-2530C4DE92BD}" type="slidenum">
              <a:rPr lang="en-US">
                <a:latin typeface="Arial" pitchFamily="8" charset="0"/>
                <a:ea typeface="ＭＳ Ｐゴシック" pitchFamily="8" charset="-128"/>
                <a:cs typeface="ＭＳ Ｐゴシック" pitchFamily="8" charset="-128"/>
              </a:rPr>
              <a:pPr/>
              <a:t>15</a:t>
            </a:fld>
            <a:endParaRPr lang="en-US">
              <a:latin typeface="Arial" pitchFamily="8" charset="0"/>
              <a:ea typeface="ＭＳ Ｐゴシック" pitchFamily="8" charset="-128"/>
              <a:cs typeface="ＭＳ Ｐゴシック" pitchFamily="8"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latin typeface="Arial" pitchFamily="8" charset="0"/>
                <a:ea typeface="ＭＳ Ｐゴシック" pitchFamily="8" charset="-128"/>
                <a:cs typeface="ＭＳ Ｐゴシック" pitchFamily="8" charset="-128"/>
              </a:rPr>
              <a:t>Very</a:t>
            </a:r>
            <a:r>
              <a:rPr lang="en-US" baseline="0">
                <a:latin typeface="Arial" pitchFamily="8" charset="0"/>
                <a:ea typeface="ＭＳ Ｐゴシック" pitchFamily="8" charset="-128"/>
                <a:cs typeface="ＭＳ Ｐゴシック" pitchFamily="8" charset="-128"/>
              </a:rPr>
              <a:t> high values of single scattering albedo are often associated with sulfate pollution.</a:t>
            </a:r>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178EC62-E516-8848-BFF9-BFA704C0DA43}" type="slidenum">
              <a:rPr lang="en-US">
                <a:latin typeface="Arial" pitchFamily="8" charset="0"/>
                <a:ea typeface="ＭＳ Ｐゴシック" pitchFamily="8" charset="-128"/>
                <a:cs typeface="ＭＳ Ｐゴシック" pitchFamily="8" charset="-128"/>
              </a:rPr>
              <a:pPr/>
              <a:t>16</a:t>
            </a:fld>
            <a:endParaRPr lang="en-US">
              <a:latin typeface="Arial" pitchFamily="8" charset="0"/>
              <a:ea typeface="ＭＳ Ｐゴシック" pitchFamily="8" charset="-128"/>
              <a:cs typeface="ＭＳ Ｐゴシック" pitchFamily="8"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6E554FE-7914-2A47-83D2-B2D56D8F6175}" type="slidenum">
              <a:rPr lang="en-US">
                <a:latin typeface="Arial" pitchFamily="8" charset="0"/>
                <a:ea typeface="ＭＳ Ｐゴシック" pitchFamily="8" charset="-128"/>
                <a:cs typeface="ＭＳ Ｐゴシック" pitchFamily="8" charset="-128"/>
              </a:rPr>
              <a:pPr/>
              <a:t>17</a:t>
            </a:fld>
            <a:endParaRPr lang="en-US">
              <a:latin typeface="Arial" pitchFamily="8" charset="0"/>
              <a:ea typeface="ＭＳ Ｐゴシック" pitchFamily="8" charset="-128"/>
              <a:cs typeface="ＭＳ Ｐゴシック" pitchFamily="8"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38160D6-FD78-0D46-A296-B009870FCFDE}" type="slidenum">
              <a:rPr lang="en-US">
                <a:latin typeface="Arial" pitchFamily="8" charset="0"/>
                <a:ea typeface="ＭＳ Ｐゴシック" pitchFamily="8" charset="-128"/>
                <a:cs typeface="ＭＳ Ｐゴシック" pitchFamily="8" charset="-128"/>
              </a:rPr>
              <a:pPr/>
              <a:t>18</a:t>
            </a:fld>
            <a:endParaRPr lang="en-US">
              <a:latin typeface="Arial" pitchFamily="8" charset="0"/>
              <a:ea typeface="ＭＳ Ｐゴシック" pitchFamily="8" charset="-128"/>
              <a:cs typeface="ＭＳ Ｐゴシック" pitchFamily="8"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BFEC250-CE29-4048-9729-5EB619E64089}" type="slidenum">
              <a:rPr lang="en-US">
                <a:latin typeface="Arial" pitchFamily="8" charset="0"/>
                <a:ea typeface="ＭＳ Ｐゴシック" pitchFamily="8" charset="-128"/>
                <a:cs typeface="ＭＳ Ｐゴシック" pitchFamily="8" charset="-128"/>
              </a:rPr>
              <a:pPr/>
              <a:t>19</a:t>
            </a:fld>
            <a:endParaRPr lang="en-US">
              <a:latin typeface="Arial" pitchFamily="8" charset="0"/>
              <a:ea typeface="ＭＳ Ｐゴシック" pitchFamily="8" charset="-128"/>
              <a:cs typeface="ＭＳ Ｐゴシック" pitchFamily="8"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133A76C-A273-3B4C-A736-98F1CF4EA26E}" type="slidenum">
              <a:rPr lang="en-US">
                <a:latin typeface="Arial" pitchFamily="8" charset="0"/>
                <a:ea typeface="ＭＳ Ｐゴシック" pitchFamily="8" charset="-128"/>
                <a:cs typeface="ＭＳ Ｐゴシック" pitchFamily="8" charset="-128"/>
              </a:rPr>
              <a:pPr/>
              <a:t>2</a:t>
            </a:fld>
            <a:endParaRPr lang="en-US">
              <a:latin typeface="Arial" pitchFamily="8" charset="0"/>
              <a:ea typeface="ＭＳ Ｐゴシック" pitchFamily="8" charset="-128"/>
              <a:cs typeface="ＭＳ Ｐゴシック" pitchFamily="8"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CB09190-795D-7D46-8229-BED5F5A9938D}" type="slidenum">
              <a:rPr lang="en-US">
                <a:latin typeface="Arial" pitchFamily="8" charset="0"/>
                <a:ea typeface="ＭＳ Ｐゴシック" pitchFamily="8" charset="-128"/>
                <a:cs typeface="ＭＳ Ｐゴシック" pitchFamily="8" charset="-128"/>
              </a:rPr>
              <a:pPr/>
              <a:t>21</a:t>
            </a:fld>
            <a:endParaRPr lang="en-US">
              <a:latin typeface="Arial" pitchFamily="8" charset="0"/>
              <a:ea typeface="ＭＳ Ｐゴシック" pitchFamily="8" charset="-128"/>
              <a:cs typeface="ＭＳ Ｐゴシック" pitchFamily="8" charset="-128"/>
            </a:endParaRPr>
          </a:p>
        </p:txBody>
      </p:sp>
      <p:sp>
        <p:nvSpPr>
          <p:cNvPr id="103427" name="Rectangle 2"/>
          <p:cNvSpPr>
            <a:spLocks noGrp="1" noRot="1" noChangeAspect="1" noChangeArrowheads="1"/>
          </p:cNvSpPr>
          <p:nvPr>
            <p:ph type="sldImg"/>
          </p:nvPr>
        </p:nvSpPr>
        <p:spPr>
          <a:xfrm>
            <a:off x="1144588" y="685800"/>
            <a:ext cx="4572000" cy="3429000"/>
          </a:xfrm>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lIns="91432" tIns="45716" rIns="91432" bIns="45716"/>
          <a:lstStyle/>
          <a:p>
            <a:pPr eaLnBrk="1" hangingPunct="1"/>
            <a:endParaRPr lang="en-US" smtClean="0">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3A1A68A-48B6-0B46-849D-37227778C39B}" type="slidenum">
              <a:rPr lang="en-US">
                <a:latin typeface="Arial" pitchFamily="8" charset="0"/>
                <a:ea typeface="ＭＳ Ｐゴシック" pitchFamily="8" charset="-128"/>
                <a:cs typeface="ＭＳ Ｐゴシック" pitchFamily="8" charset="-128"/>
              </a:rPr>
              <a:pPr/>
              <a:t>22</a:t>
            </a:fld>
            <a:endParaRPr lang="en-US">
              <a:latin typeface="Arial" pitchFamily="8" charset="0"/>
              <a:ea typeface="ＭＳ Ｐゴシック" pitchFamily="8" charset="-128"/>
              <a:cs typeface="ＭＳ Ｐゴシック" pitchFamily="8" charset="-128"/>
            </a:endParaRPr>
          </a:p>
        </p:txBody>
      </p:sp>
      <p:sp>
        <p:nvSpPr>
          <p:cNvPr id="105475" name="Rectangle 2"/>
          <p:cNvSpPr>
            <a:spLocks noGrp="1" noRot="1" noChangeAspect="1" noChangeArrowheads="1"/>
          </p:cNvSpPr>
          <p:nvPr>
            <p:ph type="sldImg"/>
          </p:nvPr>
        </p:nvSpPr>
        <p:spPr>
          <a:xfrm>
            <a:off x="1144588" y="685800"/>
            <a:ext cx="4572000" cy="3429000"/>
          </a:xfrm>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lIns="91432" tIns="45716" rIns="91432" bIns="45716"/>
          <a:lstStyle/>
          <a:p>
            <a:pPr eaLnBrk="1" hangingPunct="1"/>
            <a:endParaRPr lang="en-US" smtClean="0">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1D87B1A-90E8-A346-9C32-899700B4E2AA}" type="slidenum">
              <a:rPr lang="en-US">
                <a:latin typeface="Arial" pitchFamily="8" charset="0"/>
                <a:ea typeface="ＭＳ Ｐゴシック" pitchFamily="8" charset="-128"/>
                <a:cs typeface="ＭＳ Ｐゴシック" pitchFamily="8" charset="-128"/>
              </a:rPr>
              <a:pPr/>
              <a:t>23</a:t>
            </a:fld>
            <a:endParaRPr lang="en-US">
              <a:latin typeface="Arial" pitchFamily="8" charset="0"/>
              <a:ea typeface="ＭＳ Ｐゴシック" pitchFamily="8" charset="-128"/>
              <a:cs typeface="ＭＳ Ｐゴシック" pitchFamily="8"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93A34C2-CD29-544D-AE48-28FC300A0FCF}" type="slidenum">
              <a:rPr lang="en-US">
                <a:latin typeface="Arial" pitchFamily="8" charset="0"/>
                <a:ea typeface="ＭＳ Ｐゴシック" pitchFamily="8" charset="-128"/>
                <a:cs typeface="ＭＳ Ｐゴシック" pitchFamily="8" charset="-128"/>
              </a:rPr>
              <a:pPr/>
              <a:t>24</a:t>
            </a:fld>
            <a:endParaRPr lang="en-US">
              <a:latin typeface="Arial" pitchFamily="8" charset="0"/>
              <a:ea typeface="ＭＳ Ｐゴシック" pitchFamily="8" charset="-128"/>
              <a:cs typeface="ＭＳ Ｐゴシック" pitchFamily="8"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AD675F6-09BD-C64C-A10A-0DC56CCF270D}" type="slidenum">
              <a:rPr lang="en-US">
                <a:latin typeface="Arial" pitchFamily="8" charset="0"/>
                <a:ea typeface="ＭＳ Ｐゴシック" pitchFamily="8" charset="-128"/>
                <a:cs typeface="ＭＳ Ｐゴシック" pitchFamily="8" charset="-128"/>
              </a:rPr>
              <a:pPr/>
              <a:t>26</a:t>
            </a:fld>
            <a:endParaRPr lang="en-US">
              <a:latin typeface="Arial" pitchFamily="8" charset="0"/>
              <a:ea typeface="ＭＳ Ｐゴシック" pitchFamily="8" charset="-128"/>
              <a:cs typeface="ＭＳ Ｐゴシック" pitchFamily="8"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C54193E-FF31-3245-9092-3E0D734D0C07}" type="slidenum">
              <a:rPr lang="en-US">
                <a:latin typeface="Arial" pitchFamily="8" charset="0"/>
                <a:ea typeface="ＭＳ Ｐゴシック" pitchFamily="8" charset="-128"/>
                <a:cs typeface="ＭＳ Ｐゴシック" pitchFamily="8" charset="-128"/>
              </a:rPr>
              <a:pPr/>
              <a:t>27</a:t>
            </a:fld>
            <a:endParaRPr lang="en-US">
              <a:latin typeface="Arial" pitchFamily="8" charset="0"/>
              <a:ea typeface="ＭＳ Ｐゴシック" pitchFamily="8" charset="-128"/>
              <a:cs typeface="ＭＳ Ｐゴシック" pitchFamily="8"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A0C8CCF-564B-CE42-9B55-DEFDDE71088D}" type="slidenum">
              <a:rPr lang="en-US">
                <a:latin typeface="Arial" pitchFamily="8" charset="0"/>
                <a:ea typeface="ＭＳ Ｐゴシック" pitchFamily="8" charset="-128"/>
                <a:cs typeface="ＭＳ Ｐゴシック" pitchFamily="8" charset="-128"/>
              </a:rPr>
              <a:pPr/>
              <a:t>28</a:t>
            </a:fld>
            <a:endParaRPr lang="en-US">
              <a:latin typeface="Arial" pitchFamily="8" charset="0"/>
              <a:ea typeface="ＭＳ Ｐゴシック" pitchFamily="8" charset="-128"/>
              <a:cs typeface="ＭＳ Ｐゴシック" pitchFamily="8"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9C4ED88-B949-7740-96C3-1A982C3F6811}" type="slidenum">
              <a:rPr lang="en-US">
                <a:latin typeface="Arial" pitchFamily="8" charset="0"/>
                <a:ea typeface="ＭＳ Ｐゴシック" pitchFamily="8" charset="-128"/>
                <a:cs typeface="ＭＳ Ｐゴシック" pitchFamily="8" charset="-128"/>
              </a:rPr>
              <a:pPr/>
              <a:t>29</a:t>
            </a:fld>
            <a:endParaRPr lang="en-US">
              <a:latin typeface="Arial" pitchFamily="8" charset="0"/>
              <a:ea typeface="ＭＳ Ｐゴシック" pitchFamily="8" charset="-128"/>
              <a:cs typeface="ＭＳ Ｐゴシック" pitchFamily="8"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AC5A328-866C-9040-A6AF-8282FF789861}" type="slidenum">
              <a:rPr lang="en-US">
                <a:latin typeface="Arial" pitchFamily="8" charset="0"/>
                <a:ea typeface="ＭＳ Ｐゴシック" pitchFamily="8" charset="-128"/>
                <a:cs typeface="ＭＳ Ｐゴシック" pitchFamily="8" charset="-128"/>
              </a:rPr>
              <a:pPr/>
              <a:t>30</a:t>
            </a:fld>
            <a:endParaRPr lang="en-US">
              <a:latin typeface="Arial" pitchFamily="8" charset="0"/>
              <a:ea typeface="ＭＳ Ｐゴシック" pitchFamily="8" charset="-128"/>
              <a:cs typeface="ＭＳ Ｐゴシック" pitchFamily="8"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a:latin typeface="Arial" pitchFamily="8" charset="0"/>
                <a:ea typeface="ＭＳ Ｐゴシック" pitchFamily="8" charset="-128"/>
                <a:cs typeface="ＭＳ Ｐゴシック" pitchFamily="8" charset="-128"/>
              </a:rPr>
              <a:t>For those who would like a</a:t>
            </a:r>
            <a:r>
              <a:rPr lang="en-US" baseline="0">
                <a:latin typeface="Arial" pitchFamily="8" charset="0"/>
                <a:ea typeface="ＭＳ Ｐゴシック" pitchFamily="8" charset="-128"/>
                <a:cs typeface="ＭＳ Ｐゴシック" pitchFamily="8" charset="-128"/>
              </a:rPr>
              <a:t> more precise definition of Aerosol Optical Depth (AOD) and Aerosol Optical Thickness (AOT) we present this slide courtesey of Michael King.</a:t>
            </a:r>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17DD025-471E-4C42-8B2E-41033537BA5A}" type="slidenum">
              <a:rPr lang="en-US">
                <a:latin typeface="Arial" pitchFamily="8" charset="0"/>
                <a:ea typeface="ＭＳ Ｐゴシック" pitchFamily="8" charset="-128"/>
                <a:cs typeface="ＭＳ Ｐゴシック" pitchFamily="8" charset="-128"/>
              </a:rPr>
              <a:pPr/>
              <a:t>3</a:t>
            </a:fld>
            <a:endParaRPr lang="en-US">
              <a:latin typeface="Arial" pitchFamily="8" charset="0"/>
              <a:ea typeface="ＭＳ Ｐゴシック" pitchFamily="8" charset="-128"/>
              <a:cs typeface="ＭＳ Ｐゴシック" pitchFamily="8"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atin typeface="Arial" pitchFamily="8" charset="0"/>
                <a:ea typeface="ＭＳ Ｐゴシック" pitchFamily="8" charset="-128"/>
                <a:cs typeface="ＭＳ Ｐゴシック" pitchFamily="8" charset="-128"/>
              </a:rPr>
              <a:t>The terms Aerosol Optical</a:t>
            </a:r>
            <a:r>
              <a:rPr lang="en-US" baseline="0">
                <a:latin typeface="Arial" pitchFamily="8" charset="0"/>
                <a:ea typeface="ＭＳ Ｐゴシック" pitchFamily="8" charset="-128"/>
                <a:cs typeface="ＭＳ Ｐゴシック" pitchFamily="8" charset="-128"/>
              </a:rPr>
              <a:t> Depth (AOD) and Aerosol Optical Thickness (AOT) are most often used interchangeably in remote sensing aerosol science.  The technical definition of each term is provided at the end of this presentation.</a:t>
            </a:r>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D9791CA-601C-FA4C-BDA5-98C62FAD8C65}" type="slidenum">
              <a:rPr lang="en-US">
                <a:latin typeface="Arial" pitchFamily="8" charset="0"/>
                <a:ea typeface="ＭＳ Ｐゴシック" pitchFamily="8" charset="-128"/>
                <a:cs typeface="ＭＳ Ｐゴシック" pitchFamily="8" charset="-128"/>
              </a:rPr>
              <a:pPr/>
              <a:t>4</a:t>
            </a:fld>
            <a:endParaRPr lang="en-US">
              <a:latin typeface="Arial" pitchFamily="8" charset="0"/>
              <a:ea typeface="ＭＳ Ｐゴシック" pitchFamily="8" charset="-128"/>
              <a:cs typeface="ＭＳ Ｐゴシック" pitchFamily="8"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aerosol in this</a:t>
            </a:r>
            <a:r>
              <a:rPr lang="en-US" baseline="0"/>
              <a:t> photo appears to be fairly evenly distributed throughout the atmosphere.</a:t>
            </a:r>
            <a:endParaRPr lang="en-US"/>
          </a:p>
        </p:txBody>
      </p:sp>
      <p:sp>
        <p:nvSpPr>
          <p:cNvPr id="4" name="Slide Number Placeholder 3"/>
          <p:cNvSpPr>
            <a:spLocks noGrp="1"/>
          </p:cNvSpPr>
          <p:nvPr>
            <p:ph type="sldNum" sz="quarter" idx="10"/>
          </p:nvPr>
        </p:nvSpPr>
        <p:spPr/>
        <p:txBody>
          <a:bodyPr/>
          <a:lstStyle/>
          <a:p>
            <a:fld id="{CB1D1B76-02A2-DD4D-BD26-2D6370CE220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slide and the last one give</a:t>
            </a:r>
            <a:r>
              <a:rPr lang="en-US" baseline="0"/>
              <a:t> examples of moderate and heavy aerosol loading.   In this photo most of the aerosol is held below the boundary layer.   From the AOD value alone one cannot determine the vertical distribution of the aerosols and in fact the last slide and this one could theorectically have the same AOD value.</a:t>
            </a:r>
            <a:endParaRPr lang="en-US"/>
          </a:p>
        </p:txBody>
      </p:sp>
      <p:sp>
        <p:nvSpPr>
          <p:cNvPr id="4" name="Slide Number Placeholder 3"/>
          <p:cNvSpPr>
            <a:spLocks noGrp="1"/>
          </p:cNvSpPr>
          <p:nvPr>
            <p:ph type="sldNum" sz="quarter" idx="10"/>
          </p:nvPr>
        </p:nvSpPr>
        <p:spPr/>
        <p:txBody>
          <a:bodyPr/>
          <a:lstStyle/>
          <a:p>
            <a:fld id="{CB1D1B76-02A2-DD4D-BD26-2D6370CE2209}"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8C1D2D5-CF28-A946-98DA-D8C1402CA068}" type="slidenum">
              <a:rPr lang="en-US">
                <a:latin typeface="Arial" pitchFamily="8" charset="0"/>
                <a:ea typeface="ＭＳ Ｐゴシック" pitchFamily="8" charset="-128"/>
                <a:cs typeface="ＭＳ Ｐゴシック" pitchFamily="8" charset="-128"/>
              </a:rPr>
              <a:pPr/>
              <a:t>7</a:t>
            </a:fld>
            <a:endParaRPr lang="en-US">
              <a:latin typeface="Arial" pitchFamily="8" charset="0"/>
              <a:ea typeface="ＭＳ Ｐゴシック" pitchFamily="8" charset="-128"/>
              <a:cs typeface="ＭＳ Ｐゴシック" pitchFamily="8"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8" charset="0"/>
              <a:ea typeface="ＭＳ Ｐゴシック" pitchFamily="8" charset="-128"/>
              <a:cs typeface="ＭＳ Ｐゴシック" pitchFamily="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DEA0918-6067-664B-91C3-D8A755F2385F}" type="slidenum">
              <a:rPr lang="en-US" smtClean="0">
                <a:latin typeface="Helvetica" pitchFamily="8" charset="0"/>
                <a:ea typeface="ＭＳ Ｐゴシック" pitchFamily="8" charset="-128"/>
                <a:cs typeface="ＭＳ Ｐゴシック" pitchFamily="8" charset="-128"/>
              </a:rPr>
              <a:pPr/>
              <a:t>8</a:t>
            </a:fld>
            <a:endParaRPr lang="en-US" smtClean="0">
              <a:latin typeface="Helvetica" pitchFamily="8" charset="0"/>
              <a:ea typeface="ＭＳ Ｐゴシック" pitchFamily="8" charset="-128"/>
              <a:cs typeface="ＭＳ Ｐゴシック" pitchFamily="8" charset="-128"/>
            </a:endParaRPr>
          </a:p>
        </p:txBody>
      </p:sp>
      <p:sp>
        <p:nvSpPr>
          <p:cNvPr id="79875" name="Rectangle 2"/>
          <p:cNvSpPr>
            <a:spLocks noGrp="1" noRot="1" noChangeAspect="1" noChangeArrowheads="1"/>
          </p:cNvSpPr>
          <p:nvPr>
            <p:ph type="sldImg"/>
          </p:nvPr>
        </p:nvSpPr>
        <p:spPr>
          <a:xfrm>
            <a:off x="1144588" y="685800"/>
            <a:ext cx="4572000" cy="3429000"/>
          </a:xfrm>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lIns="91432" tIns="45716" rIns="91432" bIns="45716"/>
          <a:lstStyle/>
          <a:p>
            <a:pPr eaLnBrk="1" hangingPunct="1">
              <a:spcBef>
                <a:spcPct val="0"/>
              </a:spcBef>
            </a:pPr>
            <a:r>
              <a:rPr lang="en-US" smtClean="0">
                <a:latin typeface="Helvetica" pitchFamily="8" charset="0"/>
                <a:ea typeface="ＭＳ Ｐゴシック" pitchFamily="8" charset="-128"/>
                <a:cs typeface="ＭＳ Ｐゴシック" pitchFamily="8" charset="-128"/>
              </a:rPr>
              <a:t>Picture of various types of aerosols.  Fortunately the ones that have the most impact on climate are in the size range that we can observe from space.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BB76AC7-AE75-8C48-BDF3-E57DFB6B8E2B}" type="slidenum">
              <a:rPr lang="en-US" smtClean="0">
                <a:latin typeface="Arial" pitchFamily="8" charset="0"/>
                <a:ea typeface="ＭＳ Ｐゴシック" pitchFamily="8" charset="-128"/>
                <a:cs typeface="ＭＳ Ｐゴシック" pitchFamily="8" charset="-128"/>
              </a:rPr>
              <a:pPr/>
              <a:t>9</a:t>
            </a:fld>
            <a:endParaRPr lang="en-US" smtClean="0">
              <a:latin typeface="Arial" pitchFamily="8" charset="0"/>
              <a:ea typeface="ＭＳ Ｐゴシック" pitchFamily="8" charset="-128"/>
              <a:cs typeface="ＭＳ Ｐゴシック" pitchFamily="8"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spcBef>
                <a:spcPct val="0"/>
              </a:spcBef>
            </a:pPr>
            <a:r>
              <a:rPr lang="en-US" smtClean="0">
                <a:latin typeface="Arial" pitchFamily="8" charset="0"/>
                <a:ea typeface="ＭＳ Ｐゴシック" pitchFamily="8" charset="-128"/>
                <a:cs typeface="ＭＳ Ｐゴシック" pitchFamily="8" charset="-128"/>
              </a:rPr>
              <a:t>We generally associate the fine mode aerrosols with human (anthropongenic)</a:t>
            </a:r>
            <a:r>
              <a:rPr lang="en-US" baseline="0" smtClean="0">
                <a:latin typeface="Arial" pitchFamily="8" charset="0"/>
                <a:ea typeface="ＭＳ Ｐゴシック" pitchFamily="8" charset="-128"/>
                <a:cs typeface="ＭＳ Ｐゴシック" pitchFamily="8" charset="-128"/>
              </a:rPr>
              <a:t> origins and coarse mode aerosols with natural processes.   This can give us an indecation of the source of aerosols and/or the overall effect of human activities.</a:t>
            </a:r>
            <a:endParaRPr lang="en-US" smtClean="0">
              <a:latin typeface="Arial" pitchFamily="8" charset="0"/>
              <a:ea typeface="ＭＳ Ｐゴシック" pitchFamily="8" charset="-128"/>
              <a:cs typeface="ＭＳ Ｐゴシック" pitchFamily="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EB4BEE-D1C8-084E-87B3-69596C3DAC1B}" type="datetimeFigureOut">
              <a:rPr lang="en-US"/>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B4BEE-D1C8-084E-87B3-69596C3DAC1B}" type="datetimeFigureOut">
              <a:rPr lang="en-US"/>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B4BEE-D1C8-084E-87B3-69596C3DAC1B}" type="datetimeFigureOut">
              <a:rPr lang="en-US"/>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B4BEE-D1C8-084E-87B3-69596C3DAC1B}" type="datetimeFigureOut">
              <a:rPr lang="en-US"/>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B4BEE-D1C8-084E-87B3-69596C3DAC1B}" type="datetimeFigureOut">
              <a:rPr lang="en-US"/>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EB4BEE-D1C8-084E-87B3-69596C3DAC1B}" type="datetimeFigureOut">
              <a:rPr lang="en-US"/>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EB4BEE-D1C8-084E-87B3-69596C3DAC1B}" type="datetimeFigureOut">
              <a:rPr lang="en-US"/>
              <a:pPr/>
              <a:t>11/10/14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EB4BEE-D1C8-084E-87B3-69596C3DAC1B}" type="datetimeFigureOut">
              <a:rPr lang="en-US"/>
              <a:pPr/>
              <a:t>11/10/14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B4BEE-D1C8-084E-87B3-69596C3DAC1B}" type="datetimeFigureOut">
              <a:rPr lang="en-US"/>
              <a:pPr/>
              <a:t>11/10/14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B4BEE-D1C8-084E-87B3-69596C3DAC1B}" type="datetimeFigureOut">
              <a:rPr lang="en-US"/>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B4BEE-D1C8-084E-87B3-69596C3DAC1B}" type="datetimeFigureOut">
              <a:rPr lang="en-US"/>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18C18-BB40-E649-88A4-322A344E3B0A}"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B4BEE-D1C8-084E-87B3-69596C3DAC1B}" type="datetimeFigureOut">
              <a:rPr lang="en-US"/>
              <a:pPr/>
              <a:t>11/10/14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18C18-BB40-E649-88A4-322A344E3B0A}"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5" descr="IMG_5231.jpg"/>
          <p:cNvPicPr>
            <a:picLocks noChangeAspect="1"/>
          </p:cNvPicPr>
          <p:nvPr/>
        </p:nvPicPr>
        <p:blipFill>
          <a:blip r:embed="rId3"/>
          <a:srcRect/>
          <a:stretch>
            <a:fillRect/>
          </a:stretch>
        </p:blipFill>
        <p:spPr bwMode="auto">
          <a:xfrm>
            <a:off x="0" y="0"/>
            <a:ext cx="9144000" cy="6858496"/>
          </a:xfrm>
          <a:prstGeom prst="rect">
            <a:avLst/>
          </a:prstGeom>
          <a:noFill/>
          <a:ln w="9525">
            <a:noFill/>
            <a:miter lim="800000"/>
            <a:headEnd/>
            <a:tailEnd/>
          </a:ln>
        </p:spPr>
      </p:pic>
      <p:sp>
        <p:nvSpPr>
          <p:cNvPr id="64514"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en-US">
                <a:latin typeface="Trebuchet MS" pitchFamily="8" charset="0"/>
                <a:ea typeface="Trebuchet MS" pitchFamily="8" charset="0"/>
                <a:cs typeface="Trebuchet MS" pitchFamily="8" charset="0"/>
              </a:rPr>
              <a:t>A Dictionary of Aerosol Remote Sensing Terms</a:t>
            </a:r>
          </a:p>
        </p:txBody>
      </p:sp>
      <p:sp>
        <p:nvSpPr>
          <p:cNvPr id="64515" name="Text Box 4"/>
          <p:cNvSpPr txBox="1">
            <a:spLocks noChangeArrowheads="1"/>
          </p:cNvSpPr>
          <p:nvPr/>
        </p:nvSpPr>
        <p:spPr bwMode="auto">
          <a:xfrm>
            <a:off x="6055313" y="4747736"/>
            <a:ext cx="2192389" cy="1477328"/>
          </a:xfrm>
          <a:prstGeom prst="rect">
            <a:avLst/>
          </a:prstGeom>
          <a:noFill/>
          <a:ln w="9525">
            <a:noFill/>
            <a:miter lim="800000"/>
            <a:headEnd/>
            <a:tailEnd/>
          </a:ln>
        </p:spPr>
        <p:txBody>
          <a:bodyPr wrap="none">
            <a:prstTxWarp prst="textNoShape">
              <a:avLst/>
            </a:prstTxWarp>
            <a:spAutoFit/>
          </a:bodyPr>
          <a:lstStyle/>
          <a:p>
            <a:r>
              <a:rPr lang="en-US">
                <a:solidFill>
                  <a:schemeClr val="bg1"/>
                </a:solidFill>
                <a:latin typeface="Trebuchet MS" pitchFamily="8" charset="0"/>
                <a:ea typeface="Trebuchet MS" pitchFamily="8" charset="0"/>
                <a:cs typeface="Trebuchet MS" pitchFamily="8" charset="0"/>
              </a:rPr>
              <a:t>Richard Kleidman</a:t>
            </a:r>
          </a:p>
          <a:p>
            <a:r>
              <a:rPr lang="en-US">
                <a:solidFill>
                  <a:schemeClr val="bg1"/>
                </a:solidFill>
                <a:latin typeface="Trebuchet MS" pitchFamily="8" charset="0"/>
                <a:ea typeface="Trebuchet MS" pitchFamily="8" charset="0"/>
                <a:cs typeface="Trebuchet MS" pitchFamily="8" charset="0"/>
              </a:rPr>
              <a:t>SSAI/NASA Goddard</a:t>
            </a:r>
          </a:p>
          <a:p>
            <a:endParaRPr lang="en-US">
              <a:solidFill>
                <a:schemeClr val="bg1"/>
              </a:solidFill>
              <a:latin typeface="Trebuchet MS" pitchFamily="8" charset="0"/>
              <a:ea typeface="Trebuchet MS" pitchFamily="8" charset="0"/>
              <a:cs typeface="Trebuchet MS" pitchFamily="8" charset="0"/>
            </a:endParaRPr>
          </a:p>
          <a:p>
            <a:r>
              <a:rPr lang="en-US">
                <a:solidFill>
                  <a:schemeClr val="bg1"/>
                </a:solidFill>
                <a:latin typeface="Trebuchet MS" pitchFamily="8" charset="0"/>
                <a:ea typeface="Trebuchet MS" pitchFamily="8" charset="0"/>
                <a:cs typeface="Trebuchet MS" pitchFamily="8" charset="0"/>
              </a:rPr>
              <a:t>Lorraine Remer</a:t>
            </a:r>
          </a:p>
          <a:p>
            <a:r>
              <a:rPr lang="en-US">
                <a:solidFill>
                  <a:schemeClr val="bg1"/>
                </a:solidFill>
                <a:latin typeface="Trebuchet MS" pitchFamily="8" charset="0"/>
                <a:ea typeface="Trebuchet MS" pitchFamily="8" charset="0"/>
                <a:cs typeface="Trebuchet MS" pitchFamily="8" charset="0"/>
              </a:rPr>
              <a:t>UMBC / JCET</a:t>
            </a:r>
          </a:p>
        </p:txBody>
      </p:sp>
      <p:pic>
        <p:nvPicPr>
          <p:cNvPr id="64516" name="Picture 5" descr="NASA Meatball"/>
          <p:cNvPicPr>
            <a:picLocks noChangeAspect="1" noChangeArrowheads="1"/>
          </p:cNvPicPr>
          <p:nvPr/>
        </p:nvPicPr>
        <p:blipFill>
          <a:blip r:embed="rId4"/>
          <a:srcRect/>
          <a:stretch>
            <a:fillRect/>
          </a:stretch>
        </p:blipFill>
        <p:spPr bwMode="auto">
          <a:xfrm>
            <a:off x="992186" y="5033962"/>
            <a:ext cx="1065213" cy="904875"/>
          </a:xfrm>
          <a:prstGeom prst="rect">
            <a:avLst/>
          </a:prstGeom>
          <a:noFill/>
          <a:ln w="9525">
            <a:noFill/>
            <a:miter lim="800000"/>
            <a:headEnd/>
            <a:tailEnd/>
          </a:ln>
        </p:spPr>
      </p:pic>
      <p:grpSp>
        <p:nvGrpSpPr>
          <p:cNvPr id="2" name="Group 8"/>
          <p:cNvGrpSpPr>
            <a:grpSpLocks/>
          </p:cNvGrpSpPr>
          <p:nvPr/>
        </p:nvGrpSpPr>
        <p:grpSpPr bwMode="auto">
          <a:xfrm>
            <a:off x="842962" y="1219200"/>
            <a:ext cx="1214437" cy="990600"/>
            <a:chOff x="1104" y="576"/>
            <a:chExt cx="765" cy="624"/>
          </a:xfrm>
        </p:grpSpPr>
        <p:sp>
          <p:nvSpPr>
            <p:cNvPr id="64518" name="Text Box 6"/>
            <p:cNvSpPr txBox="1">
              <a:spLocks noChangeArrowheads="1"/>
            </p:cNvSpPr>
            <p:nvPr/>
          </p:nvSpPr>
          <p:spPr bwMode="auto">
            <a:xfrm>
              <a:off x="1104" y="576"/>
              <a:ext cx="765" cy="404"/>
            </a:xfrm>
            <a:prstGeom prst="rect">
              <a:avLst/>
            </a:prstGeom>
            <a:noFill/>
            <a:ln w="9525">
              <a:noFill/>
              <a:miter lim="800000"/>
              <a:headEnd/>
              <a:tailEnd/>
            </a:ln>
          </p:spPr>
          <p:txBody>
            <a:bodyPr wrap="none">
              <a:prstTxWarp prst="textNoShape">
                <a:avLst/>
              </a:prstTxWarp>
              <a:spAutoFit/>
            </a:bodyPr>
            <a:lstStyle/>
            <a:p>
              <a:r>
                <a:rPr lang="en-US" sz="3600">
                  <a:latin typeface="Myriad Pro" pitchFamily="8" charset="0"/>
                </a:rPr>
                <a:t>Short</a:t>
              </a:r>
            </a:p>
          </p:txBody>
        </p:sp>
        <p:sp>
          <p:nvSpPr>
            <p:cNvPr id="64519" name="Line 7"/>
            <p:cNvSpPr>
              <a:spLocks noChangeShapeType="1"/>
            </p:cNvSpPr>
            <p:nvPr/>
          </p:nvSpPr>
          <p:spPr bwMode="auto">
            <a:xfrm>
              <a:off x="1437" y="912"/>
              <a:ext cx="0" cy="288"/>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7620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Palatino" pitchFamily="8" charset="0"/>
              </a:rPr>
              <a:t>Physical Properties</a:t>
            </a:r>
            <a:endParaRPr lang="en-US">
              <a:solidFill>
                <a:srgbClr val="FF0000"/>
              </a:solidFill>
            </a:endParaRPr>
          </a:p>
        </p:txBody>
      </p:sp>
      <p:sp>
        <p:nvSpPr>
          <p:cNvPr id="82947" name="Text Box 3"/>
          <p:cNvSpPr txBox="1">
            <a:spLocks noChangeArrowheads="1"/>
          </p:cNvSpPr>
          <p:nvPr/>
        </p:nvSpPr>
        <p:spPr bwMode="auto">
          <a:xfrm>
            <a:off x="844550" y="1325563"/>
            <a:ext cx="7326313" cy="1938337"/>
          </a:xfrm>
          <a:prstGeom prst="rect">
            <a:avLst/>
          </a:prstGeom>
          <a:noFill/>
          <a:ln w="9525">
            <a:noFill/>
            <a:miter lim="800000"/>
            <a:headEnd/>
            <a:tailEnd/>
          </a:ln>
        </p:spPr>
        <p:txBody>
          <a:bodyPr wrap="none">
            <a:prstTxWarp prst="textNoShape">
              <a:avLst/>
            </a:prstTxWarp>
            <a:spAutoFit/>
          </a:bodyPr>
          <a:lstStyle/>
          <a:p>
            <a:r>
              <a:rPr lang="en-US" b="1">
                <a:latin typeface="Trebuchet MS" pitchFamily="8" charset="0"/>
                <a:ea typeface="Trebuchet MS" pitchFamily="8" charset="0"/>
                <a:cs typeface="Trebuchet MS" pitchFamily="8" charset="0"/>
              </a:rPr>
              <a:t>Fine Fraction</a:t>
            </a:r>
          </a:p>
          <a:p>
            <a:r>
              <a:rPr lang="en-US">
                <a:latin typeface="Trebuchet MS" pitchFamily="8" charset="0"/>
                <a:ea typeface="Trebuchet MS" pitchFamily="8" charset="0"/>
                <a:cs typeface="Trebuchet MS" pitchFamily="8" charset="0"/>
              </a:rPr>
              <a:t>A simple ratio of the volume of fine particles to the</a:t>
            </a:r>
          </a:p>
          <a:p>
            <a:r>
              <a:rPr lang="en-US">
                <a:latin typeface="Trebuchet MS" pitchFamily="8" charset="0"/>
                <a:ea typeface="Trebuchet MS" pitchFamily="8" charset="0"/>
                <a:cs typeface="Trebuchet MS" pitchFamily="8" charset="0"/>
              </a:rPr>
              <a:t>total volume of particles.</a:t>
            </a:r>
          </a:p>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Values range from 0 - 1</a:t>
            </a:r>
          </a:p>
        </p:txBody>
      </p:sp>
      <p:sp>
        <p:nvSpPr>
          <p:cNvPr id="30724" name="Text Box 3"/>
          <p:cNvSpPr txBox="1">
            <a:spLocks noChangeArrowheads="1"/>
          </p:cNvSpPr>
          <p:nvPr/>
        </p:nvSpPr>
        <p:spPr bwMode="auto">
          <a:xfrm>
            <a:off x="903288" y="3829050"/>
            <a:ext cx="7629525" cy="1938338"/>
          </a:xfrm>
          <a:prstGeom prst="rect">
            <a:avLst/>
          </a:prstGeom>
          <a:noFill/>
          <a:ln w="9525">
            <a:noFill/>
            <a:miter lim="800000"/>
            <a:headEnd/>
            <a:tailEnd/>
          </a:ln>
        </p:spPr>
        <p:txBody>
          <a:bodyPr wrap="none">
            <a:prstTxWarp prst="textNoShape">
              <a:avLst/>
            </a:prstTxWarp>
            <a:spAutoFit/>
          </a:bodyPr>
          <a:lstStyle/>
          <a:p>
            <a:r>
              <a:rPr lang="en-US" b="1">
                <a:latin typeface="Trebuchet MS" pitchFamily="8" charset="0"/>
                <a:ea typeface="Trebuchet MS" pitchFamily="8" charset="0"/>
                <a:cs typeface="Trebuchet MS" pitchFamily="8" charset="0"/>
              </a:rPr>
              <a:t>Fine AOD</a:t>
            </a:r>
          </a:p>
          <a:p>
            <a:r>
              <a:rPr lang="en-US">
                <a:latin typeface="Trebuchet MS" pitchFamily="8" charset="0"/>
                <a:ea typeface="Trebuchet MS" pitchFamily="8" charset="0"/>
                <a:cs typeface="Trebuchet MS" pitchFamily="8" charset="0"/>
              </a:rPr>
              <a:t>The fraction of light extinction due to particles in the </a:t>
            </a:r>
          </a:p>
          <a:p>
            <a:r>
              <a:rPr lang="en-US">
                <a:latin typeface="Trebuchet MS" pitchFamily="8" charset="0"/>
                <a:ea typeface="Trebuchet MS" pitchFamily="8" charset="0"/>
                <a:cs typeface="Trebuchet MS" pitchFamily="8" charset="0"/>
              </a:rPr>
              <a:t>fine mode.</a:t>
            </a:r>
          </a:p>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Total AOD x Fine Fraction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1000"/>
                                        <p:tgtEl>
                                          <p:spTgt spid="30724"/>
                                        </p:tgtEl>
                                      </p:cBhvr>
                                    </p:animEffect>
                                    <p:anim calcmode="lin" valueType="num">
                                      <p:cBhvr>
                                        <p:cTn id="8" dur="1000" fill="hold"/>
                                        <p:tgtEl>
                                          <p:spTgt spid="30724"/>
                                        </p:tgtEl>
                                        <p:attrNameLst>
                                          <p:attrName>ppt_x</p:attrName>
                                        </p:attrNameLst>
                                      </p:cBhvr>
                                      <p:tavLst>
                                        <p:tav tm="0">
                                          <p:val>
                                            <p:strVal val="#ppt_x"/>
                                          </p:val>
                                        </p:tav>
                                        <p:tav tm="100000">
                                          <p:val>
                                            <p:strVal val="#ppt_x"/>
                                          </p:val>
                                        </p:tav>
                                      </p:tavLst>
                                    </p:anim>
                                    <p:anim calcmode="lin" valueType="num">
                                      <p:cBhvr>
                                        <p:cTn id="9" dur="900" decel="100000" fill="hold"/>
                                        <p:tgtEl>
                                          <p:spTgt spid="307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5334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Trebuchet MS" pitchFamily="8" charset="0"/>
                <a:ea typeface="Trebuchet MS" pitchFamily="8" charset="0"/>
                <a:cs typeface="Trebuchet MS" pitchFamily="8" charset="0"/>
              </a:rPr>
              <a:t>Physical Properties</a:t>
            </a:r>
            <a:endParaRPr lang="en-US">
              <a:solidFill>
                <a:srgbClr val="FF0000"/>
              </a:solidFill>
              <a:latin typeface="Trebuchet MS" pitchFamily="8" charset="0"/>
              <a:ea typeface="Trebuchet MS" pitchFamily="8" charset="0"/>
              <a:cs typeface="Trebuchet MS" pitchFamily="8" charset="0"/>
            </a:endParaRPr>
          </a:p>
        </p:txBody>
      </p:sp>
      <p:sp>
        <p:nvSpPr>
          <p:cNvPr id="84995" name="Text Box 3"/>
          <p:cNvSpPr txBox="1">
            <a:spLocks noChangeArrowheads="1"/>
          </p:cNvSpPr>
          <p:nvPr/>
        </p:nvSpPr>
        <p:spPr bwMode="auto">
          <a:xfrm>
            <a:off x="533400" y="1339850"/>
            <a:ext cx="4578350" cy="523875"/>
          </a:xfrm>
          <a:prstGeom prst="rect">
            <a:avLst/>
          </a:prstGeom>
          <a:noFill/>
          <a:ln w="9525">
            <a:noFill/>
            <a:miter lim="800000"/>
            <a:headEnd/>
            <a:tailEnd/>
          </a:ln>
        </p:spPr>
        <p:txBody>
          <a:bodyPr wrap="none">
            <a:prstTxWarp prst="textNoShape">
              <a:avLst/>
            </a:prstTxWarp>
            <a:spAutoFit/>
          </a:bodyPr>
          <a:lstStyle/>
          <a:p>
            <a:r>
              <a:rPr lang="en-US" sz="2800">
                <a:latin typeface="Trebuchet MS" pitchFamily="8" charset="0"/>
                <a:ea typeface="Trebuchet MS" pitchFamily="8" charset="0"/>
                <a:cs typeface="Trebuchet MS" pitchFamily="8" charset="0"/>
              </a:rPr>
              <a:t>Aerosol Amount - AOD, AOT</a:t>
            </a:r>
            <a:endParaRPr lang="en-US">
              <a:latin typeface="Trebuchet MS" pitchFamily="8" charset="0"/>
              <a:ea typeface="Trebuchet MS" pitchFamily="8" charset="0"/>
              <a:cs typeface="Trebuchet MS" pitchFamily="8" charset="0"/>
            </a:endParaRPr>
          </a:p>
        </p:txBody>
      </p:sp>
      <p:sp>
        <p:nvSpPr>
          <p:cNvPr id="15364" name="Text Box 4"/>
          <p:cNvSpPr txBox="1">
            <a:spLocks noChangeArrowheads="1"/>
          </p:cNvSpPr>
          <p:nvPr/>
        </p:nvSpPr>
        <p:spPr bwMode="auto">
          <a:xfrm>
            <a:off x="381000" y="2057400"/>
            <a:ext cx="8534400" cy="3416320"/>
          </a:xfrm>
          <a:prstGeom prst="rect">
            <a:avLst/>
          </a:prstGeom>
          <a:noFill/>
          <a:ln w="9525">
            <a:noFill/>
            <a:miter lim="800000"/>
            <a:headEnd/>
            <a:tailEnd/>
          </a:ln>
        </p:spPr>
        <p:txBody>
          <a:bodyPr>
            <a:prstTxWarp prst="textNoShape">
              <a:avLst/>
            </a:prstTxWarp>
            <a:spAutoFit/>
          </a:bodyPr>
          <a:lstStyle/>
          <a:p>
            <a:endParaRPr lang="en-US">
              <a:latin typeface="Trebuchet MS" pitchFamily="8" charset="0"/>
              <a:ea typeface="Trebuchet MS" pitchFamily="8" charset="0"/>
              <a:cs typeface="Trebuchet MS" pitchFamily="8" charset="0"/>
            </a:endParaRPr>
          </a:p>
          <a:p>
            <a:pPr>
              <a:buFontTx/>
              <a:buChar char="•"/>
            </a:pPr>
            <a:r>
              <a:rPr lang="en-US">
                <a:latin typeface="Trebuchet MS" pitchFamily="8" charset="0"/>
                <a:ea typeface="Trebuchet MS" pitchFamily="8" charset="0"/>
                <a:cs typeface="Trebuchet MS" pitchFamily="8" charset="0"/>
              </a:rPr>
              <a:t> PM </a:t>
            </a:r>
            <a:r>
              <a:rPr lang="en-US" baseline="-25000">
                <a:latin typeface="Trebuchet MS" pitchFamily="8" charset="0"/>
                <a:ea typeface="Trebuchet MS" pitchFamily="8" charset="0"/>
                <a:cs typeface="Trebuchet MS" pitchFamily="8" charset="0"/>
              </a:rPr>
              <a:t>2.5</a:t>
            </a:r>
            <a:r>
              <a:rPr lang="en-US">
                <a:latin typeface="Trebuchet MS" pitchFamily="8" charset="0"/>
                <a:ea typeface="Trebuchet MS" pitchFamily="8" charset="0"/>
                <a:cs typeface="Trebuchet MS" pitchFamily="8" charset="0"/>
              </a:rPr>
              <a:t> - particles of less than 2.5 µm aerodynamic diameter</a:t>
            </a:r>
          </a:p>
          <a:p>
            <a:r>
              <a:rPr lang="en-US">
                <a:latin typeface="Trebuchet MS" pitchFamily="8" charset="0"/>
                <a:ea typeface="Trebuchet MS" pitchFamily="8" charset="0"/>
                <a:cs typeface="Trebuchet MS" pitchFamily="8" charset="0"/>
              </a:rPr>
              <a:t>  These can penetrate deeply into the lungs</a:t>
            </a:r>
          </a:p>
          <a:p>
            <a:endParaRPr lang="en-US">
              <a:latin typeface="Trebuchet MS" pitchFamily="8" charset="0"/>
              <a:ea typeface="Trebuchet MS" pitchFamily="8" charset="0"/>
              <a:cs typeface="Trebuchet MS" pitchFamily="8" charset="0"/>
              <a:sym typeface="Symbol" pitchFamily="8" charset="2"/>
            </a:endParaRPr>
          </a:p>
          <a:p>
            <a:pPr marL="60325" indent="-60325"/>
            <a:r>
              <a:rPr lang="en-US">
                <a:latin typeface="Trebuchet MS" pitchFamily="8" charset="0"/>
                <a:ea typeface="Trebuchet MS" pitchFamily="8" charset="0"/>
                <a:cs typeface="Trebuchet MS" pitchFamily="8" charset="0"/>
                <a:sym typeface="Symbol" pitchFamily="8" charset="2"/>
              </a:rPr>
              <a:t> </a:t>
            </a:r>
            <a:r>
              <a:rPr lang="en-US" b="1">
                <a:latin typeface="Trebuchet MS" pitchFamily="8" charset="0"/>
                <a:ea typeface="Trebuchet MS" pitchFamily="8" charset="0"/>
                <a:cs typeface="Trebuchet MS" pitchFamily="8" charset="0"/>
              </a:rPr>
              <a:t>PM </a:t>
            </a:r>
            <a:r>
              <a:rPr lang="en-US" b="1" baseline="-25000">
                <a:latin typeface="Trebuchet MS" pitchFamily="8" charset="0"/>
                <a:ea typeface="Trebuchet MS" pitchFamily="8" charset="0"/>
                <a:cs typeface="Trebuchet MS" pitchFamily="8" charset="0"/>
              </a:rPr>
              <a:t>2.5  </a:t>
            </a:r>
            <a:r>
              <a:rPr lang="en-US" b="1">
                <a:latin typeface="Trebuchet MS" pitchFamily="8" charset="0"/>
                <a:ea typeface="Trebuchet MS" pitchFamily="8" charset="0"/>
                <a:cs typeface="Trebuchet MS" pitchFamily="8" charset="0"/>
              </a:rPr>
              <a:t>concentration at </a:t>
            </a:r>
            <a:r>
              <a:rPr lang="en-US" b="1">
                <a:solidFill>
                  <a:srgbClr val="FF0000"/>
                </a:solidFill>
                <a:latin typeface="Trebuchet MS" pitchFamily="8" charset="0"/>
                <a:ea typeface="Trebuchet MS" pitchFamily="8" charset="0"/>
                <a:cs typeface="Trebuchet MS" pitchFamily="8" charset="0"/>
              </a:rPr>
              <a:t>ground level</a:t>
            </a:r>
            <a:r>
              <a:rPr lang="en-US" b="1">
                <a:latin typeface="Trebuchet MS" pitchFamily="8" charset="0"/>
                <a:ea typeface="Trebuchet MS" pitchFamily="8" charset="0"/>
                <a:cs typeface="Trebuchet MS" pitchFamily="8" charset="0"/>
              </a:rPr>
              <a:t> is an important parameter for air     quality studies.  </a:t>
            </a:r>
          </a:p>
          <a:p>
            <a:endParaRPr lang="en-US" b="1">
              <a:latin typeface="Trebuchet MS" pitchFamily="8" charset="0"/>
              <a:ea typeface="Trebuchet MS" pitchFamily="8" charset="0"/>
              <a:cs typeface="Trebuchet MS" pitchFamily="8" charset="0"/>
            </a:endParaRPr>
          </a:p>
          <a:p>
            <a:pPr>
              <a:buFont typeface="Arial" pitchFamily="8" charset="0"/>
              <a:buChar char="•"/>
            </a:pPr>
            <a:r>
              <a:rPr lang="en-US">
                <a:latin typeface="Trebuchet MS" pitchFamily="8" charset="0"/>
                <a:ea typeface="Trebuchet MS" pitchFamily="8" charset="0"/>
                <a:cs typeface="Trebuchet MS" pitchFamily="8" charset="0"/>
              </a:rPr>
              <a:t>  Aerosol Mass Concentration - Mass / cm</a:t>
            </a:r>
            <a:r>
              <a:rPr lang="en-US" baseline="30000">
                <a:latin typeface="Trebuchet MS" pitchFamily="8" charset="0"/>
                <a:ea typeface="Trebuchet MS" pitchFamily="8" charset="0"/>
                <a:cs typeface="Trebuchet MS" pitchFamily="8" charset="0"/>
              </a:rPr>
              <a:t>2 </a:t>
            </a:r>
            <a:r>
              <a:rPr lang="en-US">
                <a:latin typeface="Trebuchet MS" pitchFamily="8" charset="0"/>
                <a:ea typeface="Trebuchet MS" pitchFamily="8" charset="0"/>
                <a:cs typeface="Trebuchet MS" pitchFamily="8" charset="0"/>
              </a:rPr>
              <a:t>(MODIS Units)</a:t>
            </a:r>
          </a:p>
          <a:p>
            <a:endParaRPr lang="en-US">
              <a:latin typeface="Trebuchet MS" pitchFamily="8" charset="0"/>
              <a:ea typeface="Trebuchet MS" pitchFamily="8" charset="0"/>
              <a:cs typeface="Trebuchet MS" pitchFamily="8" charset="0"/>
            </a:endParaRPr>
          </a:p>
          <a:p>
            <a:pPr>
              <a:buFontTx/>
              <a:buChar char="•"/>
            </a:pPr>
            <a:r>
              <a:rPr lang="en-US">
                <a:latin typeface="Trebuchet MS" pitchFamily="8" charset="0"/>
                <a:ea typeface="Trebuchet MS" pitchFamily="8" charset="0"/>
                <a:cs typeface="Trebuchet MS" pitchFamily="8" charset="0"/>
              </a:rPr>
              <a:t> CCN (Cloud Condensation Nuclei) Concentration.</a:t>
            </a:r>
          </a:p>
          <a:p>
            <a:r>
              <a:rPr lang="en-US">
                <a:latin typeface="Trebuchet MS" pitchFamily="8" charset="0"/>
                <a:ea typeface="Trebuchet MS" pitchFamily="8" charset="0"/>
                <a:cs typeface="Trebuchet MS" pitchFamily="8" charset="0"/>
              </a:rPr>
              <a:t>   These are particles that act as condensation surfaces and</a:t>
            </a:r>
          </a:p>
          <a:p>
            <a:r>
              <a:rPr lang="en-US">
                <a:latin typeface="Trebuchet MS" pitchFamily="8" charset="0"/>
                <a:ea typeface="Trebuchet MS" pitchFamily="8" charset="0"/>
                <a:cs typeface="Trebuchet MS" pitchFamily="8" charset="0"/>
              </a:rPr>
              <a:t>   encourage water droplet formation within clouds.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1000" fill="hold"/>
                                        <p:tgtEl>
                                          <p:spTgt spid="15364"/>
                                        </p:tgtEl>
                                        <p:attrNameLst>
                                          <p:attrName>ppt_x</p:attrName>
                                        </p:attrNameLst>
                                      </p:cBhvr>
                                      <p:tavLst>
                                        <p:tav tm="0">
                                          <p:val>
                                            <p:strVal val="#ppt_x"/>
                                          </p:val>
                                        </p:tav>
                                        <p:tav tm="100000">
                                          <p:val>
                                            <p:strVal val="#ppt_x"/>
                                          </p:val>
                                        </p:tav>
                                      </p:tavLst>
                                    </p:anim>
                                    <p:anim calcmode="lin" valueType="num">
                                      <p:cBhvr additive="base">
                                        <p:cTn id="8" dur="10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5334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Trebuchet MS" pitchFamily="8" charset="0"/>
                <a:ea typeface="Trebuchet MS" pitchFamily="8" charset="0"/>
                <a:cs typeface="Trebuchet MS" pitchFamily="8" charset="0"/>
              </a:rPr>
              <a:t>Physical Properties</a:t>
            </a:r>
            <a:endParaRPr lang="en-US">
              <a:solidFill>
                <a:srgbClr val="FF0000"/>
              </a:solidFill>
              <a:latin typeface="Trebuchet MS" pitchFamily="8" charset="0"/>
              <a:ea typeface="Trebuchet MS" pitchFamily="8" charset="0"/>
              <a:cs typeface="Trebuchet MS" pitchFamily="8" charset="0"/>
            </a:endParaRPr>
          </a:p>
        </p:txBody>
      </p:sp>
      <p:sp>
        <p:nvSpPr>
          <p:cNvPr id="15364" name="Text Box 4"/>
          <p:cNvSpPr txBox="1">
            <a:spLocks noChangeArrowheads="1"/>
          </p:cNvSpPr>
          <p:nvPr/>
        </p:nvSpPr>
        <p:spPr bwMode="auto">
          <a:xfrm>
            <a:off x="533400" y="1424370"/>
            <a:ext cx="8534400" cy="2862323"/>
          </a:xfrm>
          <a:prstGeom prst="rect">
            <a:avLst/>
          </a:prstGeom>
          <a:noFill/>
          <a:ln w="9525">
            <a:noFill/>
            <a:miter lim="800000"/>
            <a:headEnd/>
            <a:tailEnd/>
          </a:ln>
        </p:spPr>
        <p:txBody>
          <a:bodyPr>
            <a:prstTxWarp prst="textNoShape">
              <a:avLst/>
            </a:prstTxWarp>
            <a:spAutoFit/>
          </a:bodyPr>
          <a:lstStyle/>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PM </a:t>
            </a:r>
            <a:r>
              <a:rPr lang="en-US" baseline="-25000">
                <a:latin typeface="Trebuchet MS" pitchFamily="8" charset="0"/>
                <a:ea typeface="Trebuchet MS" pitchFamily="8" charset="0"/>
                <a:cs typeface="Trebuchet MS" pitchFamily="8" charset="0"/>
              </a:rPr>
              <a:t>2.5</a:t>
            </a:r>
            <a:r>
              <a:rPr lang="en-US">
                <a:latin typeface="Trebuchet MS" pitchFamily="8" charset="0"/>
                <a:ea typeface="Trebuchet MS" pitchFamily="8" charset="0"/>
                <a:cs typeface="Trebuchet MS" pitchFamily="8" charset="0"/>
              </a:rPr>
              <a:t> cannot be directly measured by satellite sensors. </a:t>
            </a:r>
          </a:p>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This is because the aerosol measurements are for the entire column and over land cannot be well apportioned into fine and coarse modes.</a:t>
            </a:r>
          </a:p>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Model anaysis and ground data are used in conjuction with satellite data to</a:t>
            </a:r>
          </a:p>
          <a:p>
            <a:r>
              <a:rPr lang="en-US">
                <a:latin typeface="Trebuchet MS" pitchFamily="8" charset="0"/>
                <a:ea typeface="Trebuchet MS" pitchFamily="8" charset="0"/>
                <a:cs typeface="Trebuchet MS" pitchFamily="8" charset="0"/>
              </a:rPr>
              <a:t>estimate ground level PM.</a:t>
            </a:r>
          </a:p>
          <a:p>
            <a:pPr>
              <a:buFontTx/>
              <a:buChar char="•"/>
            </a:pPr>
            <a:endParaRPr lang="en-US">
              <a:latin typeface="Trebuchet MS" pitchFamily="8" charset="0"/>
              <a:ea typeface="Trebuchet MS" pitchFamily="8" charset="0"/>
              <a:cs typeface="Trebuchet MS" pitchFamily="8" charset="0"/>
              <a:sym typeface="Symbol" pitchFamily="8" charset="2"/>
            </a:endParaRPr>
          </a:p>
          <a:p>
            <a:pPr>
              <a:buFontTx/>
              <a:buChar char="•"/>
            </a:pPr>
            <a:endParaRPr lang="en-US">
              <a:latin typeface="Trebuchet MS" pitchFamily="8" charset="0"/>
              <a:ea typeface="Trebuchet MS" pitchFamily="8" charset="0"/>
              <a:cs typeface="Trebuchet MS" pitchFamily="8" charset="0"/>
              <a:sym typeface="Symbol" pitchFamily="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1000" fill="hold"/>
                                        <p:tgtEl>
                                          <p:spTgt spid="15364"/>
                                        </p:tgtEl>
                                        <p:attrNameLst>
                                          <p:attrName>ppt_x</p:attrName>
                                        </p:attrNameLst>
                                      </p:cBhvr>
                                      <p:tavLst>
                                        <p:tav tm="0">
                                          <p:val>
                                            <p:strVal val="#ppt_x"/>
                                          </p:val>
                                        </p:tav>
                                        <p:tav tm="100000">
                                          <p:val>
                                            <p:strVal val="#ppt_x"/>
                                          </p:val>
                                        </p:tav>
                                      </p:tavLst>
                                    </p:anim>
                                    <p:anim calcmode="lin" valueType="num">
                                      <p:cBhvr additive="base">
                                        <p:cTn id="8" dur="10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096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Palatino" pitchFamily="8" charset="0"/>
              </a:rPr>
              <a:t>Physical Properties</a:t>
            </a:r>
            <a:endParaRPr lang="en-US">
              <a:solidFill>
                <a:srgbClr val="FF0000"/>
              </a:solidFill>
            </a:endParaRPr>
          </a:p>
        </p:txBody>
      </p:sp>
      <p:sp>
        <p:nvSpPr>
          <p:cNvPr id="87043" name="Text Box 3"/>
          <p:cNvSpPr txBox="1">
            <a:spLocks noChangeArrowheads="1"/>
          </p:cNvSpPr>
          <p:nvPr/>
        </p:nvSpPr>
        <p:spPr bwMode="auto">
          <a:xfrm>
            <a:off x="609600" y="1339850"/>
            <a:ext cx="8002588" cy="519113"/>
          </a:xfrm>
          <a:prstGeom prst="rect">
            <a:avLst/>
          </a:prstGeom>
          <a:noFill/>
          <a:ln w="9525">
            <a:noFill/>
            <a:miter lim="800000"/>
            <a:headEnd/>
            <a:tailEnd/>
          </a:ln>
        </p:spPr>
        <p:txBody>
          <a:bodyPr wrap="none">
            <a:prstTxWarp prst="textNoShape">
              <a:avLst/>
            </a:prstTxWarp>
            <a:spAutoFit/>
          </a:bodyPr>
          <a:lstStyle/>
          <a:p>
            <a:r>
              <a:rPr lang="en-US" sz="2800">
                <a:latin typeface="Palatino" pitchFamily="8" charset="0"/>
              </a:rPr>
              <a:t>Particle shape - spherical, spheroid, non-spherical</a:t>
            </a:r>
            <a:endParaRPr lang="en-US"/>
          </a:p>
        </p:txBody>
      </p:sp>
      <p:sp>
        <p:nvSpPr>
          <p:cNvPr id="4" name="Text Box 3"/>
          <p:cNvSpPr txBox="1">
            <a:spLocks noChangeArrowheads="1"/>
          </p:cNvSpPr>
          <p:nvPr/>
        </p:nvSpPr>
        <p:spPr bwMode="auto">
          <a:xfrm>
            <a:off x="685800" y="2286000"/>
            <a:ext cx="8229600" cy="3046413"/>
          </a:xfrm>
          <a:prstGeom prst="rect">
            <a:avLst/>
          </a:prstGeom>
          <a:noFill/>
          <a:ln w="9525">
            <a:noFill/>
            <a:miter lim="800000"/>
            <a:headEnd/>
            <a:tailEnd/>
          </a:ln>
        </p:spPr>
        <p:txBody>
          <a:bodyPr>
            <a:prstTxWarp prst="textNoShape">
              <a:avLst/>
            </a:prstTxWarp>
            <a:spAutoFit/>
          </a:bodyPr>
          <a:lstStyle/>
          <a:p>
            <a:r>
              <a:rPr lang="en-US" sz="2800">
                <a:latin typeface="Palatino" pitchFamily="8" charset="0"/>
              </a:rPr>
              <a:t>Particle shape can:</a:t>
            </a:r>
          </a:p>
          <a:p>
            <a:pPr>
              <a:buFont typeface="Arial" pitchFamily="8" charset="0"/>
              <a:buChar char="•"/>
            </a:pPr>
            <a:r>
              <a:rPr lang="en-US" sz="2800">
                <a:latin typeface="Palatino" pitchFamily="8" charset="0"/>
              </a:rPr>
              <a:t> be indicative of the source and age of the particle</a:t>
            </a:r>
          </a:p>
          <a:p>
            <a:endParaRPr lang="en-US" sz="2800">
              <a:latin typeface="Palatino" pitchFamily="8" charset="0"/>
            </a:endParaRPr>
          </a:p>
          <a:p>
            <a:pPr>
              <a:buFont typeface="Arial" pitchFamily="8" charset="0"/>
              <a:buChar char="•"/>
            </a:pPr>
            <a:r>
              <a:rPr lang="en-US" sz="2800">
                <a:latin typeface="Palatino" pitchFamily="8" charset="0"/>
              </a:rPr>
              <a:t> influence climate processes</a:t>
            </a:r>
          </a:p>
          <a:p>
            <a:endParaRPr lang="en-US" sz="2800">
              <a:latin typeface="Palatino" pitchFamily="8" charset="0"/>
            </a:endParaRPr>
          </a:p>
          <a:p>
            <a:pPr>
              <a:buFont typeface="Arial" pitchFamily="8" charset="0"/>
              <a:buChar char="•"/>
            </a:pPr>
            <a:r>
              <a:rPr lang="en-US" sz="2800">
                <a:latin typeface="Palatino" pitchFamily="8" charset="0"/>
              </a:rPr>
              <a:t> affect how active aerosols are in the lungs</a:t>
            </a:r>
            <a:endParaRPr lang="en-US" sz="2800"/>
          </a:p>
          <a:p>
            <a:pPr>
              <a:buFont typeface="Arial" pitchFamily="8" charset="0"/>
              <a:buChar cha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7620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rgbClr val="FF0000"/>
                </a:solidFill>
                <a:latin typeface="Palatino" pitchFamily="8" charset="0"/>
              </a:rPr>
              <a:t>Optical Properties</a:t>
            </a:r>
            <a:endParaRPr lang="en-US">
              <a:solidFill>
                <a:srgbClr val="FF0000"/>
              </a:solidFill>
            </a:endParaRPr>
          </a:p>
        </p:txBody>
      </p:sp>
      <p:sp>
        <p:nvSpPr>
          <p:cNvPr id="89091" name="Text Box 6"/>
          <p:cNvSpPr txBox="1">
            <a:spLocks noChangeArrowheads="1"/>
          </p:cNvSpPr>
          <p:nvPr/>
        </p:nvSpPr>
        <p:spPr bwMode="auto">
          <a:xfrm>
            <a:off x="914400" y="1524000"/>
            <a:ext cx="7391400" cy="461963"/>
          </a:xfrm>
          <a:prstGeom prst="rect">
            <a:avLst/>
          </a:prstGeom>
          <a:noFill/>
          <a:ln w="9525">
            <a:noFill/>
            <a:miter lim="800000"/>
            <a:headEnd/>
            <a:tailEnd/>
          </a:ln>
        </p:spPr>
        <p:txBody>
          <a:bodyPr>
            <a:prstTxWarp prst="textNoShape">
              <a:avLst/>
            </a:prstTxWarp>
            <a:spAutoFit/>
          </a:bodyPr>
          <a:lstStyle/>
          <a:p>
            <a:r>
              <a:rPr lang="en-US">
                <a:latin typeface="Palatino" pitchFamily="8" charset="0"/>
              </a:rPr>
              <a:t>Optical properties are important for several reasons</a:t>
            </a:r>
            <a:endParaRPr lang="en-US"/>
          </a:p>
        </p:txBody>
      </p:sp>
      <p:sp>
        <p:nvSpPr>
          <p:cNvPr id="14346" name="Text Box 10"/>
          <p:cNvSpPr txBox="1">
            <a:spLocks noChangeArrowheads="1"/>
          </p:cNvSpPr>
          <p:nvPr/>
        </p:nvSpPr>
        <p:spPr bwMode="auto">
          <a:xfrm>
            <a:off x="990600" y="2370138"/>
            <a:ext cx="6858000" cy="3416300"/>
          </a:xfrm>
          <a:prstGeom prst="rect">
            <a:avLst/>
          </a:prstGeom>
          <a:noFill/>
          <a:ln w="9525">
            <a:noFill/>
            <a:miter lim="800000"/>
            <a:headEnd/>
            <a:tailEnd/>
          </a:ln>
        </p:spPr>
        <p:txBody>
          <a:bodyPr>
            <a:prstTxWarp prst="textNoShape">
              <a:avLst/>
            </a:prstTxWarp>
            <a:spAutoFit/>
          </a:bodyPr>
          <a:lstStyle/>
          <a:p>
            <a:pPr marL="457200" indent="-457200">
              <a:buFontTx/>
              <a:buAutoNum type="arabicParenR"/>
            </a:pPr>
            <a:r>
              <a:rPr lang="en-US">
                <a:latin typeface="Palatino" pitchFamily="8" charset="0"/>
              </a:rPr>
              <a:t>Their effect on the radiative balance of the Earth’s environment</a:t>
            </a:r>
          </a:p>
          <a:p>
            <a:pPr marL="457200" indent="-457200"/>
            <a:endParaRPr lang="en-US">
              <a:latin typeface="Palatino" pitchFamily="8" charset="0"/>
            </a:endParaRPr>
          </a:p>
          <a:p>
            <a:pPr marL="457200" indent="-457200">
              <a:buFontTx/>
              <a:buAutoNum type="arabicParenR"/>
            </a:pPr>
            <a:r>
              <a:rPr lang="en-US">
                <a:latin typeface="Palatino" pitchFamily="8" charset="0"/>
              </a:rPr>
              <a:t>Their effect on heating of the atmospheric column which can change circulation and affect the water cycle</a:t>
            </a:r>
          </a:p>
          <a:p>
            <a:pPr marL="457200" indent="-457200">
              <a:buFontTx/>
              <a:buAutoNum type="arabicParenR"/>
            </a:pPr>
            <a:endParaRPr lang="en-US">
              <a:latin typeface="Palatino" pitchFamily="8" charset="0"/>
            </a:endParaRPr>
          </a:p>
          <a:p>
            <a:pPr marL="457200" indent="-457200">
              <a:buFontTx/>
              <a:buAutoNum type="arabicParenR"/>
            </a:pPr>
            <a:r>
              <a:rPr lang="en-US">
                <a:latin typeface="Palatino" pitchFamily="8" charset="0"/>
              </a:rPr>
              <a:t>Visibility</a:t>
            </a:r>
          </a:p>
          <a:p>
            <a:pPr marL="457200" indent="-457200">
              <a:buFontTx/>
              <a:buAutoNum type="arabicParen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additive="base">
                                        <p:cTn id="7" dur="1000" fill="hold"/>
                                        <p:tgtEl>
                                          <p:spTgt spid="14346"/>
                                        </p:tgtEl>
                                        <p:attrNameLst>
                                          <p:attrName>ppt_x</p:attrName>
                                        </p:attrNameLst>
                                      </p:cBhvr>
                                      <p:tavLst>
                                        <p:tav tm="0">
                                          <p:val>
                                            <p:strVal val="#ppt_x"/>
                                          </p:val>
                                        </p:tav>
                                        <p:tav tm="100000">
                                          <p:val>
                                            <p:strVal val="#ppt_x"/>
                                          </p:val>
                                        </p:tav>
                                      </p:tavLst>
                                    </p:anim>
                                    <p:anim calcmode="lin" valueType="num">
                                      <p:cBhvr additive="base">
                                        <p:cTn id="8" dur="1000" fill="hold"/>
                                        <p:tgtEl>
                                          <p:spTgt spid="14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7620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rgbClr val="FF0000"/>
                </a:solidFill>
                <a:latin typeface="Palatino" pitchFamily="8" charset="0"/>
              </a:rPr>
              <a:t>Optical Properties</a:t>
            </a:r>
            <a:endParaRPr lang="en-US">
              <a:solidFill>
                <a:srgbClr val="FF0000"/>
              </a:solidFill>
            </a:endParaRPr>
          </a:p>
        </p:txBody>
      </p:sp>
      <p:grpSp>
        <p:nvGrpSpPr>
          <p:cNvPr id="2" name="Group 15"/>
          <p:cNvGrpSpPr>
            <a:grpSpLocks/>
          </p:cNvGrpSpPr>
          <p:nvPr/>
        </p:nvGrpSpPr>
        <p:grpSpPr bwMode="auto">
          <a:xfrm>
            <a:off x="762000" y="1447800"/>
            <a:ext cx="8382000" cy="898525"/>
            <a:chOff x="480" y="912"/>
            <a:chExt cx="5280" cy="566"/>
          </a:xfrm>
        </p:grpSpPr>
        <p:sp>
          <p:nvSpPr>
            <p:cNvPr id="91144" name="Text Box 6"/>
            <p:cNvSpPr txBox="1">
              <a:spLocks noChangeArrowheads="1"/>
            </p:cNvSpPr>
            <p:nvPr/>
          </p:nvSpPr>
          <p:spPr bwMode="auto">
            <a:xfrm>
              <a:off x="480" y="912"/>
              <a:ext cx="1632" cy="518"/>
            </a:xfrm>
            <a:prstGeom prst="rect">
              <a:avLst/>
            </a:prstGeom>
            <a:noFill/>
            <a:ln w="9525">
              <a:noFill/>
              <a:miter lim="800000"/>
              <a:headEnd/>
              <a:tailEnd/>
            </a:ln>
          </p:spPr>
          <p:txBody>
            <a:bodyPr>
              <a:prstTxWarp prst="textNoShape">
                <a:avLst/>
              </a:prstTxWarp>
              <a:spAutoFit/>
            </a:bodyPr>
            <a:lstStyle/>
            <a:p>
              <a:r>
                <a:rPr lang="en-US">
                  <a:latin typeface="Palatino" pitchFamily="8" charset="0"/>
                </a:rPr>
                <a:t>Light Scattering</a:t>
              </a:r>
            </a:p>
            <a:p>
              <a:r>
                <a:rPr lang="en-US">
                  <a:latin typeface="Palatino" pitchFamily="8" charset="0"/>
                </a:rPr>
                <a:t>Light Absorption</a:t>
              </a:r>
              <a:endParaRPr lang="en-US"/>
            </a:p>
          </p:txBody>
        </p:sp>
        <p:sp>
          <p:nvSpPr>
            <p:cNvPr id="91145" name="Line 7"/>
            <p:cNvSpPr>
              <a:spLocks noChangeShapeType="1"/>
            </p:cNvSpPr>
            <p:nvPr/>
          </p:nvSpPr>
          <p:spPr bwMode="auto">
            <a:xfrm>
              <a:off x="2085" y="1056"/>
              <a:ext cx="346" cy="144"/>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1146" name="Line 8"/>
            <p:cNvSpPr>
              <a:spLocks noChangeShapeType="1"/>
            </p:cNvSpPr>
            <p:nvPr/>
          </p:nvSpPr>
          <p:spPr bwMode="auto">
            <a:xfrm flipV="1">
              <a:off x="2085" y="1200"/>
              <a:ext cx="346" cy="9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1147" name="Text Box 9"/>
            <p:cNvSpPr txBox="1">
              <a:spLocks noChangeArrowheads="1"/>
            </p:cNvSpPr>
            <p:nvPr/>
          </p:nvSpPr>
          <p:spPr bwMode="auto">
            <a:xfrm>
              <a:off x="2517" y="960"/>
              <a:ext cx="3243" cy="518"/>
            </a:xfrm>
            <a:prstGeom prst="rect">
              <a:avLst/>
            </a:prstGeom>
            <a:noFill/>
            <a:ln w="9525">
              <a:noFill/>
              <a:miter lim="800000"/>
              <a:headEnd/>
              <a:tailEnd/>
            </a:ln>
          </p:spPr>
          <p:txBody>
            <a:bodyPr wrap="none">
              <a:prstTxWarp prst="textNoShape">
                <a:avLst/>
              </a:prstTxWarp>
              <a:spAutoFit/>
            </a:bodyPr>
            <a:lstStyle/>
            <a:p>
              <a:r>
                <a:rPr lang="en-US"/>
                <a:t>These quantities are difficult</a:t>
              </a:r>
            </a:p>
            <a:p>
              <a:r>
                <a:rPr lang="en-US"/>
                <a:t>to separate and measure individually</a:t>
              </a:r>
            </a:p>
          </p:txBody>
        </p:sp>
      </p:grpSp>
      <p:sp>
        <p:nvSpPr>
          <p:cNvPr id="14346" name="Text Box 10"/>
          <p:cNvSpPr txBox="1">
            <a:spLocks noChangeArrowheads="1"/>
          </p:cNvSpPr>
          <p:nvPr/>
        </p:nvSpPr>
        <p:spPr bwMode="auto">
          <a:xfrm>
            <a:off x="822325" y="2576513"/>
            <a:ext cx="6224067" cy="646331"/>
          </a:xfrm>
          <a:prstGeom prst="rect">
            <a:avLst/>
          </a:prstGeom>
          <a:noFill/>
          <a:ln w="9525">
            <a:noFill/>
            <a:miter lim="800000"/>
            <a:headEnd/>
            <a:tailEnd/>
          </a:ln>
        </p:spPr>
        <p:txBody>
          <a:bodyPr wrap="none">
            <a:prstTxWarp prst="textNoShape">
              <a:avLst/>
            </a:prstTxWarp>
            <a:spAutoFit/>
          </a:bodyPr>
          <a:lstStyle/>
          <a:p>
            <a:r>
              <a:rPr lang="en-US">
                <a:latin typeface="Palatino" pitchFamily="8" charset="0"/>
              </a:rPr>
              <a:t>Single Scattering Albedo - a measure of how absorbing</a:t>
            </a:r>
          </a:p>
          <a:p>
            <a:r>
              <a:rPr lang="en-US">
                <a:latin typeface="Palatino" pitchFamily="8" charset="0"/>
              </a:rPr>
              <a:t>or scattering we consider the mass of aerosol particles to be.</a:t>
            </a:r>
            <a:endParaRPr lang="en-US"/>
          </a:p>
        </p:txBody>
      </p:sp>
      <p:sp>
        <p:nvSpPr>
          <p:cNvPr id="14347" name="Text Box 11"/>
          <p:cNvSpPr txBox="1">
            <a:spLocks noChangeArrowheads="1"/>
          </p:cNvSpPr>
          <p:nvPr/>
        </p:nvSpPr>
        <p:spPr bwMode="auto">
          <a:xfrm>
            <a:off x="838200" y="3581400"/>
            <a:ext cx="6470650" cy="1616075"/>
          </a:xfrm>
          <a:prstGeom prst="rect">
            <a:avLst/>
          </a:prstGeom>
          <a:noFill/>
          <a:ln w="9525">
            <a:noFill/>
            <a:miter lim="800000"/>
            <a:headEnd/>
            <a:tailEnd/>
          </a:ln>
        </p:spPr>
        <p:txBody>
          <a:bodyPr wrap="none">
            <a:prstTxWarp prst="textNoShape">
              <a:avLst/>
            </a:prstTxWarp>
            <a:spAutoFit/>
          </a:bodyPr>
          <a:lstStyle/>
          <a:p>
            <a:pPr>
              <a:buFont typeface="Symbol" pitchFamily="8" charset="2"/>
              <a:buNone/>
            </a:pPr>
            <a:r>
              <a:rPr lang="en-US" sz="3200">
                <a:sym typeface="Symbol" pitchFamily="8" charset="2"/>
              </a:rPr>
              <a:t>                      AOT</a:t>
            </a:r>
            <a:r>
              <a:rPr lang="en-US" sz="2800">
                <a:sym typeface="Symbol" pitchFamily="8" charset="2"/>
              </a:rPr>
              <a:t>scatter</a:t>
            </a:r>
          </a:p>
          <a:p>
            <a:pPr>
              <a:buFont typeface="Symbol" pitchFamily="8" charset="2"/>
              <a:buNone/>
            </a:pPr>
            <a:r>
              <a:rPr lang="en-US"/>
              <a:t>  </a:t>
            </a:r>
            <a:r>
              <a:rPr lang="en-US" sz="3600">
                <a:sym typeface="Symbol" pitchFamily="8" charset="2"/>
              </a:rPr>
              <a:t></a:t>
            </a:r>
            <a:r>
              <a:rPr lang="en-US" sz="3600" baseline="-25000">
                <a:sym typeface="Symbol" pitchFamily="8" charset="2"/>
              </a:rPr>
              <a:t>o</a:t>
            </a:r>
            <a:r>
              <a:rPr lang="en-US" sz="3600"/>
              <a:t> </a:t>
            </a:r>
            <a:r>
              <a:rPr lang="en-US"/>
              <a:t>    =   </a:t>
            </a:r>
            <a:r>
              <a:rPr lang="en-US" sz="2800" baseline="30000"/>
              <a:t>_________________________________</a:t>
            </a:r>
          </a:p>
          <a:p>
            <a:pPr>
              <a:buFont typeface="Symbol" pitchFamily="8" charset="2"/>
              <a:buNone/>
            </a:pPr>
            <a:r>
              <a:rPr lang="en-US" sz="2800"/>
              <a:t>             </a:t>
            </a:r>
            <a:r>
              <a:rPr lang="en-US" sz="3200">
                <a:sym typeface="Symbol" pitchFamily="8" charset="2"/>
              </a:rPr>
              <a:t>AOT</a:t>
            </a:r>
            <a:r>
              <a:rPr lang="en-US" sz="2800">
                <a:sym typeface="Symbol" pitchFamily="8" charset="2"/>
              </a:rPr>
              <a:t>scatter   + </a:t>
            </a:r>
            <a:r>
              <a:rPr lang="en-US" sz="3200">
                <a:sym typeface="Symbol" pitchFamily="8" charset="2"/>
              </a:rPr>
              <a:t>AOT</a:t>
            </a:r>
            <a:r>
              <a:rPr lang="en-US" sz="2800">
                <a:sym typeface="Symbol" pitchFamily="8" charset="2"/>
              </a:rPr>
              <a:t>absorption</a:t>
            </a:r>
          </a:p>
        </p:txBody>
      </p:sp>
      <p:sp>
        <p:nvSpPr>
          <p:cNvPr id="14348" name="Text Box 12"/>
          <p:cNvSpPr txBox="1">
            <a:spLocks noChangeArrowheads="1"/>
          </p:cNvSpPr>
          <p:nvPr/>
        </p:nvSpPr>
        <p:spPr bwMode="auto">
          <a:xfrm>
            <a:off x="1203325" y="5319713"/>
            <a:ext cx="6683375" cy="822325"/>
          </a:xfrm>
          <a:prstGeom prst="rect">
            <a:avLst/>
          </a:prstGeom>
          <a:noFill/>
          <a:ln w="9525">
            <a:noFill/>
            <a:miter lim="800000"/>
            <a:headEnd/>
            <a:tailEnd/>
          </a:ln>
        </p:spPr>
        <p:txBody>
          <a:bodyPr wrap="none">
            <a:prstTxWarp prst="textNoShape">
              <a:avLst/>
            </a:prstTxWarp>
            <a:spAutoFit/>
          </a:bodyPr>
          <a:lstStyle/>
          <a:p>
            <a:r>
              <a:rPr lang="en-US">
                <a:latin typeface="Palatino" pitchFamily="8" charset="0"/>
              </a:rPr>
              <a:t>Values of .85 are considered very absorbing</a:t>
            </a:r>
          </a:p>
          <a:p>
            <a:r>
              <a:rPr lang="en-US">
                <a:latin typeface="Palatino" pitchFamily="8" charset="0"/>
              </a:rPr>
              <a:t>Values of .95 are considered very non-absorbing</a:t>
            </a:r>
            <a:endParaRPr lang="en-US"/>
          </a:p>
        </p:txBody>
      </p:sp>
      <p:sp>
        <p:nvSpPr>
          <p:cNvPr id="14350" name="Text Box 14"/>
          <p:cNvSpPr txBox="1">
            <a:spLocks noChangeArrowheads="1"/>
          </p:cNvSpPr>
          <p:nvPr/>
        </p:nvSpPr>
        <p:spPr bwMode="auto">
          <a:xfrm>
            <a:off x="1024731" y="2703731"/>
            <a:ext cx="5942013" cy="519113"/>
          </a:xfrm>
          <a:prstGeom prst="rect">
            <a:avLst/>
          </a:prstGeom>
          <a:noFill/>
          <a:ln w="9525">
            <a:noFill/>
            <a:miter lim="800000"/>
            <a:headEnd/>
            <a:tailEnd/>
          </a:ln>
        </p:spPr>
        <p:txBody>
          <a:bodyPr wrap="none">
            <a:prstTxWarp prst="textNoShape">
              <a:avLst/>
            </a:prstTxWarp>
            <a:spAutoFit/>
          </a:bodyPr>
          <a:lstStyle/>
          <a:p>
            <a:r>
              <a:rPr lang="en-US" sz="2800">
                <a:latin typeface="Palatino" pitchFamily="8" charset="0"/>
              </a:rPr>
              <a:t>Extinction = Scattering + Absorption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additive="base">
                                        <p:cTn id="7" dur="500" fill="hold"/>
                                        <p:tgtEl>
                                          <p:spTgt spid="14350"/>
                                        </p:tgtEl>
                                        <p:attrNameLst>
                                          <p:attrName>ppt_x</p:attrName>
                                        </p:attrNameLst>
                                      </p:cBhvr>
                                      <p:tavLst>
                                        <p:tav tm="0">
                                          <p:val>
                                            <p:strVal val="#ppt_x"/>
                                          </p:val>
                                        </p:tav>
                                        <p:tav tm="100000">
                                          <p:val>
                                            <p:strVal val="#ppt_x"/>
                                          </p:val>
                                        </p:tav>
                                      </p:tavLst>
                                    </p:anim>
                                    <p:anim calcmode="lin" valueType="num">
                                      <p:cBhvr additive="base">
                                        <p:cTn id="8"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2" fill="hold" grpId="1" nodeType="clickEffect">
                                  <p:stCondLst>
                                    <p:cond delay="0"/>
                                  </p:stCondLst>
                                  <p:childTnLst>
                                    <p:anim calcmode="lin" valueType="num">
                                      <p:cBhvr additive="base">
                                        <p:cTn id="12" dur="1000"/>
                                        <p:tgtEl>
                                          <p:spTgt spid="14350"/>
                                        </p:tgtEl>
                                        <p:attrNameLst>
                                          <p:attrName>ppt_x</p:attrName>
                                        </p:attrNameLst>
                                      </p:cBhvr>
                                      <p:tavLst>
                                        <p:tav tm="0">
                                          <p:val>
                                            <p:strVal val="ppt_x"/>
                                          </p:val>
                                        </p:tav>
                                        <p:tav tm="100000">
                                          <p:val>
                                            <p:strVal val="1+ppt_w/2"/>
                                          </p:val>
                                        </p:tav>
                                      </p:tavLst>
                                    </p:anim>
                                    <p:anim calcmode="lin" valueType="num">
                                      <p:cBhvr additive="base">
                                        <p:cTn id="13" dur="1000"/>
                                        <p:tgtEl>
                                          <p:spTgt spid="14350"/>
                                        </p:tgtEl>
                                        <p:attrNameLst>
                                          <p:attrName>ppt_y</p:attrName>
                                        </p:attrNameLst>
                                      </p:cBhvr>
                                      <p:tavLst>
                                        <p:tav tm="0">
                                          <p:val>
                                            <p:strVal val="ppt_y"/>
                                          </p:val>
                                        </p:tav>
                                        <p:tav tm="100000">
                                          <p:val>
                                            <p:strVal val="ppt_y"/>
                                          </p:val>
                                        </p:tav>
                                      </p:tavLst>
                                    </p:anim>
                                    <p:set>
                                      <p:cBhvr>
                                        <p:cTn id="14" dur="1" fill="hold">
                                          <p:stCondLst>
                                            <p:cond delay="999"/>
                                          </p:stCondLst>
                                        </p:cTn>
                                        <p:tgtEl>
                                          <p:spTgt spid="14350"/>
                                        </p:tgtEl>
                                        <p:attrNameLst>
                                          <p:attrName>style.visibility</p:attrName>
                                        </p:attrNameLst>
                                      </p:cBhvr>
                                      <p:to>
                                        <p:strVal val="hidden"/>
                                      </p:to>
                                    </p:set>
                                  </p:childTnLst>
                                </p:cTn>
                              </p:par>
                            </p:childTnLst>
                          </p:cTn>
                        </p:par>
                        <p:par>
                          <p:cTn id="15" fill="hold">
                            <p:stCondLst>
                              <p:cond delay="1000"/>
                            </p:stCondLst>
                            <p:childTnLst>
                              <p:par>
                                <p:cTn id="16" presetID="7" presetClass="entr" presetSubtype="4" fill="hold" grpId="0" nodeType="afterEffect">
                                  <p:stCondLst>
                                    <p:cond delay="0"/>
                                  </p:stCondLst>
                                  <p:childTnLst>
                                    <p:set>
                                      <p:cBhvr>
                                        <p:cTn id="17" dur="1" fill="hold">
                                          <p:stCondLst>
                                            <p:cond delay="0"/>
                                          </p:stCondLst>
                                        </p:cTn>
                                        <p:tgtEl>
                                          <p:spTgt spid="14346"/>
                                        </p:tgtEl>
                                        <p:attrNameLst>
                                          <p:attrName>style.visibility</p:attrName>
                                        </p:attrNameLst>
                                      </p:cBhvr>
                                      <p:to>
                                        <p:strVal val="visible"/>
                                      </p:to>
                                    </p:set>
                                    <p:anim calcmode="lin" valueType="num">
                                      <p:cBhvr additive="base">
                                        <p:cTn id="18" dur="1000" fill="hold"/>
                                        <p:tgtEl>
                                          <p:spTgt spid="14346"/>
                                        </p:tgtEl>
                                        <p:attrNameLst>
                                          <p:attrName>ppt_x</p:attrName>
                                        </p:attrNameLst>
                                      </p:cBhvr>
                                      <p:tavLst>
                                        <p:tav tm="0">
                                          <p:val>
                                            <p:strVal val="#ppt_x"/>
                                          </p:val>
                                        </p:tav>
                                        <p:tav tm="100000">
                                          <p:val>
                                            <p:strVal val="#ppt_x"/>
                                          </p:val>
                                        </p:tav>
                                      </p:tavLst>
                                    </p:anim>
                                    <p:anim calcmode="lin" valueType="num">
                                      <p:cBhvr additive="base">
                                        <p:cTn id="19" dur="1000" fill="hold"/>
                                        <p:tgtEl>
                                          <p:spTgt spid="14346"/>
                                        </p:tgtEl>
                                        <p:attrNameLst>
                                          <p:attrName>ppt_y</p:attrName>
                                        </p:attrNameLst>
                                      </p:cBhvr>
                                      <p:tavLst>
                                        <p:tav tm="0">
                                          <p:val>
                                            <p:strVal val="1+#ppt_h/2"/>
                                          </p:val>
                                        </p:tav>
                                        <p:tav tm="100000">
                                          <p:val>
                                            <p:strVal val="#ppt_y"/>
                                          </p:val>
                                        </p:tav>
                                      </p:tavLst>
                                    </p:anim>
                                  </p:childTnLst>
                                </p:cTn>
                              </p:par>
                              <p:par>
                                <p:cTn id="20" presetID="7" presetClass="entr" presetSubtype="4" fill="hold" grpId="0" nodeType="withEffect">
                                  <p:stCondLst>
                                    <p:cond delay="0"/>
                                  </p:stCondLst>
                                  <p:childTnLst>
                                    <p:set>
                                      <p:cBhvr>
                                        <p:cTn id="21" dur="1" fill="hold">
                                          <p:stCondLst>
                                            <p:cond delay="0"/>
                                          </p:stCondLst>
                                        </p:cTn>
                                        <p:tgtEl>
                                          <p:spTgt spid="14347"/>
                                        </p:tgtEl>
                                        <p:attrNameLst>
                                          <p:attrName>style.visibility</p:attrName>
                                        </p:attrNameLst>
                                      </p:cBhvr>
                                      <p:to>
                                        <p:strVal val="visible"/>
                                      </p:to>
                                    </p:set>
                                    <p:anim calcmode="lin" valueType="num">
                                      <p:cBhvr additive="base">
                                        <p:cTn id="22" dur="500" fill="hold"/>
                                        <p:tgtEl>
                                          <p:spTgt spid="14347"/>
                                        </p:tgtEl>
                                        <p:attrNameLst>
                                          <p:attrName>ppt_x</p:attrName>
                                        </p:attrNameLst>
                                      </p:cBhvr>
                                      <p:tavLst>
                                        <p:tav tm="0">
                                          <p:val>
                                            <p:strVal val="#ppt_x"/>
                                          </p:val>
                                        </p:tav>
                                        <p:tav tm="100000">
                                          <p:val>
                                            <p:strVal val="#ppt_x"/>
                                          </p:val>
                                        </p:tav>
                                      </p:tavLst>
                                    </p:anim>
                                    <p:anim calcmode="lin" valueType="num">
                                      <p:cBhvr additive="base">
                                        <p:cTn id="23"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4348"/>
                                        </p:tgtEl>
                                        <p:attrNameLst>
                                          <p:attrName>style.visibility</p:attrName>
                                        </p:attrNameLst>
                                      </p:cBhvr>
                                      <p:to>
                                        <p:strVal val="visible"/>
                                      </p:to>
                                    </p:set>
                                    <p:anim calcmode="lin" valueType="num">
                                      <p:cBhvr additive="base">
                                        <p:cTn id="28" dur="500" fill="hold"/>
                                        <p:tgtEl>
                                          <p:spTgt spid="14348"/>
                                        </p:tgtEl>
                                        <p:attrNameLst>
                                          <p:attrName>ppt_x</p:attrName>
                                        </p:attrNameLst>
                                      </p:cBhvr>
                                      <p:tavLst>
                                        <p:tav tm="0">
                                          <p:val>
                                            <p:strVal val="#ppt_x"/>
                                          </p:val>
                                        </p:tav>
                                        <p:tav tm="100000">
                                          <p:val>
                                            <p:strVal val="#ppt_x"/>
                                          </p:val>
                                        </p:tav>
                                      </p:tavLst>
                                    </p:anim>
                                    <p:anim calcmode="lin" valueType="num">
                                      <p:cBhvr additive="base">
                                        <p:cTn id="29"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14347" grpId="0"/>
      <p:bldP spid="14348" grpId="0"/>
      <p:bldP spid="14350" grpId="0"/>
      <p:bldP spid="14350" grpId="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6858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rgbClr val="FF0000"/>
                </a:solidFill>
                <a:latin typeface="Palatino" pitchFamily="8" charset="0"/>
              </a:rPr>
              <a:t>Optical Properties</a:t>
            </a:r>
            <a:endParaRPr lang="en-US">
              <a:solidFill>
                <a:srgbClr val="FF0000"/>
              </a:solidFill>
            </a:endParaRPr>
          </a:p>
        </p:txBody>
      </p:sp>
      <p:sp>
        <p:nvSpPr>
          <p:cNvPr id="93187" name="Text Box 3"/>
          <p:cNvSpPr txBox="1">
            <a:spLocks noChangeArrowheads="1"/>
          </p:cNvSpPr>
          <p:nvPr/>
        </p:nvSpPr>
        <p:spPr bwMode="auto">
          <a:xfrm>
            <a:off x="609600" y="1514475"/>
            <a:ext cx="5475288" cy="579438"/>
          </a:xfrm>
          <a:prstGeom prst="rect">
            <a:avLst/>
          </a:prstGeom>
          <a:noFill/>
          <a:ln w="9525">
            <a:noFill/>
            <a:miter lim="800000"/>
            <a:headEnd/>
            <a:tailEnd/>
          </a:ln>
        </p:spPr>
        <p:txBody>
          <a:bodyPr wrap="none">
            <a:prstTxWarp prst="textNoShape">
              <a:avLst/>
            </a:prstTxWarp>
            <a:spAutoFit/>
          </a:bodyPr>
          <a:lstStyle/>
          <a:p>
            <a:r>
              <a:rPr lang="en-US" sz="3200">
                <a:latin typeface="Palatino" pitchFamily="8" charset="0"/>
              </a:rPr>
              <a:t>Complex Index of Refraction</a:t>
            </a:r>
            <a:r>
              <a:rPr lang="en-US" sz="3200"/>
              <a:t> </a:t>
            </a:r>
          </a:p>
        </p:txBody>
      </p:sp>
      <p:sp>
        <p:nvSpPr>
          <p:cNvPr id="93188" name="Text Box 6"/>
          <p:cNvSpPr txBox="1">
            <a:spLocks noChangeArrowheads="1"/>
          </p:cNvSpPr>
          <p:nvPr/>
        </p:nvSpPr>
        <p:spPr bwMode="auto">
          <a:xfrm>
            <a:off x="609600" y="2528888"/>
            <a:ext cx="5702300" cy="457200"/>
          </a:xfrm>
          <a:prstGeom prst="rect">
            <a:avLst/>
          </a:prstGeom>
          <a:noFill/>
          <a:ln w="9525">
            <a:noFill/>
            <a:miter lim="800000"/>
            <a:headEnd/>
            <a:tailEnd/>
          </a:ln>
        </p:spPr>
        <p:txBody>
          <a:bodyPr wrap="none">
            <a:prstTxWarp prst="textNoShape">
              <a:avLst/>
            </a:prstTxWarp>
            <a:spAutoFit/>
          </a:bodyPr>
          <a:lstStyle/>
          <a:p>
            <a:r>
              <a:rPr lang="en-US">
                <a:latin typeface="Palatino" pitchFamily="8" charset="0"/>
              </a:rPr>
              <a:t>Real Component - refers to light bending</a:t>
            </a:r>
          </a:p>
        </p:txBody>
      </p:sp>
      <p:sp>
        <p:nvSpPr>
          <p:cNvPr id="93189" name="Text Box 7"/>
          <p:cNvSpPr txBox="1">
            <a:spLocks noChangeArrowheads="1"/>
          </p:cNvSpPr>
          <p:nvPr/>
        </p:nvSpPr>
        <p:spPr bwMode="auto">
          <a:xfrm>
            <a:off x="609600" y="3443288"/>
            <a:ext cx="7443788" cy="822325"/>
          </a:xfrm>
          <a:prstGeom prst="rect">
            <a:avLst/>
          </a:prstGeom>
          <a:noFill/>
          <a:ln w="9525">
            <a:noFill/>
            <a:miter lim="800000"/>
            <a:headEnd/>
            <a:tailEnd/>
          </a:ln>
        </p:spPr>
        <p:txBody>
          <a:bodyPr wrap="none">
            <a:prstTxWarp prst="textNoShape">
              <a:avLst/>
            </a:prstTxWarp>
            <a:spAutoFit/>
          </a:bodyPr>
          <a:lstStyle/>
          <a:p>
            <a:r>
              <a:rPr lang="en-US">
                <a:latin typeface="Palatino" pitchFamily="8" charset="0"/>
              </a:rPr>
              <a:t>Imaginary Component - refers to light absorption due</a:t>
            </a:r>
          </a:p>
          <a:p>
            <a:r>
              <a:rPr lang="en-US">
                <a:latin typeface="Palatino" pitchFamily="8" charset="0"/>
              </a:rPr>
              <a:t>to the material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t>Radiative Transfer</a:t>
            </a:r>
          </a:p>
        </p:txBody>
      </p:sp>
      <p:sp>
        <p:nvSpPr>
          <p:cNvPr id="95235" name="Rectangle 3"/>
          <p:cNvSpPr>
            <a:spLocks noGrp="1" noChangeArrowheads="1"/>
          </p:cNvSpPr>
          <p:nvPr>
            <p:ph type="body" idx="1"/>
          </p:nvPr>
        </p:nvSpPr>
        <p:spPr>
          <a:xfrm>
            <a:off x="762000" y="1981200"/>
            <a:ext cx="7772400" cy="4114800"/>
          </a:xfrm>
        </p:spPr>
        <p:txBody>
          <a:bodyPr/>
          <a:lstStyle/>
          <a:p>
            <a:pPr eaLnBrk="1" hangingPunct="1">
              <a:buFontTx/>
              <a:buNone/>
            </a:pPr>
            <a:r>
              <a:rPr lang="en-US"/>
              <a:t>    The physics and mathematics of how radiation passes through a medium that may contain any combination of scatterers, absorbers, and emitters.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76200"/>
            <a:ext cx="7772400" cy="1143000"/>
          </a:xfrm>
        </p:spPr>
        <p:txBody>
          <a:bodyPr/>
          <a:lstStyle/>
          <a:p>
            <a:pPr eaLnBrk="1" hangingPunct="1"/>
            <a:r>
              <a:rPr lang="en-US"/>
              <a:t>Aerosol Inversion</a:t>
            </a:r>
          </a:p>
        </p:txBody>
      </p:sp>
      <p:sp>
        <p:nvSpPr>
          <p:cNvPr id="97283" name="Rectangle 3"/>
          <p:cNvSpPr>
            <a:spLocks noGrp="1" noChangeArrowheads="1"/>
          </p:cNvSpPr>
          <p:nvPr>
            <p:ph type="body" idx="1"/>
          </p:nvPr>
        </p:nvSpPr>
        <p:spPr>
          <a:xfrm>
            <a:off x="990600" y="1295400"/>
            <a:ext cx="7772400" cy="4114800"/>
          </a:xfrm>
        </p:spPr>
        <p:txBody>
          <a:bodyPr/>
          <a:lstStyle/>
          <a:p>
            <a:pPr eaLnBrk="1" hangingPunct="1">
              <a:buFontTx/>
              <a:buNone/>
            </a:pPr>
            <a:r>
              <a:rPr lang="en-US"/>
              <a:t>Using the measured optical properties</a:t>
            </a:r>
          </a:p>
          <a:p>
            <a:pPr eaLnBrk="1" hangingPunct="1">
              <a:buFontTx/>
              <a:buNone/>
            </a:pPr>
            <a:r>
              <a:rPr lang="en-US"/>
              <a:t>to infer the physical characteristics of the</a:t>
            </a:r>
          </a:p>
          <a:p>
            <a:pPr eaLnBrk="1" hangingPunct="1">
              <a:buFontTx/>
              <a:buNone/>
            </a:pPr>
            <a:r>
              <a:rPr lang="en-US"/>
              <a:t>Aerosol.</a:t>
            </a:r>
          </a:p>
          <a:p>
            <a:pPr eaLnBrk="1" hangingPunct="1">
              <a:buFontTx/>
              <a:buNone/>
            </a:pPr>
            <a:endParaRPr lang="en-US"/>
          </a:p>
          <a:p>
            <a:pPr eaLnBrk="1" hangingPunct="1">
              <a:buFontTx/>
              <a:buNone/>
            </a:pPr>
            <a:r>
              <a:rPr lang="en-US"/>
              <a:t>This is performed by an inversion of the</a:t>
            </a:r>
          </a:p>
          <a:p>
            <a:pPr eaLnBrk="1" hangingPunct="1">
              <a:buFontTx/>
              <a:buNone/>
            </a:pPr>
            <a:r>
              <a:rPr lang="en-US"/>
              <a:t>Radiative Transfer Equations.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76200"/>
            <a:ext cx="7772400" cy="1143000"/>
          </a:xfrm>
        </p:spPr>
        <p:txBody>
          <a:bodyPr/>
          <a:lstStyle/>
          <a:p>
            <a:pPr eaLnBrk="1" hangingPunct="1"/>
            <a:r>
              <a:rPr lang="en-US"/>
              <a:t>Aerosol Inversion</a:t>
            </a:r>
          </a:p>
        </p:txBody>
      </p:sp>
      <p:sp>
        <p:nvSpPr>
          <p:cNvPr id="99331" name="TextBox 3"/>
          <p:cNvSpPr txBox="1">
            <a:spLocks noChangeArrowheads="1"/>
          </p:cNvSpPr>
          <p:nvPr/>
        </p:nvSpPr>
        <p:spPr bwMode="auto">
          <a:xfrm>
            <a:off x="1260719" y="1371600"/>
            <a:ext cx="6644818" cy="369332"/>
          </a:xfrm>
          <a:prstGeom prst="rect">
            <a:avLst/>
          </a:prstGeom>
          <a:noFill/>
          <a:ln w="9525">
            <a:noFill/>
            <a:miter lim="800000"/>
            <a:headEnd/>
            <a:tailEnd/>
          </a:ln>
        </p:spPr>
        <p:txBody>
          <a:bodyPr wrap="none">
            <a:prstTxWarp prst="textNoShape">
              <a:avLst/>
            </a:prstTxWarp>
            <a:spAutoFit/>
          </a:bodyPr>
          <a:lstStyle/>
          <a:p>
            <a:r>
              <a:rPr lang="en-US"/>
              <a:t>Usually we start with the object and obtain the measured properties.</a:t>
            </a:r>
          </a:p>
        </p:txBody>
      </p:sp>
      <p:sp>
        <p:nvSpPr>
          <p:cNvPr id="5" name="TextBox 4"/>
          <p:cNvSpPr txBox="1">
            <a:spLocks noChangeArrowheads="1"/>
          </p:cNvSpPr>
          <p:nvPr/>
        </p:nvSpPr>
        <p:spPr bwMode="auto">
          <a:xfrm>
            <a:off x="1333288" y="2357735"/>
            <a:ext cx="6506909" cy="923330"/>
          </a:xfrm>
          <a:prstGeom prst="rect">
            <a:avLst/>
          </a:prstGeom>
          <a:noFill/>
          <a:ln w="9525">
            <a:noFill/>
            <a:miter lim="800000"/>
            <a:headEnd/>
            <a:tailEnd/>
          </a:ln>
        </p:spPr>
        <p:txBody>
          <a:bodyPr wrap="none">
            <a:prstTxWarp prst="textNoShape">
              <a:avLst/>
            </a:prstTxWarp>
            <a:spAutoFit/>
          </a:bodyPr>
          <a:lstStyle/>
          <a:p>
            <a:r>
              <a:rPr lang="en-US"/>
              <a:t>An inversion works backwards.:</a:t>
            </a:r>
          </a:p>
          <a:p>
            <a:r>
              <a:rPr lang="en-US"/>
              <a:t>We start with a set of measured properties that are used to idenfity</a:t>
            </a:r>
          </a:p>
          <a:p>
            <a:r>
              <a:rPr lang="en-US"/>
              <a:t>the physical object.</a:t>
            </a:r>
          </a:p>
        </p:txBody>
      </p:sp>
      <p:sp>
        <p:nvSpPr>
          <p:cNvPr id="7" name="TextBox 6"/>
          <p:cNvSpPr txBox="1">
            <a:spLocks noChangeArrowheads="1"/>
          </p:cNvSpPr>
          <p:nvPr/>
        </p:nvSpPr>
        <p:spPr bwMode="auto">
          <a:xfrm>
            <a:off x="1333288" y="3732537"/>
            <a:ext cx="6912938" cy="923330"/>
          </a:xfrm>
          <a:prstGeom prst="rect">
            <a:avLst/>
          </a:prstGeom>
          <a:noFill/>
          <a:ln w="9525">
            <a:noFill/>
            <a:miter lim="800000"/>
            <a:headEnd/>
            <a:tailEnd/>
          </a:ln>
        </p:spPr>
        <p:txBody>
          <a:bodyPr wrap="square">
            <a:prstTxWarp prst="textNoShape">
              <a:avLst/>
            </a:prstTxWarp>
            <a:spAutoFit/>
          </a:bodyPr>
          <a:lstStyle/>
          <a:p>
            <a:r>
              <a:rPr lang="en-US"/>
              <a:t>Since there are many possible physical objects that can produce the measurements we have obtained we rely on several assumptions in an aerosol inversion.</a:t>
            </a:r>
          </a:p>
        </p:txBody>
      </p:sp>
      <p:sp>
        <p:nvSpPr>
          <p:cNvPr id="6" name="TextBox 5"/>
          <p:cNvSpPr txBox="1">
            <a:spLocks noChangeArrowheads="1"/>
          </p:cNvSpPr>
          <p:nvPr/>
        </p:nvSpPr>
        <p:spPr bwMode="auto">
          <a:xfrm>
            <a:off x="1382716" y="5034791"/>
            <a:ext cx="6912938" cy="646331"/>
          </a:xfrm>
          <a:prstGeom prst="rect">
            <a:avLst/>
          </a:prstGeom>
          <a:noFill/>
          <a:ln w="9525">
            <a:noFill/>
            <a:miter lim="800000"/>
            <a:headEnd/>
            <a:tailEnd/>
          </a:ln>
        </p:spPr>
        <p:txBody>
          <a:bodyPr wrap="square">
            <a:prstTxWarp prst="textNoShape">
              <a:avLst/>
            </a:prstTxWarp>
            <a:spAutoFit/>
          </a:bodyPr>
          <a:lstStyle/>
          <a:p>
            <a:r>
              <a:rPr lang="en-US"/>
              <a:t>These assumption are based on many years of physical observations and </a:t>
            </a:r>
          </a:p>
          <a:p>
            <a:r>
              <a:rPr lang="en-US"/>
              <a:t>are not “guesswork”.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760413" y="762000"/>
            <a:ext cx="7986712" cy="3786188"/>
          </a:xfrm>
          <a:prstGeom prst="rect">
            <a:avLst/>
          </a:prstGeom>
          <a:noFill/>
          <a:ln w="9525">
            <a:noFill/>
            <a:miter lim="800000"/>
            <a:headEnd/>
            <a:tailEnd/>
          </a:ln>
        </p:spPr>
        <p:txBody>
          <a:bodyPr wrap="none">
            <a:prstTxWarp prst="textNoShape">
              <a:avLst/>
            </a:prstTxWarp>
            <a:spAutoFit/>
          </a:bodyPr>
          <a:lstStyle/>
          <a:p>
            <a:r>
              <a:rPr lang="en-US" sz="3200">
                <a:latin typeface="Trebuchet MS" pitchFamily="8" charset="0"/>
                <a:ea typeface="Trebuchet MS" pitchFamily="8" charset="0"/>
                <a:cs typeface="Trebuchet MS" pitchFamily="8" charset="0"/>
              </a:rPr>
              <a:t>Let’s look at 3 kinds of properties that are </a:t>
            </a:r>
          </a:p>
          <a:p>
            <a:r>
              <a:rPr lang="en-US" sz="3200">
                <a:latin typeface="Trebuchet MS" pitchFamily="8" charset="0"/>
                <a:ea typeface="Trebuchet MS" pitchFamily="8" charset="0"/>
                <a:cs typeface="Trebuchet MS" pitchFamily="8" charset="0"/>
              </a:rPr>
              <a:t>important to understand about aerosols</a:t>
            </a:r>
            <a:endParaRPr lang="en-US">
              <a:latin typeface="Trebuchet MS" pitchFamily="8" charset="0"/>
              <a:ea typeface="Trebuchet MS" pitchFamily="8" charset="0"/>
              <a:cs typeface="Trebuchet MS" pitchFamily="8" charset="0"/>
            </a:endParaRPr>
          </a:p>
          <a:p>
            <a:endParaRPr lang="en-US"/>
          </a:p>
          <a:p>
            <a:endParaRPr lang="en-US"/>
          </a:p>
          <a:p>
            <a:endParaRPr lang="en-US"/>
          </a:p>
          <a:p>
            <a:endParaRPr lang="en-US"/>
          </a:p>
          <a:p>
            <a:endParaRPr lang="en-US"/>
          </a:p>
          <a:p>
            <a:endParaRPr lang="en-US" sz="2800">
              <a:latin typeface="Palatino" pitchFamily="8" charset="0"/>
            </a:endParaRPr>
          </a:p>
          <a:p>
            <a:r>
              <a:rPr lang="en-US" sz="2800">
                <a:latin typeface="Trebuchet MS" pitchFamily="8" charset="0"/>
                <a:ea typeface="Trebuchet MS" pitchFamily="8" charset="0"/>
                <a:cs typeface="Trebuchet MS" pitchFamily="8" charset="0"/>
              </a:rPr>
              <a:t>Chemical Properties</a:t>
            </a:r>
            <a:endParaRPr lang="en-US">
              <a:latin typeface="Trebuchet MS" pitchFamily="8" charset="0"/>
              <a:ea typeface="Trebuchet MS" pitchFamily="8" charset="0"/>
              <a:cs typeface="Trebuchet MS" pitchFamily="8" charset="0"/>
            </a:endParaRPr>
          </a:p>
        </p:txBody>
      </p:sp>
      <p:sp>
        <p:nvSpPr>
          <p:cNvPr id="66563" name="Text Box 5"/>
          <p:cNvSpPr txBox="1">
            <a:spLocks noChangeArrowheads="1"/>
          </p:cNvSpPr>
          <p:nvPr/>
        </p:nvSpPr>
        <p:spPr bwMode="auto">
          <a:xfrm>
            <a:off x="762000" y="1981200"/>
            <a:ext cx="3200400" cy="1373188"/>
          </a:xfrm>
          <a:prstGeom prst="rect">
            <a:avLst/>
          </a:prstGeom>
          <a:noFill/>
          <a:ln w="9525">
            <a:noFill/>
            <a:miter lim="800000"/>
            <a:headEnd/>
            <a:tailEnd/>
          </a:ln>
        </p:spPr>
        <p:txBody>
          <a:bodyPr wrap="none">
            <a:prstTxWarp prst="textNoShape">
              <a:avLst/>
            </a:prstTxWarp>
            <a:spAutoFit/>
          </a:bodyPr>
          <a:lstStyle/>
          <a:p>
            <a:r>
              <a:rPr lang="en-US" sz="2800">
                <a:solidFill>
                  <a:srgbClr val="132E6A"/>
                </a:solidFill>
                <a:latin typeface="Trebuchet MS" pitchFamily="8" charset="0"/>
                <a:ea typeface="Trebuchet MS" pitchFamily="8" charset="0"/>
                <a:cs typeface="Trebuchet MS" pitchFamily="8" charset="0"/>
              </a:rPr>
              <a:t>Physical Properties</a:t>
            </a:r>
            <a:endParaRPr lang="en-US" sz="2800">
              <a:latin typeface="Trebuchet MS" pitchFamily="8" charset="0"/>
              <a:ea typeface="Trebuchet MS" pitchFamily="8" charset="0"/>
              <a:cs typeface="Trebuchet MS" pitchFamily="8" charset="0"/>
            </a:endParaRPr>
          </a:p>
          <a:p>
            <a:endParaRPr lang="en-US" sz="2800">
              <a:latin typeface="Trebuchet MS" pitchFamily="8" charset="0"/>
              <a:ea typeface="Trebuchet MS" pitchFamily="8" charset="0"/>
              <a:cs typeface="Trebuchet MS" pitchFamily="8" charset="0"/>
            </a:endParaRPr>
          </a:p>
          <a:p>
            <a:r>
              <a:rPr lang="en-US" sz="2800">
                <a:solidFill>
                  <a:srgbClr val="FF0000"/>
                </a:solidFill>
                <a:latin typeface="Trebuchet MS" pitchFamily="8" charset="0"/>
                <a:ea typeface="Trebuchet MS" pitchFamily="8" charset="0"/>
                <a:cs typeface="Trebuchet MS" pitchFamily="8" charset="0"/>
              </a:rPr>
              <a:t>Optical Properties</a:t>
            </a:r>
            <a:endParaRPr lang="en-US">
              <a:solidFill>
                <a:srgbClr val="FF0000"/>
              </a:solidFill>
              <a:latin typeface="Trebuchet MS" pitchFamily="8" charset="0"/>
              <a:ea typeface="Trebuchet MS" pitchFamily="8" charset="0"/>
              <a:cs typeface="Trebuchet MS" pitchFamily="8" charset="0"/>
            </a:endParaRPr>
          </a:p>
        </p:txBody>
      </p:sp>
      <p:grpSp>
        <p:nvGrpSpPr>
          <p:cNvPr id="2" name="Group 9"/>
          <p:cNvGrpSpPr>
            <a:grpSpLocks/>
          </p:cNvGrpSpPr>
          <p:nvPr/>
        </p:nvGrpSpPr>
        <p:grpSpPr bwMode="auto">
          <a:xfrm>
            <a:off x="4038600" y="2028825"/>
            <a:ext cx="4559300" cy="2308225"/>
            <a:chOff x="2544" y="1278"/>
            <a:chExt cx="2872" cy="1454"/>
          </a:xfrm>
        </p:grpSpPr>
        <p:sp>
          <p:nvSpPr>
            <p:cNvPr id="66566" name="Line 6"/>
            <p:cNvSpPr>
              <a:spLocks noChangeShapeType="1"/>
            </p:cNvSpPr>
            <p:nvPr/>
          </p:nvSpPr>
          <p:spPr bwMode="auto">
            <a:xfrm>
              <a:off x="2544" y="1392"/>
              <a:ext cx="480" cy="24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6567" name="Line 7"/>
            <p:cNvSpPr>
              <a:spLocks noChangeShapeType="1"/>
            </p:cNvSpPr>
            <p:nvPr/>
          </p:nvSpPr>
          <p:spPr bwMode="auto">
            <a:xfrm flipV="1">
              <a:off x="2544" y="1728"/>
              <a:ext cx="480" cy="192"/>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66568" name="Text Box 8"/>
            <p:cNvSpPr txBox="1">
              <a:spLocks noChangeArrowheads="1"/>
            </p:cNvSpPr>
            <p:nvPr/>
          </p:nvSpPr>
          <p:spPr bwMode="auto">
            <a:xfrm>
              <a:off x="3062" y="1278"/>
              <a:ext cx="2354" cy="1454"/>
            </a:xfrm>
            <a:prstGeom prst="rect">
              <a:avLst/>
            </a:prstGeom>
            <a:noFill/>
            <a:ln w="9525">
              <a:noFill/>
              <a:miter lim="800000"/>
              <a:headEnd/>
              <a:tailEnd/>
            </a:ln>
          </p:spPr>
          <p:txBody>
            <a:bodyPr wrap="none">
              <a:prstTxWarp prst="textNoShape">
                <a:avLst/>
              </a:prstTxWarp>
              <a:spAutoFit/>
            </a:bodyPr>
            <a:lstStyle/>
            <a:p>
              <a:r>
                <a:rPr lang="en-US">
                  <a:latin typeface="Georgia" pitchFamily="8" charset="0"/>
                  <a:ea typeface="Georgia" pitchFamily="8" charset="0"/>
                  <a:cs typeface="Georgia" pitchFamily="8" charset="0"/>
                </a:rPr>
                <a:t>These two types of </a:t>
              </a:r>
            </a:p>
            <a:p>
              <a:r>
                <a:rPr lang="en-US">
                  <a:latin typeface="Georgia" pitchFamily="8" charset="0"/>
                  <a:ea typeface="Georgia" pitchFamily="8" charset="0"/>
                  <a:cs typeface="Georgia" pitchFamily="8" charset="0"/>
                </a:rPr>
                <a:t>properties are very closely</a:t>
              </a:r>
            </a:p>
            <a:p>
              <a:r>
                <a:rPr lang="en-US">
                  <a:latin typeface="Georgia" pitchFamily="8" charset="0"/>
                  <a:ea typeface="Georgia" pitchFamily="8" charset="0"/>
                  <a:cs typeface="Georgia" pitchFamily="8" charset="0"/>
                </a:rPr>
                <a:t>linked in remote sensing</a:t>
              </a:r>
            </a:p>
            <a:p>
              <a:r>
                <a:rPr lang="en-US">
                  <a:latin typeface="Georgia" pitchFamily="8" charset="0"/>
                  <a:ea typeface="Georgia" pitchFamily="8" charset="0"/>
                  <a:cs typeface="Georgia" pitchFamily="8" charset="0"/>
                </a:rPr>
                <a:t>because we </a:t>
              </a:r>
              <a:r>
                <a:rPr lang="en-US">
                  <a:solidFill>
                    <a:srgbClr val="FF8000"/>
                  </a:solidFill>
                  <a:latin typeface="Georgia" pitchFamily="8" charset="0"/>
                  <a:ea typeface="Georgia" pitchFamily="8" charset="0"/>
                  <a:cs typeface="Georgia" pitchFamily="8" charset="0"/>
                </a:rPr>
                <a:t>infer</a:t>
              </a:r>
              <a:r>
                <a:rPr lang="en-US">
                  <a:latin typeface="Georgia" pitchFamily="8" charset="0"/>
                  <a:ea typeface="Georgia" pitchFamily="8" charset="0"/>
                  <a:cs typeface="Georgia" pitchFamily="8" charset="0"/>
                </a:rPr>
                <a:t> the</a:t>
              </a:r>
            </a:p>
            <a:p>
              <a:r>
                <a:rPr lang="en-US">
                  <a:latin typeface="Georgia" pitchFamily="8" charset="0"/>
                  <a:ea typeface="Georgia" pitchFamily="8" charset="0"/>
                  <a:cs typeface="Georgia" pitchFamily="8" charset="0"/>
                </a:rPr>
                <a:t>Physical properties from </a:t>
              </a:r>
            </a:p>
            <a:p>
              <a:r>
                <a:rPr lang="en-US">
                  <a:latin typeface="Georgia" pitchFamily="8" charset="0"/>
                  <a:ea typeface="Georgia" pitchFamily="8" charset="0"/>
                  <a:cs typeface="Georgia" pitchFamily="8" charset="0"/>
                </a:rPr>
                <a:t>Optical measurements</a:t>
              </a:r>
            </a:p>
          </p:txBody>
        </p:sp>
      </p:grpSp>
      <p:sp>
        <p:nvSpPr>
          <p:cNvPr id="3082" name="Text Box 10"/>
          <p:cNvSpPr txBox="1">
            <a:spLocks noChangeArrowheads="1"/>
          </p:cNvSpPr>
          <p:nvPr/>
        </p:nvSpPr>
        <p:spPr bwMode="auto">
          <a:xfrm>
            <a:off x="820738" y="4876800"/>
            <a:ext cx="7482309" cy="646331"/>
          </a:xfrm>
          <a:prstGeom prst="rect">
            <a:avLst/>
          </a:prstGeom>
          <a:noFill/>
          <a:ln w="9525">
            <a:noFill/>
            <a:miter lim="800000"/>
            <a:headEnd/>
            <a:tailEnd/>
          </a:ln>
        </p:spPr>
        <p:txBody>
          <a:bodyPr wrap="none">
            <a:prstTxWarp prst="textNoShape">
              <a:avLst/>
            </a:prstTxWarp>
            <a:spAutoFit/>
          </a:bodyPr>
          <a:lstStyle/>
          <a:p>
            <a:r>
              <a:rPr lang="en-US" b="1" i="1">
                <a:latin typeface="Trebuchet MS" pitchFamily="8" charset="0"/>
                <a:ea typeface="Trebuchet MS" pitchFamily="8" charset="0"/>
                <a:cs typeface="Trebuchet MS" pitchFamily="8" charset="0"/>
              </a:rPr>
              <a:t>Because we measure the entire atmospheric column our properties</a:t>
            </a:r>
          </a:p>
          <a:p>
            <a:r>
              <a:rPr lang="en-US" b="1" i="1">
                <a:latin typeface="Trebuchet MS" pitchFamily="8" charset="0"/>
                <a:ea typeface="Trebuchet MS" pitchFamily="8" charset="0"/>
                <a:cs typeface="Trebuchet MS" pitchFamily="8" charset="0"/>
              </a:rPr>
              <a:t>represent the mean particle 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076"/>
                                        </p:tgtEl>
                                      </p:cBhvr>
                                    </p:animEffect>
                                    <p:set>
                                      <p:cBhvr>
                                        <p:cTn id="7" dur="1" fill="hold">
                                          <p:stCondLst>
                                            <p:cond delay="499"/>
                                          </p:stCondLst>
                                        </p:cTn>
                                        <p:tgtEl>
                                          <p:spTgt spid="3076"/>
                                        </p:tgtEl>
                                        <p:attrNameLst>
                                          <p:attrName>style.visibility</p:attrName>
                                        </p:attrNameLst>
                                      </p:cBhvr>
                                      <p:to>
                                        <p:strVal val="hidden"/>
                                      </p:to>
                                    </p:set>
                                  </p:childTnLst>
                                </p:cTn>
                              </p:par>
                            </p:childTnLst>
                          </p:cTn>
                        </p:par>
                        <p:par>
                          <p:cTn id="8" fill="hold">
                            <p:stCondLst>
                              <p:cond delay="500"/>
                            </p:stCondLst>
                            <p:childTnLst>
                              <p:par>
                                <p:cTn id="9" presetID="7"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082"/>
                                        </p:tgtEl>
                                        <p:attrNameLst>
                                          <p:attrName>style.visibility</p:attrName>
                                        </p:attrNameLst>
                                      </p:cBhvr>
                                      <p:to>
                                        <p:strVal val="visible"/>
                                      </p:to>
                                    </p:set>
                                    <p:anim calcmode="lin" valueType="num">
                                      <p:cBhvr additive="base">
                                        <p:cTn id="17" dur="1000" fill="hold"/>
                                        <p:tgtEl>
                                          <p:spTgt spid="3082"/>
                                        </p:tgtEl>
                                        <p:attrNameLst>
                                          <p:attrName>ppt_x</p:attrName>
                                        </p:attrNameLst>
                                      </p:cBhvr>
                                      <p:tavLst>
                                        <p:tav tm="0">
                                          <p:val>
                                            <p:strVal val="#ppt_x"/>
                                          </p:val>
                                        </p:tav>
                                        <p:tav tm="100000">
                                          <p:val>
                                            <p:strVal val="#ppt_x"/>
                                          </p:val>
                                        </p:tav>
                                      </p:tavLst>
                                    </p:anim>
                                    <p:anim calcmode="lin" valueType="num">
                                      <p:cBhvr additive="base">
                                        <p:cTn id="18" dur="10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8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End Part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77825" y="76200"/>
            <a:ext cx="8388350" cy="914400"/>
          </a:xfrm>
        </p:spPr>
        <p:txBody>
          <a:bodyPr/>
          <a:lstStyle/>
          <a:p>
            <a:pPr eaLnBrk="1" hangingPunct="1"/>
            <a:r>
              <a:rPr lang="en-US" sz="3600" smtClean="0">
                <a:solidFill>
                  <a:schemeClr val="tx1"/>
                </a:solidFill>
              </a:rPr>
              <a:t>Spectral optical properties of aerosol</a:t>
            </a:r>
          </a:p>
        </p:txBody>
      </p:sp>
      <p:pic>
        <p:nvPicPr>
          <p:cNvPr id="102403" name="Picture 3"/>
          <p:cNvPicPr>
            <a:picLocks noChangeAspect="1" noChangeArrowheads="1"/>
          </p:cNvPicPr>
          <p:nvPr/>
        </p:nvPicPr>
        <p:blipFill>
          <a:blip r:embed="rId3"/>
          <a:srcRect/>
          <a:stretch>
            <a:fillRect/>
          </a:stretch>
        </p:blipFill>
        <p:spPr bwMode="auto">
          <a:xfrm>
            <a:off x="2552700" y="1084263"/>
            <a:ext cx="4648200" cy="4443412"/>
          </a:xfrm>
          <a:prstGeom prst="rect">
            <a:avLst/>
          </a:prstGeom>
          <a:noFill/>
          <a:ln w="9525">
            <a:noFill/>
            <a:miter lim="800000"/>
            <a:headEnd/>
            <a:tailEnd/>
          </a:ln>
        </p:spPr>
      </p:pic>
      <p:sp>
        <p:nvSpPr>
          <p:cNvPr id="102404" name="Text Box 13"/>
          <p:cNvSpPr txBox="1">
            <a:spLocks noChangeArrowheads="1"/>
          </p:cNvSpPr>
          <p:nvPr/>
        </p:nvSpPr>
        <p:spPr bwMode="auto">
          <a:xfrm>
            <a:off x="4381500" y="1600200"/>
            <a:ext cx="862013" cy="457200"/>
          </a:xfrm>
          <a:prstGeom prst="rect">
            <a:avLst/>
          </a:prstGeom>
          <a:solidFill>
            <a:schemeClr val="bg1"/>
          </a:solidFill>
          <a:ln w="9525">
            <a:noFill/>
            <a:miter lim="800000"/>
            <a:headEnd/>
            <a:tailEnd/>
          </a:ln>
        </p:spPr>
        <p:txBody>
          <a:bodyPr wrap="none">
            <a:prstTxWarp prst="textNoShape">
              <a:avLst/>
            </a:prstTxWarp>
            <a:spAutoFit/>
          </a:bodyPr>
          <a:lstStyle/>
          <a:p>
            <a:r>
              <a:rPr lang="en-US" b="1">
                <a:solidFill>
                  <a:srgbClr val="FF9900"/>
                </a:solidFill>
              </a:rPr>
              <a:t>Dust</a:t>
            </a:r>
          </a:p>
        </p:txBody>
      </p:sp>
      <p:sp>
        <p:nvSpPr>
          <p:cNvPr id="102405" name="Text Box 14"/>
          <p:cNvSpPr txBox="1">
            <a:spLocks noChangeArrowheads="1"/>
          </p:cNvSpPr>
          <p:nvPr/>
        </p:nvSpPr>
        <p:spPr bwMode="auto">
          <a:xfrm>
            <a:off x="4305300" y="3810000"/>
            <a:ext cx="1184275" cy="457200"/>
          </a:xfrm>
          <a:prstGeom prst="rect">
            <a:avLst/>
          </a:prstGeom>
          <a:solidFill>
            <a:schemeClr val="bg1"/>
          </a:solidFill>
          <a:ln w="9525">
            <a:noFill/>
            <a:miter lim="800000"/>
            <a:headEnd/>
            <a:tailEnd/>
          </a:ln>
        </p:spPr>
        <p:txBody>
          <a:bodyPr wrap="none">
            <a:prstTxWarp prst="textNoShape">
              <a:avLst/>
            </a:prstTxWarp>
            <a:spAutoFit/>
          </a:bodyPr>
          <a:lstStyle/>
          <a:p>
            <a:r>
              <a:rPr lang="en-US" b="1">
                <a:solidFill>
                  <a:srgbClr val="FF0000"/>
                </a:solidFill>
              </a:rPr>
              <a:t>Smoke</a:t>
            </a:r>
          </a:p>
        </p:txBody>
      </p:sp>
      <p:sp>
        <p:nvSpPr>
          <p:cNvPr id="102406" name="Text Box 17"/>
          <p:cNvSpPr txBox="1">
            <a:spLocks noChangeArrowheads="1"/>
          </p:cNvSpPr>
          <p:nvPr/>
        </p:nvSpPr>
        <p:spPr bwMode="auto">
          <a:xfrm>
            <a:off x="4267200" y="5638800"/>
            <a:ext cx="1893888" cy="369888"/>
          </a:xfrm>
          <a:prstGeom prst="rect">
            <a:avLst/>
          </a:prstGeom>
          <a:noFill/>
          <a:ln w="9525">
            <a:noFill/>
            <a:miter lim="800000"/>
            <a:headEnd/>
            <a:tailEnd/>
          </a:ln>
        </p:spPr>
        <p:txBody>
          <a:bodyPr wrap="none">
            <a:prstTxWarp prst="textNoShape">
              <a:avLst/>
            </a:prstTxWarp>
            <a:spAutoFit/>
          </a:bodyPr>
          <a:lstStyle/>
          <a:p>
            <a:r>
              <a:rPr lang="en-US" sz="1800">
                <a:latin typeface="Trebuchet MS" pitchFamily="8" charset="0"/>
              </a:rPr>
              <a:t>from Y. Kaufman</a:t>
            </a:r>
          </a:p>
        </p:txBody>
      </p:sp>
      <p:sp>
        <p:nvSpPr>
          <p:cNvPr id="9" name="Rectangle 8"/>
          <p:cNvSpPr>
            <a:spLocks noChangeArrowheads="1"/>
          </p:cNvSpPr>
          <p:nvPr/>
        </p:nvSpPr>
        <p:spPr bwMode="auto">
          <a:xfrm>
            <a:off x="152400" y="1371600"/>
            <a:ext cx="2139303" cy="1754327"/>
          </a:xfrm>
          <a:prstGeom prst="rect">
            <a:avLst/>
          </a:prstGeom>
          <a:noFill/>
          <a:ln w="9525">
            <a:noFill/>
            <a:miter lim="800000"/>
            <a:headEnd/>
            <a:tailEnd/>
          </a:ln>
        </p:spPr>
        <p:txBody>
          <a:bodyPr wrap="none">
            <a:prstTxWarp prst="textNoShape">
              <a:avLst/>
            </a:prstTxWarp>
            <a:spAutoFit/>
          </a:bodyPr>
          <a:lstStyle/>
          <a:p>
            <a:r>
              <a:rPr lang="en-US">
                <a:latin typeface="Trebuchet MS" pitchFamily="8" charset="0"/>
              </a:rPr>
              <a:t>Both dust and</a:t>
            </a:r>
          </a:p>
          <a:p>
            <a:r>
              <a:rPr lang="en-US">
                <a:latin typeface="Trebuchet MS" pitchFamily="8" charset="0"/>
              </a:rPr>
              <a:t>smoke interact</a:t>
            </a:r>
          </a:p>
          <a:p>
            <a:r>
              <a:rPr lang="en-US">
                <a:latin typeface="Trebuchet MS" pitchFamily="8" charset="0"/>
              </a:rPr>
              <a:t>with the shorter</a:t>
            </a:r>
          </a:p>
          <a:p>
            <a:r>
              <a:rPr lang="en-US">
                <a:latin typeface="Trebuchet MS" pitchFamily="8" charset="0"/>
              </a:rPr>
              <a:t>wavelengths</a:t>
            </a:r>
          </a:p>
          <a:p>
            <a:r>
              <a:rPr lang="en-US">
                <a:latin typeface="Trebuchet MS" pitchFamily="8" charset="0"/>
              </a:rPr>
              <a:t>reflecting light</a:t>
            </a:r>
          </a:p>
          <a:p>
            <a:r>
              <a:rPr lang="en-US">
                <a:latin typeface="Trebuchet MS" pitchFamily="8" charset="0"/>
              </a:rPr>
              <a:t>back to the sensor.</a:t>
            </a:r>
          </a:p>
        </p:txBody>
      </p:sp>
      <p:sp>
        <p:nvSpPr>
          <p:cNvPr id="11" name="Rectangle 10"/>
          <p:cNvSpPr>
            <a:spLocks noChangeArrowheads="1"/>
          </p:cNvSpPr>
          <p:nvPr/>
        </p:nvSpPr>
        <p:spPr bwMode="auto">
          <a:xfrm>
            <a:off x="7200900" y="1252538"/>
            <a:ext cx="1948708" cy="2308324"/>
          </a:xfrm>
          <a:prstGeom prst="rect">
            <a:avLst/>
          </a:prstGeom>
          <a:noFill/>
          <a:ln w="9525">
            <a:noFill/>
            <a:miter lim="800000"/>
            <a:headEnd/>
            <a:tailEnd/>
          </a:ln>
        </p:spPr>
        <p:txBody>
          <a:bodyPr wrap="none">
            <a:prstTxWarp prst="textNoShape">
              <a:avLst/>
            </a:prstTxWarp>
            <a:spAutoFit/>
          </a:bodyPr>
          <a:lstStyle/>
          <a:p>
            <a:r>
              <a:rPr lang="en-US">
                <a:latin typeface="Trebuchet MS" pitchFamily="8" charset="0"/>
              </a:rPr>
              <a:t>The larger </a:t>
            </a:r>
          </a:p>
          <a:p>
            <a:r>
              <a:rPr lang="en-US">
                <a:latin typeface="Trebuchet MS" pitchFamily="8" charset="0"/>
              </a:rPr>
              <a:t>dust particles </a:t>
            </a:r>
          </a:p>
          <a:p>
            <a:r>
              <a:rPr lang="en-US">
                <a:latin typeface="Trebuchet MS" pitchFamily="8" charset="0"/>
              </a:rPr>
              <a:t>interact with the</a:t>
            </a:r>
          </a:p>
          <a:p>
            <a:r>
              <a:rPr lang="en-US">
                <a:latin typeface="Trebuchet MS" pitchFamily="8" charset="0"/>
              </a:rPr>
              <a:t>longer infrared</a:t>
            </a:r>
          </a:p>
          <a:p>
            <a:r>
              <a:rPr lang="en-US">
                <a:latin typeface="Trebuchet MS" pitchFamily="8" charset="0"/>
              </a:rPr>
              <a:t>wavelengths</a:t>
            </a:r>
          </a:p>
          <a:p>
            <a:r>
              <a:rPr lang="en-US">
                <a:latin typeface="Trebuchet MS" pitchFamily="8" charset="0"/>
              </a:rPr>
              <a:t>but the smoke </a:t>
            </a:r>
          </a:p>
          <a:p>
            <a:r>
              <a:rPr lang="en-US">
                <a:latin typeface="Trebuchet MS" pitchFamily="8" charset="0"/>
              </a:rPr>
              <a:t>particles are not</a:t>
            </a:r>
          </a:p>
          <a:p>
            <a:r>
              <a:rPr lang="en-US">
                <a:latin typeface="Trebuchet MS" pitchFamily="8" charset="0"/>
              </a:rPr>
              <a:t>detected.</a:t>
            </a:r>
          </a:p>
        </p:txBody>
      </p:sp>
      <p:sp>
        <p:nvSpPr>
          <p:cNvPr id="12" name="Frame 11"/>
          <p:cNvSpPr/>
          <p:nvPr/>
        </p:nvSpPr>
        <p:spPr bwMode="auto">
          <a:xfrm>
            <a:off x="2514600" y="1219200"/>
            <a:ext cx="2362200" cy="4343400"/>
          </a:xfrm>
          <a:prstGeom prst="frame">
            <a:avLst>
              <a:gd name="adj1" fmla="val 3072"/>
            </a:avLst>
          </a:prstGeom>
          <a:solidFill>
            <a:srgbClr val="FF6600"/>
          </a:solidFill>
          <a:ln w="9525" cap="flat" cmpd="sng" algn="ctr">
            <a:solidFill>
              <a:srgbClr val="FF6600"/>
            </a:solidFill>
            <a:prstDash val="solid"/>
            <a:round/>
            <a:headEnd type="none" w="med" len="med"/>
            <a:tailEnd type="none" w="med" len="med"/>
          </a:ln>
          <a:effectLst/>
        </p:spPr>
        <p:txBody>
          <a:bodyP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
        <p:nvSpPr>
          <p:cNvPr id="13" name="Frame 12"/>
          <p:cNvSpPr/>
          <p:nvPr/>
        </p:nvSpPr>
        <p:spPr bwMode="auto">
          <a:xfrm>
            <a:off x="4800600" y="1219200"/>
            <a:ext cx="2362200" cy="4343400"/>
          </a:xfrm>
          <a:prstGeom prst="frame">
            <a:avLst>
              <a:gd name="adj1" fmla="val 3072"/>
            </a:avLst>
          </a:prstGeom>
          <a:solidFill>
            <a:srgbClr val="FF6600"/>
          </a:solidFill>
          <a:ln w="9525" cap="flat" cmpd="sng" algn="ctr">
            <a:solidFill>
              <a:srgbClr val="FF6600"/>
            </a:solidFill>
            <a:prstDash val="solid"/>
            <a:round/>
            <a:headEnd type="none" w="med" len="med"/>
            <a:tailEnd type="none" w="med" len="med"/>
          </a:ln>
          <a:effectLst/>
        </p:spPr>
        <p:txBody>
          <a:bodyP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sp>
        <p:nvSpPr>
          <p:cNvPr id="14" name="TextBox 13"/>
          <p:cNvSpPr txBox="1">
            <a:spLocks noChangeArrowheads="1"/>
          </p:cNvSpPr>
          <p:nvPr/>
        </p:nvSpPr>
        <p:spPr bwMode="auto">
          <a:xfrm>
            <a:off x="68263" y="3962400"/>
            <a:ext cx="2293937" cy="2308225"/>
          </a:xfrm>
          <a:prstGeom prst="rect">
            <a:avLst/>
          </a:prstGeom>
          <a:noFill/>
          <a:ln w="9525">
            <a:noFill/>
            <a:miter lim="800000"/>
            <a:headEnd/>
            <a:tailEnd/>
          </a:ln>
        </p:spPr>
        <p:txBody>
          <a:bodyPr wrap="none">
            <a:prstTxWarp prst="textNoShape">
              <a:avLst/>
            </a:prstTxWarp>
            <a:spAutoFit/>
          </a:bodyPr>
          <a:lstStyle/>
          <a:p>
            <a:r>
              <a:rPr lang="en-US">
                <a:latin typeface="Trebuchet MS" pitchFamily="8" charset="0"/>
              </a:rPr>
              <a:t>This distinction</a:t>
            </a:r>
          </a:p>
          <a:p>
            <a:r>
              <a:rPr lang="en-US">
                <a:latin typeface="Trebuchet MS" pitchFamily="8" charset="0"/>
              </a:rPr>
              <a:t>is made</a:t>
            </a:r>
          </a:p>
          <a:p>
            <a:r>
              <a:rPr lang="en-US">
                <a:latin typeface="Trebuchet MS" pitchFamily="8" charset="0"/>
              </a:rPr>
              <a:t>possible by the</a:t>
            </a:r>
          </a:p>
          <a:p>
            <a:r>
              <a:rPr lang="en-US">
                <a:latin typeface="Trebuchet MS" pitchFamily="8" charset="0"/>
              </a:rPr>
              <a:t>wide spectral</a:t>
            </a:r>
          </a:p>
          <a:p>
            <a:r>
              <a:rPr lang="en-US">
                <a:latin typeface="Trebuchet MS" pitchFamily="8" charset="0"/>
              </a:rPr>
              <a:t>range of the</a:t>
            </a:r>
          </a:p>
          <a:p>
            <a:r>
              <a:rPr lang="en-US">
                <a:latin typeface="Trebuchet MS" pitchFamily="8" charset="0"/>
              </a:rPr>
              <a:t>MODIS sensor.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13"/>
                                        </p:tgtEl>
                                      </p:cBhvr>
                                    </p:animEffect>
                                    <p:set>
                                      <p:cBhvr>
                                        <p:cTn id="27" dur="1" fill="hold">
                                          <p:stCondLst>
                                            <p:cond delay="1999"/>
                                          </p:stCondLst>
                                        </p:cTn>
                                        <p:tgtEl>
                                          <p:spTgt spid="13"/>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2" grpId="1" animBg="1"/>
      <p:bldP spid="13" grpId="0" animBg="1"/>
      <p:bldP spid="13" grpId="1" animBg="1"/>
      <p:bldP spid="14"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55650" y="0"/>
            <a:ext cx="8388350" cy="914400"/>
          </a:xfrm>
        </p:spPr>
        <p:txBody>
          <a:bodyPr/>
          <a:lstStyle/>
          <a:p>
            <a:pPr eaLnBrk="1" hangingPunct="1"/>
            <a:r>
              <a:rPr lang="en-US" sz="3600" smtClean="0">
                <a:solidFill>
                  <a:schemeClr val="tx1"/>
                </a:solidFill>
              </a:rPr>
              <a:t>Spectral optical properties of aerosol</a:t>
            </a:r>
          </a:p>
        </p:txBody>
      </p:sp>
      <p:pic>
        <p:nvPicPr>
          <p:cNvPr id="104451" name="Picture 4"/>
          <p:cNvPicPr>
            <a:picLocks noChangeAspect="1" noChangeArrowheads="1"/>
          </p:cNvPicPr>
          <p:nvPr/>
        </p:nvPicPr>
        <p:blipFill>
          <a:blip r:embed="rId3"/>
          <a:srcRect l="10001" t="13335" r="20003" b="6668"/>
          <a:stretch>
            <a:fillRect/>
          </a:stretch>
        </p:blipFill>
        <p:spPr bwMode="auto">
          <a:xfrm>
            <a:off x="762000" y="752475"/>
            <a:ext cx="6445250" cy="5780088"/>
          </a:xfrm>
          <a:prstGeom prst="rect">
            <a:avLst/>
          </a:prstGeom>
          <a:noFill/>
          <a:ln w="9525">
            <a:noFill/>
            <a:miter lim="800000"/>
            <a:headEnd/>
            <a:tailEnd/>
          </a:ln>
        </p:spPr>
      </p:pic>
      <p:sp>
        <p:nvSpPr>
          <p:cNvPr id="104452" name="Text Box 15"/>
          <p:cNvSpPr txBox="1">
            <a:spLocks noChangeArrowheads="1"/>
          </p:cNvSpPr>
          <p:nvPr/>
        </p:nvSpPr>
        <p:spPr bwMode="auto">
          <a:xfrm>
            <a:off x="4038600" y="1651000"/>
            <a:ext cx="2301875" cy="457200"/>
          </a:xfrm>
          <a:prstGeom prst="rect">
            <a:avLst/>
          </a:prstGeom>
          <a:noFill/>
          <a:ln w="9525">
            <a:noFill/>
            <a:miter lim="800000"/>
            <a:headEnd/>
            <a:tailEnd/>
          </a:ln>
        </p:spPr>
        <p:txBody>
          <a:bodyPr wrap="none">
            <a:prstTxWarp prst="textNoShape">
              <a:avLst/>
            </a:prstTxWarp>
            <a:spAutoFit/>
          </a:bodyPr>
          <a:lstStyle/>
          <a:p>
            <a:r>
              <a:rPr lang="en-US" b="1">
                <a:solidFill>
                  <a:srgbClr val="FF9900"/>
                </a:solidFill>
              </a:rPr>
              <a:t>Dust / Sea Salt</a:t>
            </a:r>
          </a:p>
        </p:txBody>
      </p:sp>
      <p:sp>
        <p:nvSpPr>
          <p:cNvPr id="104453" name="Text Box 16"/>
          <p:cNvSpPr txBox="1">
            <a:spLocks noChangeArrowheads="1"/>
          </p:cNvSpPr>
          <p:nvPr/>
        </p:nvSpPr>
        <p:spPr bwMode="auto">
          <a:xfrm>
            <a:off x="5181600" y="3429000"/>
            <a:ext cx="1600200" cy="822325"/>
          </a:xfrm>
          <a:prstGeom prst="rect">
            <a:avLst/>
          </a:prstGeom>
          <a:noFill/>
          <a:ln w="9525">
            <a:noFill/>
            <a:miter lim="800000"/>
            <a:headEnd/>
            <a:tailEnd/>
          </a:ln>
        </p:spPr>
        <p:txBody>
          <a:bodyPr>
            <a:prstTxWarp prst="textNoShape">
              <a:avLst/>
            </a:prstTxWarp>
            <a:spAutoFit/>
          </a:bodyPr>
          <a:lstStyle/>
          <a:p>
            <a:r>
              <a:rPr lang="en-US" b="1">
                <a:solidFill>
                  <a:srgbClr val="FF0000"/>
                </a:solidFill>
              </a:rPr>
              <a:t>Smoke / Pollution</a:t>
            </a:r>
          </a:p>
        </p:txBody>
      </p:sp>
      <p:sp>
        <p:nvSpPr>
          <p:cNvPr id="104454" name="Text Box 20"/>
          <p:cNvSpPr txBox="1">
            <a:spLocks noChangeArrowheads="1"/>
          </p:cNvSpPr>
          <p:nvPr/>
        </p:nvSpPr>
        <p:spPr bwMode="auto">
          <a:xfrm>
            <a:off x="3278188" y="6400800"/>
            <a:ext cx="2589212" cy="461963"/>
          </a:xfrm>
          <a:prstGeom prst="rect">
            <a:avLst/>
          </a:prstGeom>
          <a:noFill/>
          <a:ln w="9525">
            <a:noFill/>
            <a:miter lim="800000"/>
            <a:headEnd/>
            <a:tailEnd/>
          </a:ln>
        </p:spPr>
        <p:txBody>
          <a:bodyPr wrap="none">
            <a:prstTxWarp prst="textNoShape">
              <a:avLst/>
            </a:prstTxWarp>
            <a:spAutoFit/>
          </a:bodyPr>
          <a:lstStyle/>
          <a:p>
            <a:r>
              <a:rPr lang="en-US"/>
              <a:t>wavelength in </a:t>
            </a:r>
            <a:r>
              <a:rPr lang="en-US">
                <a:latin typeface="Trebuchet MS" pitchFamily="8" charset="0"/>
                <a:ea typeface="Trebuchet MS" pitchFamily="8" charset="0"/>
                <a:cs typeface="Trebuchet MS" pitchFamily="8" charset="0"/>
              </a:rPr>
              <a:t>µm</a:t>
            </a:r>
            <a:endParaRPr lang="en-US"/>
          </a:p>
        </p:txBody>
      </p:sp>
      <p:sp>
        <p:nvSpPr>
          <p:cNvPr id="104455" name="TextBox 6"/>
          <p:cNvSpPr txBox="1">
            <a:spLocks noChangeArrowheads="1"/>
          </p:cNvSpPr>
          <p:nvPr/>
        </p:nvSpPr>
        <p:spPr bwMode="auto">
          <a:xfrm>
            <a:off x="6626316" y="1507807"/>
            <a:ext cx="1801813" cy="2678113"/>
          </a:xfrm>
          <a:prstGeom prst="rect">
            <a:avLst/>
          </a:prstGeom>
          <a:noFill/>
          <a:ln w="9525">
            <a:noFill/>
            <a:miter lim="800000"/>
            <a:headEnd/>
            <a:tailEnd/>
          </a:ln>
        </p:spPr>
        <p:txBody>
          <a:bodyPr wrap="none">
            <a:prstTxWarp prst="textNoShape">
              <a:avLst/>
            </a:prstTxWarp>
            <a:spAutoFit/>
          </a:bodyPr>
          <a:lstStyle/>
          <a:p>
            <a:r>
              <a:rPr lang="en-US">
                <a:latin typeface="Trebuchet MS" pitchFamily="8" charset="0"/>
              </a:rPr>
              <a:t>Here you</a:t>
            </a:r>
          </a:p>
          <a:p>
            <a:r>
              <a:rPr lang="en-US">
                <a:latin typeface="Trebuchet MS" pitchFamily="8" charset="0"/>
              </a:rPr>
              <a:t>can see the</a:t>
            </a:r>
          </a:p>
          <a:p>
            <a:r>
              <a:rPr lang="en-US">
                <a:latin typeface="Trebuchet MS" pitchFamily="8" charset="0"/>
              </a:rPr>
              <a:t>spectral</a:t>
            </a:r>
          </a:p>
          <a:p>
            <a:r>
              <a:rPr lang="en-US">
                <a:latin typeface="Trebuchet MS" pitchFamily="8" charset="0"/>
              </a:rPr>
              <a:t>response</a:t>
            </a:r>
          </a:p>
          <a:p>
            <a:r>
              <a:rPr lang="en-US">
                <a:latin typeface="Trebuchet MS" pitchFamily="8" charset="0"/>
              </a:rPr>
              <a:t>of the large</a:t>
            </a:r>
          </a:p>
          <a:p>
            <a:r>
              <a:rPr lang="en-US">
                <a:latin typeface="Trebuchet MS" pitchFamily="8" charset="0"/>
              </a:rPr>
              <a:t>and small </a:t>
            </a:r>
          </a:p>
          <a:p>
            <a:r>
              <a:rPr lang="en-US">
                <a:latin typeface="Trebuchet MS" pitchFamily="8" charset="0"/>
              </a:rPr>
              <a:t>particles.</a:t>
            </a:r>
          </a:p>
        </p:txBody>
      </p:sp>
      <p:grpSp>
        <p:nvGrpSpPr>
          <p:cNvPr id="10" name="Group 9"/>
          <p:cNvGrpSpPr/>
          <p:nvPr/>
        </p:nvGrpSpPr>
        <p:grpSpPr>
          <a:xfrm>
            <a:off x="2179543" y="1369536"/>
            <a:ext cx="6609019" cy="2059464"/>
            <a:chOff x="2179543" y="1369536"/>
            <a:chExt cx="6609019" cy="2059464"/>
          </a:xfrm>
        </p:grpSpPr>
        <p:sp>
          <p:nvSpPr>
            <p:cNvPr id="8" name="Frame 7"/>
            <p:cNvSpPr/>
            <p:nvPr/>
          </p:nvSpPr>
          <p:spPr>
            <a:xfrm>
              <a:off x="2179543" y="2291005"/>
              <a:ext cx="4024433" cy="1137995"/>
            </a:xfrm>
            <a:prstGeom prst="frame">
              <a:avLst>
                <a:gd name="adj1" fmla="val 4206"/>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858000" y="1369536"/>
              <a:ext cx="1930562" cy="1477328"/>
            </a:xfrm>
            <a:prstGeom prst="rect">
              <a:avLst/>
            </a:prstGeom>
            <a:noFill/>
          </p:spPr>
          <p:txBody>
            <a:bodyPr wrap="none" rtlCol="0">
              <a:spAutoFit/>
            </a:bodyPr>
            <a:lstStyle/>
            <a:p>
              <a:r>
                <a:rPr lang="en-US"/>
                <a:t>Note that the</a:t>
              </a:r>
            </a:p>
            <a:p>
              <a:r>
                <a:rPr lang="en-US"/>
                <a:t>large particles</a:t>
              </a:r>
            </a:p>
            <a:p>
              <a:r>
                <a:rPr lang="en-US"/>
                <a:t>produce a high</a:t>
              </a:r>
            </a:p>
            <a:p>
              <a:r>
                <a:rPr lang="en-US"/>
                <a:t>response across</a:t>
              </a:r>
            </a:p>
            <a:p>
              <a:r>
                <a:rPr lang="en-US"/>
                <a:t>the spectral range.</a:t>
              </a:r>
            </a:p>
          </p:txBody>
        </p:sp>
      </p:grpSp>
      <p:grpSp>
        <p:nvGrpSpPr>
          <p:cNvPr id="14" name="Group 13"/>
          <p:cNvGrpSpPr/>
          <p:nvPr/>
        </p:nvGrpSpPr>
        <p:grpSpPr>
          <a:xfrm>
            <a:off x="1320618" y="2719493"/>
            <a:ext cx="7389915" cy="3110593"/>
            <a:chOff x="1320618" y="2719493"/>
            <a:chExt cx="7389915" cy="3110593"/>
          </a:xfrm>
        </p:grpSpPr>
        <p:sp>
          <p:nvSpPr>
            <p:cNvPr id="12" name="Donut 11"/>
            <p:cNvSpPr/>
            <p:nvPr/>
          </p:nvSpPr>
          <p:spPr>
            <a:xfrm rot="2085914">
              <a:off x="1320618" y="2719493"/>
              <a:ext cx="5674396" cy="1446278"/>
            </a:xfrm>
            <a:prstGeom prst="donut">
              <a:avLst>
                <a:gd name="adj" fmla="val 4369"/>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781800" y="4075759"/>
              <a:ext cx="1928733" cy="1754327"/>
            </a:xfrm>
            <a:prstGeom prst="rect">
              <a:avLst/>
            </a:prstGeom>
            <a:noFill/>
          </p:spPr>
          <p:txBody>
            <a:bodyPr wrap="none" rtlCol="0">
              <a:spAutoFit/>
            </a:bodyPr>
            <a:lstStyle/>
            <a:p>
              <a:r>
                <a:rPr lang="en-US">
                  <a:solidFill>
                    <a:srgbClr val="0000FF"/>
                  </a:solidFill>
                </a:rPr>
                <a:t>The small particles</a:t>
              </a:r>
            </a:p>
            <a:p>
              <a:r>
                <a:rPr lang="en-US">
                  <a:solidFill>
                    <a:srgbClr val="0000FF"/>
                  </a:solidFill>
                </a:rPr>
                <a:t>produce weaker</a:t>
              </a:r>
            </a:p>
            <a:p>
              <a:r>
                <a:rPr lang="en-US">
                  <a:solidFill>
                    <a:srgbClr val="0000FF"/>
                  </a:solidFill>
                </a:rPr>
                <a:t>responses as</a:t>
              </a:r>
            </a:p>
            <a:p>
              <a:r>
                <a:rPr lang="en-US">
                  <a:solidFill>
                    <a:srgbClr val="0000FF"/>
                  </a:solidFill>
                </a:rPr>
                <a:t>the wavelength of</a:t>
              </a:r>
            </a:p>
            <a:p>
              <a:r>
                <a:rPr lang="en-US">
                  <a:solidFill>
                    <a:srgbClr val="0000FF"/>
                  </a:solidFill>
                </a:rPr>
                <a:t>the light increases</a:t>
              </a:r>
            </a:p>
            <a:p>
              <a:endParaRPr lang="en-US">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4455"/>
                                        </p:tgtEl>
                                      </p:cBhvr>
                                    </p:animEffect>
                                    <p:set>
                                      <p:cBhvr>
                                        <p:cTn id="7" dur="1" fill="hold">
                                          <p:stCondLst>
                                            <p:cond delay="1999"/>
                                          </p:stCondLst>
                                        </p:cTn>
                                        <p:tgtEl>
                                          <p:spTgt spid="104455"/>
                                        </p:tgtEl>
                                        <p:attrNameLst>
                                          <p:attrName>style.visibility</p:attrName>
                                        </p:attrNameLst>
                                      </p:cBhvr>
                                      <p:to>
                                        <p:strVal val="hidden"/>
                                      </p:to>
                                    </p:set>
                                  </p:childTnLst>
                                </p:cTn>
                              </p:par>
                            </p:childTnLst>
                          </p:cTn>
                        </p:par>
                        <p:par>
                          <p:cTn id="8" fill="hold">
                            <p:stCondLst>
                              <p:cond delay="2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7620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Palatino" pitchFamily="8" charset="0"/>
              </a:rPr>
              <a:t>Physical Properties</a:t>
            </a:r>
            <a:endParaRPr lang="en-US">
              <a:solidFill>
                <a:srgbClr val="FF0000"/>
              </a:solidFill>
            </a:endParaRPr>
          </a:p>
        </p:txBody>
      </p:sp>
      <p:sp>
        <p:nvSpPr>
          <p:cNvPr id="106499" name="Text Box 3"/>
          <p:cNvSpPr txBox="1">
            <a:spLocks noChangeArrowheads="1"/>
          </p:cNvSpPr>
          <p:nvPr/>
        </p:nvSpPr>
        <p:spPr bwMode="auto">
          <a:xfrm>
            <a:off x="844550" y="1219200"/>
            <a:ext cx="6720409" cy="2246769"/>
          </a:xfrm>
          <a:prstGeom prst="rect">
            <a:avLst/>
          </a:prstGeom>
          <a:noFill/>
          <a:ln w="9525">
            <a:noFill/>
            <a:miter lim="800000"/>
            <a:headEnd/>
            <a:tailEnd/>
          </a:ln>
        </p:spPr>
        <p:txBody>
          <a:bodyPr wrap="none">
            <a:prstTxWarp prst="textNoShape">
              <a:avLst/>
            </a:prstTxWarp>
            <a:spAutoFit/>
          </a:bodyPr>
          <a:lstStyle/>
          <a:p>
            <a:r>
              <a:rPr lang="en-US" sz="2000"/>
              <a:t>Angstrom Exponent  </a:t>
            </a:r>
            <a:r>
              <a:rPr lang="en-US" sz="2000" i="1" kern="0" smtClean="0">
                <a:solidFill>
                  <a:sysClr val="windowText" lastClr="000000"/>
                </a:solidFill>
              </a:rPr>
              <a:t>α</a:t>
            </a:r>
            <a:endParaRPr lang="en-US" sz="2000"/>
          </a:p>
          <a:p>
            <a:endParaRPr lang="en-US" sz="2000"/>
          </a:p>
          <a:p>
            <a:r>
              <a:rPr lang="en-US" sz="2000"/>
              <a:t>The Angstrom exponent is often used as a qualitative </a:t>
            </a:r>
          </a:p>
          <a:p>
            <a:r>
              <a:rPr lang="en-US" sz="2000"/>
              <a:t>indicator of mean aerosol particle size in the measured column</a:t>
            </a:r>
          </a:p>
          <a:p>
            <a:endParaRPr lang="en-US" sz="2000"/>
          </a:p>
          <a:p>
            <a:r>
              <a:rPr lang="en-US" sz="2000"/>
              <a:t>Values greater than 2 – small particles </a:t>
            </a:r>
          </a:p>
          <a:p>
            <a:r>
              <a:rPr lang="en-US" sz="2000"/>
              <a:t>Values less than 1 – large particles</a:t>
            </a:r>
          </a:p>
        </p:txBody>
      </p:sp>
      <p:sp>
        <p:nvSpPr>
          <p:cNvPr id="106500" name="Rectangle 4"/>
          <p:cNvSpPr>
            <a:spLocks noChangeArrowheads="1"/>
          </p:cNvSpPr>
          <p:nvPr/>
        </p:nvSpPr>
        <p:spPr bwMode="auto">
          <a:xfrm>
            <a:off x="879475" y="4038600"/>
            <a:ext cx="6931025" cy="823913"/>
          </a:xfrm>
          <a:prstGeom prst="rect">
            <a:avLst/>
          </a:prstGeom>
          <a:noFill/>
          <a:ln w="9525">
            <a:noFill/>
            <a:miter lim="800000"/>
            <a:headEnd/>
            <a:tailEnd/>
          </a:ln>
        </p:spPr>
        <p:txBody>
          <a:bodyPr wrap="none">
            <a:prstTxWarp prst="textNoShape">
              <a:avLst/>
            </a:prstTxWarp>
            <a:spAutoFit/>
          </a:bodyPr>
          <a:lstStyle/>
          <a:p>
            <a:r>
              <a:rPr lang="en-US" sz="2000"/>
              <a:t>For measurements of optical thickness </a:t>
            </a:r>
          </a:p>
          <a:p>
            <a:r>
              <a:rPr lang="en-US" sz="2800">
                <a:sym typeface="Symbol" pitchFamily="8" charset="2"/>
              </a:rPr>
              <a:t></a:t>
            </a:r>
            <a:r>
              <a:rPr lang="en-US" sz="2800" baseline="-25000">
                <a:sym typeface="Symbol" pitchFamily="8" charset="2"/>
              </a:rPr>
              <a:t>1 and </a:t>
            </a:r>
            <a:r>
              <a:rPr lang="en-US" sz="2800">
                <a:sym typeface="Symbol" pitchFamily="8" charset="2"/>
              </a:rPr>
              <a:t></a:t>
            </a:r>
            <a:r>
              <a:rPr lang="en-US" sz="2800" baseline="-25000">
                <a:sym typeface="Symbol" pitchFamily="8" charset="2"/>
              </a:rPr>
              <a:t>2</a:t>
            </a:r>
            <a:r>
              <a:rPr lang="en-US" sz="2000"/>
              <a:t> taken at two different wavelengths </a:t>
            </a:r>
            <a:r>
              <a:rPr lang="en-US" sz="2800">
                <a:sym typeface="Symbol" pitchFamily="8" charset="2"/>
              </a:rPr>
              <a:t></a:t>
            </a:r>
            <a:r>
              <a:rPr lang="en-US" sz="2800" baseline="-25000">
                <a:sym typeface="Symbol" pitchFamily="8" charset="2"/>
              </a:rPr>
              <a:t>1 </a:t>
            </a:r>
            <a:r>
              <a:rPr lang="en-US" sz="2000">
                <a:sym typeface="Symbol" pitchFamily="8" charset="2"/>
              </a:rPr>
              <a:t>and</a:t>
            </a:r>
            <a:r>
              <a:rPr lang="en-US" sz="2800">
                <a:sym typeface="Symbol" pitchFamily="8" charset="2"/>
              </a:rPr>
              <a:t> </a:t>
            </a:r>
            <a:r>
              <a:rPr lang="en-US" sz="2800" baseline="-25000">
                <a:sym typeface="Symbol" pitchFamily="8" charset="2"/>
              </a:rPr>
              <a:t>21</a:t>
            </a:r>
            <a:endParaRPr lang="en-US"/>
          </a:p>
        </p:txBody>
      </p:sp>
      <p:grpSp>
        <p:nvGrpSpPr>
          <p:cNvPr id="58" name="Group 57"/>
          <p:cNvGrpSpPr/>
          <p:nvPr/>
        </p:nvGrpSpPr>
        <p:grpSpPr>
          <a:xfrm>
            <a:off x="2743200" y="4836888"/>
            <a:ext cx="2305314" cy="1642604"/>
            <a:chOff x="2743200" y="4836888"/>
            <a:chExt cx="2305314" cy="1642604"/>
          </a:xfrm>
        </p:grpSpPr>
        <p:sp>
          <p:nvSpPr>
            <p:cNvPr id="59" name="TextBox 58"/>
            <p:cNvSpPr txBox="1"/>
            <p:nvPr/>
          </p:nvSpPr>
          <p:spPr>
            <a:xfrm>
              <a:off x="2743200" y="5334000"/>
              <a:ext cx="1123686" cy="58477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smtClean="0">
                  <a:ln>
                    <a:noFill/>
                  </a:ln>
                  <a:solidFill>
                    <a:sysClr val="windowText" lastClr="000000"/>
                  </a:solidFill>
                  <a:effectLst/>
                  <a:uLnTx/>
                  <a:uFillTx/>
                </a:rPr>
                <a:t>α </a:t>
              </a:r>
              <a:r>
                <a:rPr kumimoji="0" lang="en-US" sz="3200" b="0" i="0" u="none" strike="noStrike" kern="0" cap="none" spc="0" normalizeH="0" baseline="0" noProof="0" smtClean="0">
                  <a:ln>
                    <a:noFill/>
                  </a:ln>
                  <a:solidFill>
                    <a:sysClr val="windowText" lastClr="000000"/>
                  </a:solidFill>
                  <a:effectLst/>
                  <a:uLnTx/>
                  <a:uFillTx/>
                </a:rPr>
                <a:t>= -</a:t>
              </a:r>
              <a:endParaRPr kumimoji="0" lang="en-US" sz="3200" b="0" i="1" u="none" strike="noStrike" kern="0" cap="none" spc="0" normalizeH="0" baseline="0" noProof="0" smtClean="0">
                <a:ln>
                  <a:noFill/>
                </a:ln>
                <a:solidFill>
                  <a:sysClr val="windowText" lastClr="000000"/>
                </a:solidFill>
                <a:effectLst/>
                <a:uLnTx/>
                <a:uFillTx/>
              </a:endParaRPr>
            </a:p>
          </p:txBody>
        </p:sp>
        <p:grpSp>
          <p:nvGrpSpPr>
            <p:cNvPr id="60" name="Group 17"/>
            <p:cNvGrpSpPr/>
            <p:nvPr/>
          </p:nvGrpSpPr>
          <p:grpSpPr>
            <a:xfrm>
              <a:off x="3733800" y="4836888"/>
              <a:ext cx="1066800" cy="830997"/>
              <a:chOff x="3733800" y="4677285"/>
              <a:chExt cx="1066800" cy="830997"/>
            </a:xfrm>
          </p:grpSpPr>
          <p:grpSp>
            <p:nvGrpSpPr>
              <p:cNvPr id="67" name="Group 13"/>
              <p:cNvGrpSpPr/>
              <p:nvPr/>
            </p:nvGrpSpPr>
            <p:grpSpPr>
              <a:xfrm>
                <a:off x="4190999" y="4677285"/>
                <a:ext cx="609601" cy="830997"/>
                <a:chOff x="5410200" y="4753485"/>
                <a:chExt cx="609601" cy="830997"/>
              </a:xfrm>
            </p:grpSpPr>
            <p:sp>
              <p:nvSpPr>
                <p:cNvPr id="69" name="TextBox 68"/>
                <p:cNvSpPr txBox="1"/>
                <p:nvPr/>
              </p:nvSpPr>
              <p:spPr>
                <a:xfrm>
                  <a:off x="5410200" y="4753485"/>
                  <a:ext cx="559318"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sym typeface="Symbol" pitchFamily="8" charset="2"/>
                    </a:rPr>
                    <a:t></a:t>
                  </a:r>
                  <a:r>
                    <a:rPr kumimoji="0" lang="en-US" sz="1800" b="0" i="0" u="none" strike="noStrike" kern="0" cap="none" spc="0" normalizeH="0" baseline="-25000" noProof="0">
                      <a:ln>
                        <a:noFill/>
                      </a:ln>
                      <a:solidFill>
                        <a:sysClr val="windowText" lastClr="000000"/>
                      </a:solidFill>
                      <a:effectLst/>
                      <a:uLnTx/>
                      <a:uFillTx/>
                      <a:sym typeface="Symbol" pitchFamily="8" charset="2"/>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sym typeface="Symbol" pitchFamily="8" charset="2"/>
                    </a:rPr>
                    <a:t></a:t>
                  </a:r>
                  <a:r>
                    <a:rPr kumimoji="0" lang="en-US" sz="1800" b="0" i="0" u="none" strike="noStrike" kern="0" cap="none" spc="0" normalizeH="0" baseline="-25000" noProof="0">
                      <a:ln>
                        <a:noFill/>
                      </a:ln>
                      <a:solidFill>
                        <a:sysClr val="windowText" lastClr="000000"/>
                      </a:solidFill>
                      <a:effectLst/>
                      <a:uLnTx/>
                      <a:uFillTx/>
                      <a:sym typeface="Symbol" pitchFamily="8" charset="2"/>
                    </a:rPr>
                    <a:t>2</a:t>
                  </a:r>
                  <a:r>
                    <a:rPr kumimoji="0" lang="en-US" sz="1800" b="0" i="0" u="none" strike="noStrike" kern="0" cap="none" spc="0" normalizeH="0" baseline="0" noProof="0">
                      <a:ln>
                        <a:noFill/>
                      </a:ln>
                      <a:solidFill>
                        <a:sysClr val="windowText" lastClr="000000"/>
                      </a:solidFill>
                      <a:effectLst/>
                      <a:uLnTx/>
                      <a:uFillTx/>
                    </a:rPr>
                    <a:t> </a:t>
                  </a:r>
                  <a:endParaRPr kumimoji="0" lang="en-US" sz="1800" b="0" i="0" u="none" strike="noStrike" kern="0" cap="none" spc="0" normalizeH="0" baseline="-25000" noProof="0">
                    <a:ln>
                      <a:noFill/>
                    </a:ln>
                    <a:solidFill>
                      <a:sysClr val="windowText" lastClr="000000"/>
                    </a:solidFill>
                    <a:effectLst/>
                    <a:uLnTx/>
                    <a:uFillTx/>
                    <a:sym typeface="Symbol" pitchFamily="8" charset="2"/>
                  </a:endParaRPr>
                </a:p>
              </p:txBody>
            </p:sp>
            <p:cxnSp>
              <p:nvCxnSpPr>
                <p:cNvPr id="70" name="Straight Connector 69"/>
                <p:cNvCxnSpPr/>
                <p:nvPr/>
              </p:nvCxnSpPr>
              <p:spPr bwMode="auto">
                <a:xfrm rot="10800000">
                  <a:off x="5410201" y="5159261"/>
                  <a:ext cx="609600" cy="1588"/>
                </a:xfrm>
                <a:prstGeom prst="line">
                  <a:avLst/>
                </a:prstGeom>
                <a:solidFill>
                  <a:srgbClr val="BBE0E3"/>
                </a:solidFill>
                <a:ln w="31750" cap="flat" cmpd="sng" algn="ctr">
                  <a:solidFill>
                    <a:srgbClr val="000000"/>
                  </a:solidFill>
                  <a:prstDash val="solid"/>
                  <a:round/>
                  <a:headEnd type="none" w="med" len="med"/>
                  <a:tailEnd type="none" w="med" len="med"/>
                </a:ln>
                <a:effectLst/>
              </p:spPr>
            </p:cxnSp>
          </p:grpSp>
          <p:sp>
            <p:nvSpPr>
              <p:cNvPr id="68" name="TextBox 67"/>
              <p:cNvSpPr txBox="1"/>
              <p:nvPr/>
            </p:nvSpPr>
            <p:spPr>
              <a:xfrm>
                <a:off x="3733800" y="4876800"/>
                <a:ext cx="42421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ln</a:t>
                </a:r>
              </a:p>
            </p:txBody>
          </p:sp>
        </p:grpSp>
        <p:grpSp>
          <p:nvGrpSpPr>
            <p:cNvPr id="61" name="Group 18"/>
            <p:cNvGrpSpPr/>
            <p:nvPr/>
          </p:nvGrpSpPr>
          <p:grpSpPr>
            <a:xfrm>
              <a:off x="3733800" y="5648495"/>
              <a:ext cx="1057106" cy="830997"/>
              <a:chOff x="3733800" y="5724695"/>
              <a:chExt cx="1057106" cy="830997"/>
            </a:xfrm>
          </p:grpSpPr>
          <p:grpSp>
            <p:nvGrpSpPr>
              <p:cNvPr id="63" name="Group 12"/>
              <p:cNvGrpSpPr/>
              <p:nvPr/>
            </p:nvGrpSpPr>
            <p:grpSpPr>
              <a:xfrm>
                <a:off x="4181306" y="5724695"/>
                <a:ext cx="609600" cy="830997"/>
                <a:chOff x="6848307" y="5191295"/>
                <a:chExt cx="609600" cy="830997"/>
              </a:xfrm>
            </p:grpSpPr>
            <p:sp>
              <p:nvSpPr>
                <p:cNvPr id="65" name="TextBox 64"/>
                <p:cNvSpPr txBox="1"/>
                <p:nvPr/>
              </p:nvSpPr>
              <p:spPr>
                <a:xfrm>
                  <a:off x="6934200" y="5191295"/>
                  <a:ext cx="467696"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sym typeface="Symbol" pitchFamily="8" charset="2"/>
                    </a:rPr>
                    <a:t></a:t>
                  </a:r>
                  <a:r>
                    <a:rPr kumimoji="0" lang="en-US" sz="1800" b="0" i="0" u="none" strike="noStrike" kern="0" cap="none" spc="0" normalizeH="0" baseline="-25000" noProof="0">
                      <a:ln>
                        <a:noFill/>
                      </a:ln>
                      <a:solidFill>
                        <a:sysClr val="windowText" lastClr="000000"/>
                      </a:solidFill>
                      <a:effectLst/>
                      <a:uLnTx/>
                      <a:uFillTx/>
                      <a:sym typeface="Symbol" pitchFamily="8" charset="2"/>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sym typeface="Symbol" pitchFamily="8" charset="2"/>
                    </a:rPr>
                    <a:t></a:t>
                  </a:r>
                  <a:r>
                    <a:rPr kumimoji="0" lang="en-US" sz="1800" b="0" i="0" u="none" strike="noStrike" kern="0" cap="none" spc="0" normalizeH="0" baseline="-25000" noProof="0">
                      <a:ln>
                        <a:noFill/>
                      </a:ln>
                      <a:solidFill>
                        <a:sysClr val="windowText" lastClr="000000"/>
                      </a:solidFill>
                      <a:effectLst/>
                      <a:uLnTx/>
                      <a:uFillTx/>
                      <a:sym typeface="Symbol" pitchFamily="8" charset="2"/>
                    </a:rPr>
                    <a:t>2</a:t>
                  </a:r>
                  <a:r>
                    <a:rPr kumimoji="0" lang="en-US" sz="1800" b="0" i="0" u="none" strike="noStrike" kern="0" cap="none" spc="0" normalizeH="0" baseline="0" noProof="0">
                      <a:ln>
                        <a:noFill/>
                      </a:ln>
                      <a:solidFill>
                        <a:sysClr val="windowText" lastClr="000000"/>
                      </a:solidFill>
                      <a:effectLst/>
                      <a:uLnTx/>
                      <a:uFillTx/>
                    </a:rPr>
                    <a:t> </a:t>
                  </a:r>
                  <a:endParaRPr kumimoji="0" lang="en-US" sz="1800" b="0" i="0" u="none" strike="noStrike" kern="0" cap="none" spc="0" normalizeH="0" baseline="-25000" noProof="0">
                    <a:ln>
                      <a:noFill/>
                    </a:ln>
                    <a:solidFill>
                      <a:sysClr val="windowText" lastClr="000000"/>
                    </a:solidFill>
                    <a:effectLst/>
                    <a:uLnTx/>
                    <a:uFillTx/>
                    <a:sym typeface="Symbol" pitchFamily="8" charset="2"/>
                  </a:endParaRPr>
                </a:p>
              </p:txBody>
            </p:sp>
            <p:cxnSp>
              <p:nvCxnSpPr>
                <p:cNvPr id="66" name="Straight Connector 65"/>
                <p:cNvCxnSpPr/>
                <p:nvPr/>
              </p:nvCxnSpPr>
              <p:spPr bwMode="auto">
                <a:xfrm rot="10800000">
                  <a:off x="6848307" y="5552268"/>
                  <a:ext cx="609600" cy="1588"/>
                </a:xfrm>
                <a:prstGeom prst="line">
                  <a:avLst/>
                </a:prstGeom>
                <a:solidFill>
                  <a:srgbClr val="BBE0E3"/>
                </a:solidFill>
                <a:ln w="31750" cap="flat" cmpd="sng" algn="ctr">
                  <a:solidFill>
                    <a:srgbClr val="000000"/>
                  </a:solidFill>
                  <a:prstDash val="solid"/>
                  <a:round/>
                  <a:headEnd type="none" w="med" len="med"/>
                  <a:tailEnd type="none" w="med" len="med"/>
                </a:ln>
                <a:effectLst/>
              </p:spPr>
            </p:cxnSp>
          </p:grpSp>
          <p:sp>
            <p:nvSpPr>
              <p:cNvPr id="64" name="TextBox 63"/>
              <p:cNvSpPr txBox="1"/>
              <p:nvPr/>
            </p:nvSpPr>
            <p:spPr>
              <a:xfrm>
                <a:off x="3733800" y="5862935"/>
                <a:ext cx="42421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ln</a:t>
                </a:r>
              </a:p>
            </p:txBody>
          </p:sp>
        </p:grpSp>
        <p:cxnSp>
          <p:nvCxnSpPr>
            <p:cNvPr id="62" name="Straight Connector 61"/>
            <p:cNvCxnSpPr/>
            <p:nvPr/>
          </p:nvCxnSpPr>
          <p:spPr bwMode="auto">
            <a:xfrm>
              <a:off x="3810000" y="5673503"/>
              <a:ext cx="1238514" cy="12412"/>
            </a:xfrm>
            <a:prstGeom prst="line">
              <a:avLst/>
            </a:prstGeom>
            <a:solidFill>
              <a:srgbClr val="BBE0E3"/>
            </a:solidFill>
            <a:ln w="38100" cap="flat" cmpd="sng" algn="ctr">
              <a:solidFill>
                <a:srgbClr val="000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762000" y="762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Palatino" pitchFamily="8" charset="0"/>
              </a:rPr>
              <a:t>Physical Properties</a:t>
            </a:r>
            <a:endParaRPr lang="en-US">
              <a:solidFill>
                <a:srgbClr val="FF0000"/>
              </a:solidFill>
            </a:endParaRPr>
          </a:p>
        </p:txBody>
      </p:sp>
      <p:sp>
        <p:nvSpPr>
          <p:cNvPr id="108547" name="Text Box 3"/>
          <p:cNvSpPr txBox="1">
            <a:spLocks noChangeArrowheads="1"/>
          </p:cNvSpPr>
          <p:nvPr/>
        </p:nvSpPr>
        <p:spPr bwMode="auto">
          <a:xfrm>
            <a:off x="844550" y="990600"/>
            <a:ext cx="7131050" cy="830263"/>
          </a:xfrm>
          <a:prstGeom prst="rect">
            <a:avLst/>
          </a:prstGeom>
          <a:noFill/>
          <a:ln w="9525">
            <a:noFill/>
            <a:miter lim="800000"/>
            <a:headEnd/>
            <a:tailEnd/>
          </a:ln>
        </p:spPr>
        <p:txBody>
          <a:bodyPr wrap="none">
            <a:prstTxWarp prst="textNoShape">
              <a:avLst/>
            </a:prstTxWarp>
            <a:spAutoFit/>
          </a:bodyPr>
          <a:lstStyle/>
          <a:p>
            <a:r>
              <a:rPr lang="en-US"/>
              <a:t>The angstrom exponent really represents the slope</a:t>
            </a:r>
          </a:p>
          <a:p>
            <a:r>
              <a:rPr lang="en-US"/>
              <a:t>of the spectral response.</a:t>
            </a:r>
          </a:p>
        </p:txBody>
      </p:sp>
      <p:sp>
        <p:nvSpPr>
          <p:cNvPr id="108548" name="Rectangle 4"/>
          <p:cNvSpPr>
            <a:spLocks noChangeArrowheads="1"/>
          </p:cNvSpPr>
          <p:nvPr/>
        </p:nvSpPr>
        <p:spPr bwMode="auto">
          <a:xfrm>
            <a:off x="879475" y="2057400"/>
            <a:ext cx="6931025" cy="823913"/>
          </a:xfrm>
          <a:prstGeom prst="rect">
            <a:avLst/>
          </a:prstGeom>
          <a:noFill/>
          <a:ln w="9525">
            <a:noFill/>
            <a:miter lim="800000"/>
            <a:headEnd/>
            <a:tailEnd/>
          </a:ln>
        </p:spPr>
        <p:txBody>
          <a:bodyPr wrap="none">
            <a:prstTxWarp prst="textNoShape">
              <a:avLst/>
            </a:prstTxWarp>
            <a:spAutoFit/>
          </a:bodyPr>
          <a:lstStyle/>
          <a:p>
            <a:r>
              <a:rPr lang="en-US" sz="2000"/>
              <a:t>For measurements of optical thickness </a:t>
            </a:r>
          </a:p>
          <a:p>
            <a:r>
              <a:rPr lang="en-US" sz="2800">
                <a:sym typeface="Symbol" pitchFamily="8" charset="2"/>
              </a:rPr>
              <a:t></a:t>
            </a:r>
            <a:r>
              <a:rPr lang="en-US" sz="2800" baseline="-25000">
                <a:sym typeface="Symbol" pitchFamily="8" charset="2"/>
              </a:rPr>
              <a:t>1 and </a:t>
            </a:r>
            <a:r>
              <a:rPr lang="en-US" sz="2800">
                <a:sym typeface="Symbol" pitchFamily="8" charset="2"/>
              </a:rPr>
              <a:t></a:t>
            </a:r>
            <a:r>
              <a:rPr lang="en-US" sz="2800" baseline="-25000">
                <a:sym typeface="Symbol" pitchFamily="8" charset="2"/>
              </a:rPr>
              <a:t>2</a:t>
            </a:r>
            <a:r>
              <a:rPr lang="en-US" sz="2000"/>
              <a:t> taken at two different wavelengths </a:t>
            </a:r>
            <a:r>
              <a:rPr lang="en-US" sz="2800">
                <a:sym typeface="Symbol" pitchFamily="8" charset="2"/>
              </a:rPr>
              <a:t></a:t>
            </a:r>
            <a:r>
              <a:rPr lang="en-US" sz="2800" baseline="-25000">
                <a:sym typeface="Symbol" pitchFamily="8" charset="2"/>
              </a:rPr>
              <a:t>1 </a:t>
            </a:r>
            <a:r>
              <a:rPr lang="en-US" sz="2000">
                <a:sym typeface="Symbol" pitchFamily="8" charset="2"/>
              </a:rPr>
              <a:t>and</a:t>
            </a:r>
            <a:r>
              <a:rPr lang="en-US" sz="2800">
                <a:sym typeface="Symbol" pitchFamily="8" charset="2"/>
              </a:rPr>
              <a:t> </a:t>
            </a:r>
            <a:r>
              <a:rPr lang="en-US" sz="2800" baseline="-25000">
                <a:sym typeface="Symbol" pitchFamily="8" charset="2"/>
              </a:rPr>
              <a:t>2</a:t>
            </a:r>
            <a:endParaRPr lang="en-US"/>
          </a:p>
        </p:txBody>
      </p:sp>
      <p:pic>
        <p:nvPicPr>
          <p:cNvPr id="108549" name="Picture 5" descr="angstrom"/>
          <p:cNvPicPr>
            <a:picLocks noChangeAspect="1" noChangeArrowheads="1"/>
          </p:cNvPicPr>
          <p:nvPr/>
        </p:nvPicPr>
        <p:blipFill>
          <a:blip r:embed="rId3"/>
          <a:srcRect/>
          <a:stretch>
            <a:fillRect/>
          </a:stretch>
        </p:blipFill>
        <p:spPr bwMode="auto">
          <a:xfrm>
            <a:off x="685800" y="3657600"/>
            <a:ext cx="3276600" cy="1582738"/>
          </a:xfrm>
          <a:prstGeom prst="rect">
            <a:avLst/>
          </a:prstGeom>
          <a:noFill/>
          <a:ln w="9525">
            <a:noFill/>
            <a:miter lim="800000"/>
            <a:headEnd/>
            <a:tailEnd/>
          </a:ln>
        </p:spPr>
      </p:pic>
      <p:pic>
        <p:nvPicPr>
          <p:cNvPr id="108550" name="Picture 4"/>
          <p:cNvPicPr>
            <a:picLocks noChangeAspect="1" noChangeArrowheads="1"/>
          </p:cNvPicPr>
          <p:nvPr/>
        </p:nvPicPr>
        <p:blipFill>
          <a:blip r:embed="rId4"/>
          <a:srcRect l="10001" t="13335" r="20003" b="6668"/>
          <a:stretch>
            <a:fillRect/>
          </a:stretch>
        </p:blipFill>
        <p:spPr bwMode="auto">
          <a:xfrm>
            <a:off x="4038600" y="2895600"/>
            <a:ext cx="4876800" cy="3895725"/>
          </a:xfrm>
          <a:prstGeom prst="rect">
            <a:avLst/>
          </a:prstGeom>
          <a:noFill/>
          <a:ln w="9525">
            <a:noFill/>
            <a:miter lim="800000"/>
            <a:headEnd/>
            <a:tailEnd/>
          </a:ln>
        </p:spPr>
      </p:pic>
      <p:sp>
        <p:nvSpPr>
          <p:cNvPr id="108551" name="Text Box 20"/>
          <p:cNvSpPr txBox="1">
            <a:spLocks noChangeArrowheads="1"/>
          </p:cNvSpPr>
          <p:nvPr/>
        </p:nvSpPr>
        <p:spPr bwMode="auto">
          <a:xfrm>
            <a:off x="6011863" y="6629400"/>
            <a:ext cx="1379537" cy="276225"/>
          </a:xfrm>
          <a:prstGeom prst="rect">
            <a:avLst/>
          </a:prstGeom>
          <a:noFill/>
          <a:ln w="9525">
            <a:noFill/>
            <a:miter lim="800000"/>
            <a:headEnd/>
            <a:tailEnd/>
          </a:ln>
        </p:spPr>
        <p:txBody>
          <a:bodyPr wrap="none">
            <a:prstTxWarp prst="textNoShape">
              <a:avLst/>
            </a:prstTxWarp>
            <a:spAutoFit/>
          </a:bodyPr>
          <a:lstStyle/>
          <a:p>
            <a:r>
              <a:rPr lang="en-US" sz="1200"/>
              <a:t>wavelength in </a:t>
            </a:r>
            <a:r>
              <a:rPr lang="en-US" sz="1200">
                <a:latin typeface="Trebuchet MS" pitchFamily="8" charset="0"/>
                <a:ea typeface="Trebuchet MS" pitchFamily="8" charset="0"/>
                <a:cs typeface="Trebuchet MS" pitchFamily="8" charset="0"/>
              </a:rPr>
              <a:t>µm</a:t>
            </a:r>
            <a:endParaRPr lang="en-U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838200" y="762000"/>
            <a:ext cx="7772400" cy="1143000"/>
          </a:xfrm>
          <a:prstGeom prst="rect">
            <a:avLst/>
          </a:prstGeom>
          <a:noFill/>
          <a:ln w="9525">
            <a:noFill/>
            <a:miter lim="800000"/>
            <a:headEnd/>
            <a:tailEnd/>
          </a:ln>
        </p:spPr>
        <p:txBody>
          <a:bodyPr anchor="ctr">
            <a:prstTxWarp prst="textNoShape">
              <a:avLst/>
            </a:prstTxWarp>
          </a:bodyPr>
          <a:lstStyle/>
          <a:p>
            <a:pPr algn="ctr" eaLnBrk="1" hangingPunct="1">
              <a:defRPr/>
            </a:pPr>
            <a:r>
              <a:rPr lang="en-US" sz="4400" kern="0" dirty="0">
                <a:solidFill>
                  <a:schemeClr val="tx2"/>
                </a:solidFill>
                <a:latin typeface="+mj-lt"/>
                <a:ea typeface="+mj-ea"/>
                <a:cs typeface="+mj-cs"/>
              </a:rPr>
              <a:t>End Part 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762000" y="152400"/>
            <a:ext cx="4343400" cy="641350"/>
          </a:xfrm>
          <a:prstGeom prst="rect">
            <a:avLst/>
          </a:prstGeom>
          <a:noFill/>
          <a:ln w="9525">
            <a:noFill/>
            <a:miter lim="800000"/>
            <a:headEnd/>
            <a:tailEnd/>
          </a:ln>
        </p:spPr>
        <p:txBody>
          <a:bodyPr>
            <a:prstTxWarp prst="textNoShape">
              <a:avLst/>
            </a:prstTxWarp>
            <a:spAutoFit/>
          </a:bodyPr>
          <a:lstStyle/>
          <a:p>
            <a:r>
              <a:rPr lang="en-US" sz="3600">
                <a:solidFill>
                  <a:srgbClr val="FF0000"/>
                </a:solidFill>
                <a:latin typeface="Palatino" pitchFamily="8" charset="0"/>
              </a:rPr>
              <a:t>Optical Properties</a:t>
            </a:r>
            <a:endParaRPr lang="en-US">
              <a:solidFill>
                <a:srgbClr val="FF0000"/>
              </a:solidFill>
            </a:endParaRPr>
          </a:p>
        </p:txBody>
      </p:sp>
      <p:sp>
        <p:nvSpPr>
          <p:cNvPr id="111619" name="Text Box 10"/>
          <p:cNvSpPr txBox="1">
            <a:spLocks noChangeArrowheads="1"/>
          </p:cNvSpPr>
          <p:nvPr/>
        </p:nvSpPr>
        <p:spPr bwMode="auto">
          <a:xfrm>
            <a:off x="898525" y="914400"/>
            <a:ext cx="3759200" cy="457200"/>
          </a:xfrm>
          <a:prstGeom prst="rect">
            <a:avLst/>
          </a:prstGeom>
          <a:noFill/>
          <a:ln w="9525">
            <a:noFill/>
            <a:miter lim="800000"/>
            <a:headEnd/>
            <a:tailEnd/>
          </a:ln>
        </p:spPr>
        <p:txBody>
          <a:bodyPr wrap="none">
            <a:prstTxWarp prst="textNoShape">
              <a:avLst/>
            </a:prstTxWarp>
            <a:spAutoFit/>
          </a:bodyPr>
          <a:lstStyle/>
          <a:p>
            <a:r>
              <a:rPr lang="en-US"/>
              <a:t>Scattering Phase Function</a:t>
            </a:r>
          </a:p>
        </p:txBody>
      </p:sp>
      <p:pic>
        <p:nvPicPr>
          <p:cNvPr id="24587" name="Picture 11"/>
          <p:cNvPicPr>
            <a:picLocks noChangeAspect="1" noChangeArrowheads="1"/>
          </p:cNvPicPr>
          <p:nvPr/>
        </p:nvPicPr>
        <p:blipFill>
          <a:blip r:embed="rId3"/>
          <a:srcRect/>
          <a:stretch>
            <a:fillRect/>
          </a:stretch>
        </p:blipFill>
        <p:spPr bwMode="auto">
          <a:xfrm>
            <a:off x="2963863" y="2743200"/>
            <a:ext cx="4198937" cy="3646488"/>
          </a:xfrm>
          <a:prstGeom prst="rect">
            <a:avLst/>
          </a:prstGeom>
          <a:noFill/>
          <a:ln w="9525">
            <a:noFill/>
            <a:miter lim="800000"/>
            <a:headEnd/>
            <a:tailEnd/>
          </a:ln>
        </p:spPr>
      </p:pic>
      <p:sp>
        <p:nvSpPr>
          <p:cNvPr id="111621" name="Text Box 12"/>
          <p:cNvSpPr txBox="1">
            <a:spLocks noChangeArrowheads="1"/>
          </p:cNvSpPr>
          <p:nvPr/>
        </p:nvSpPr>
        <p:spPr bwMode="auto">
          <a:xfrm>
            <a:off x="898525" y="1524000"/>
            <a:ext cx="4233863" cy="822325"/>
          </a:xfrm>
          <a:prstGeom prst="rect">
            <a:avLst/>
          </a:prstGeom>
          <a:noFill/>
          <a:ln w="9525">
            <a:noFill/>
            <a:miter lim="800000"/>
            <a:headEnd/>
            <a:tailEnd/>
          </a:ln>
        </p:spPr>
        <p:txBody>
          <a:bodyPr wrap="none">
            <a:prstTxWarp prst="textNoShape">
              <a:avLst/>
            </a:prstTxWarp>
            <a:spAutoFit/>
          </a:bodyPr>
          <a:lstStyle/>
          <a:p>
            <a:r>
              <a:rPr lang="en-US"/>
              <a:t>The directional light scattering</a:t>
            </a:r>
          </a:p>
          <a:p>
            <a:r>
              <a:rPr lang="en-US"/>
              <a:t>due to the aerosol particles</a:t>
            </a:r>
          </a:p>
        </p:txBody>
      </p:sp>
      <p:sp>
        <p:nvSpPr>
          <p:cNvPr id="7" name="16-Point Star 6"/>
          <p:cNvSpPr>
            <a:spLocks noChangeArrowheads="1"/>
          </p:cNvSpPr>
          <p:nvPr/>
        </p:nvSpPr>
        <p:spPr bwMode="auto">
          <a:xfrm>
            <a:off x="152400" y="4114800"/>
            <a:ext cx="914400" cy="914400"/>
          </a:xfrm>
          <a:prstGeom prst="star16">
            <a:avLst>
              <a:gd name="adj" fmla="val 37500"/>
            </a:avLst>
          </a:prstGeom>
          <a:solidFill>
            <a:srgbClr val="FFFF00"/>
          </a:solidFill>
          <a:ln w="9525">
            <a:solidFill>
              <a:schemeClr val="tx1"/>
            </a:solidFill>
            <a:round/>
            <a:headEnd/>
            <a:tailEnd/>
          </a:ln>
        </p:spPr>
        <p:txBody>
          <a:bodyPr>
            <a:prstTxWarp prst="textNoShape">
              <a:avLst/>
            </a:prstTxWarp>
          </a:bodyPr>
          <a:lstStyle/>
          <a:p>
            <a:endParaRPr lang="en-US"/>
          </a:p>
        </p:txBody>
      </p:sp>
      <p:grpSp>
        <p:nvGrpSpPr>
          <p:cNvPr id="2" name="Group 20"/>
          <p:cNvGrpSpPr>
            <a:grpSpLocks/>
          </p:cNvGrpSpPr>
          <p:nvPr/>
        </p:nvGrpSpPr>
        <p:grpSpPr bwMode="auto">
          <a:xfrm>
            <a:off x="1600200" y="4343400"/>
            <a:ext cx="1066800" cy="1057275"/>
            <a:chOff x="1600200" y="4343400"/>
            <a:chExt cx="1066800" cy="1056620"/>
          </a:xfrm>
        </p:grpSpPr>
        <p:sp>
          <p:nvSpPr>
            <p:cNvPr id="111630" name="Right Arrow 7"/>
            <p:cNvSpPr>
              <a:spLocks noChangeArrowheads="1"/>
            </p:cNvSpPr>
            <p:nvPr/>
          </p:nvSpPr>
          <p:spPr bwMode="auto">
            <a:xfrm>
              <a:off x="1688592" y="4343400"/>
              <a:ext cx="978408" cy="484632"/>
            </a:xfrm>
            <a:prstGeom prst="rightArrow">
              <a:avLst>
                <a:gd name="adj1" fmla="val 50000"/>
                <a:gd name="adj2" fmla="val 50004"/>
              </a:avLst>
            </a:prstGeom>
            <a:solidFill>
              <a:srgbClr val="FF6600"/>
            </a:solidFill>
            <a:ln w="9525">
              <a:solidFill>
                <a:schemeClr val="tx1"/>
              </a:solidFill>
              <a:round/>
              <a:headEnd/>
              <a:tailEnd/>
            </a:ln>
          </p:spPr>
          <p:txBody>
            <a:bodyPr>
              <a:prstTxWarp prst="textNoShape">
                <a:avLst/>
              </a:prstTxWarp>
            </a:bodyPr>
            <a:lstStyle/>
            <a:p>
              <a:endParaRPr lang="en-US"/>
            </a:p>
          </p:txBody>
        </p:sp>
        <p:sp>
          <p:nvSpPr>
            <p:cNvPr id="111631" name="TextBox 15"/>
            <p:cNvSpPr txBox="1">
              <a:spLocks noChangeArrowheads="1"/>
            </p:cNvSpPr>
            <p:nvPr/>
          </p:nvSpPr>
          <p:spPr bwMode="auto">
            <a:xfrm>
              <a:off x="1600200" y="4876800"/>
              <a:ext cx="945854" cy="523220"/>
            </a:xfrm>
            <a:prstGeom prst="rect">
              <a:avLst/>
            </a:prstGeom>
            <a:noFill/>
            <a:ln w="9525">
              <a:noFill/>
              <a:miter lim="800000"/>
              <a:headEnd/>
              <a:tailEnd/>
            </a:ln>
          </p:spPr>
          <p:txBody>
            <a:bodyPr wrap="none">
              <a:prstTxWarp prst="textNoShape">
                <a:avLst/>
              </a:prstTxWarp>
              <a:spAutoFit/>
            </a:bodyPr>
            <a:lstStyle/>
            <a:p>
              <a:r>
                <a:rPr lang="en-US" sz="1400">
                  <a:latin typeface="Trebuchet MS" pitchFamily="8" charset="0"/>
                  <a:ea typeface="Trebuchet MS" pitchFamily="8" charset="0"/>
                  <a:cs typeface="Trebuchet MS" pitchFamily="8" charset="0"/>
                </a:rPr>
                <a:t>Incoming</a:t>
              </a:r>
            </a:p>
            <a:p>
              <a:r>
                <a:rPr lang="en-US" sz="1400">
                  <a:latin typeface="Trebuchet MS" pitchFamily="8" charset="0"/>
                  <a:ea typeface="Trebuchet MS" pitchFamily="8" charset="0"/>
                  <a:cs typeface="Trebuchet MS" pitchFamily="8" charset="0"/>
                </a:rPr>
                <a:t>Radiation</a:t>
              </a:r>
            </a:p>
          </p:txBody>
        </p:sp>
      </p:grpSp>
      <p:grpSp>
        <p:nvGrpSpPr>
          <p:cNvPr id="3" name="Group 19"/>
          <p:cNvGrpSpPr>
            <a:grpSpLocks/>
          </p:cNvGrpSpPr>
          <p:nvPr/>
        </p:nvGrpSpPr>
        <p:grpSpPr bwMode="auto">
          <a:xfrm>
            <a:off x="1371600" y="3962400"/>
            <a:ext cx="1524000" cy="611188"/>
            <a:chOff x="1371601" y="3962400"/>
            <a:chExt cx="1524000" cy="611188"/>
          </a:xfrm>
        </p:grpSpPr>
        <p:cxnSp>
          <p:nvCxnSpPr>
            <p:cNvPr id="111628" name="Straight Arrow Connector 11"/>
            <p:cNvCxnSpPr>
              <a:cxnSpLocks noChangeShapeType="1"/>
            </p:cNvCxnSpPr>
            <p:nvPr/>
          </p:nvCxnSpPr>
          <p:spPr bwMode="auto">
            <a:xfrm rot="10800000">
              <a:off x="1371601" y="4572000"/>
              <a:ext cx="1524000" cy="1588"/>
            </a:xfrm>
            <a:prstGeom prst="straightConnector1">
              <a:avLst/>
            </a:prstGeom>
            <a:noFill/>
            <a:ln w="38100">
              <a:solidFill>
                <a:srgbClr val="0000FF"/>
              </a:solidFill>
              <a:round/>
              <a:headEnd/>
              <a:tailEnd type="arrow" w="med" len="med"/>
            </a:ln>
          </p:spPr>
        </p:cxnSp>
        <p:sp>
          <p:nvSpPr>
            <p:cNvPr id="111629" name="TextBox 18"/>
            <p:cNvSpPr txBox="1">
              <a:spLocks noChangeArrowheads="1"/>
            </p:cNvSpPr>
            <p:nvPr/>
          </p:nvSpPr>
          <p:spPr bwMode="auto">
            <a:xfrm>
              <a:off x="1524000" y="3962400"/>
              <a:ext cx="1126004" cy="307777"/>
            </a:xfrm>
            <a:prstGeom prst="rect">
              <a:avLst/>
            </a:prstGeom>
            <a:noFill/>
            <a:ln w="9525">
              <a:noFill/>
              <a:miter lim="800000"/>
              <a:headEnd/>
              <a:tailEnd/>
            </a:ln>
          </p:spPr>
          <p:txBody>
            <a:bodyPr wrap="none">
              <a:prstTxWarp prst="textNoShape">
                <a:avLst/>
              </a:prstTxWarp>
              <a:spAutoFit/>
            </a:bodyPr>
            <a:lstStyle/>
            <a:p>
              <a:r>
                <a:rPr lang="en-US" sz="1400">
                  <a:latin typeface="Trebuchet MS" pitchFamily="8" charset="0"/>
                  <a:ea typeface="Trebuchet MS" pitchFamily="8" charset="0"/>
                  <a:cs typeface="Trebuchet MS" pitchFamily="8" charset="0"/>
                </a:rPr>
                <a:t>Backscatter</a:t>
              </a:r>
            </a:p>
          </p:txBody>
        </p:sp>
      </p:grpSp>
      <p:grpSp>
        <p:nvGrpSpPr>
          <p:cNvPr id="4" name="Group 21"/>
          <p:cNvGrpSpPr>
            <a:grpSpLocks/>
          </p:cNvGrpSpPr>
          <p:nvPr/>
        </p:nvGrpSpPr>
        <p:grpSpPr bwMode="auto">
          <a:xfrm>
            <a:off x="7010400" y="4111625"/>
            <a:ext cx="1614488" cy="538163"/>
            <a:chOff x="1371601" y="3961011"/>
            <a:chExt cx="1615209" cy="537965"/>
          </a:xfrm>
        </p:grpSpPr>
        <p:cxnSp>
          <p:nvCxnSpPr>
            <p:cNvPr id="111626" name="Straight Arrow Connector 22"/>
            <p:cNvCxnSpPr>
              <a:cxnSpLocks noChangeShapeType="1"/>
            </p:cNvCxnSpPr>
            <p:nvPr/>
          </p:nvCxnSpPr>
          <p:spPr bwMode="auto">
            <a:xfrm>
              <a:off x="1371601" y="4497388"/>
              <a:ext cx="1600200" cy="1588"/>
            </a:xfrm>
            <a:prstGeom prst="straightConnector1">
              <a:avLst/>
            </a:prstGeom>
            <a:noFill/>
            <a:ln w="38100">
              <a:solidFill>
                <a:srgbClr val="0000FF"/>
              </a:solidFill>
              <a:round/>
              <a:headEnd/>
              <a:tailEnd type="arrow" w="med" len="med"/>
            </a:ln>
          </p:spPr>
        </p:cxnSp>
        <p:sp>
          <p:nvSpPr>
            <p:cNvPr id="111627" name="TextBox 23"/>
            <p:cNvSpPr txBox="1">
              <a:spLocks noChangeArrowheads="1"/>
            </p:cNvSpPr>
            <p:nvPr/>
          </p:nvSpPr>
          <p:spPr bwMode="auto">
            <a:xfrm>
              <a:off x="1524000" y="3961011"/>
              <a:ext cx="1462810" cy="307777"/>
            </a:xfrm>
            <a:prstGeom prst="rect">
              <a:avLst/>
            </a:prstGeom>
            <a:noFill/>
            <a:ln w="9525">
              <a:noFill/>
              <a:miter lim="800000"/>
              <a:headEnd/>
              <a:tailEnd/>
            </a:ln>
          </p:spPr>
          <p:txBody>
            <a:bodyPr wrap="none">
              <a:prstTxWarp prst="textNoShape">
                <a:avLst/>
              </a:prstTxWarp>
              <a:spAutoFit/>
            </a:bodyPr>
            <a:lstStyle/>
            <a:p>
              <a:r>
                <a:rPr lang="en-US" sz="1400">
                  <a:latin typeface="Trebuchet MS" pitchFamily="8" charset="0"/>
                  <a:ea typeface="Trebuchet MS" pitchFamily="8" charset="0"/>
                  <a:cs typeface="Trebuchet MS" pitchFamily="8" charset="0"/>
                </a:rPr>
                <a:t>Forward scatter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900" decel="100000" fill="hold"/>
                                        <p:tgtEl>
                                          <p:spTgt spid="2"/>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762000" y="152400"/>
            <a:ext cx="4343400" cy="641350"/>
          </a:xfrm>
          <a:prstGeom prst="rect">
            <a:avLst/>
          </a:prstGeom>
          <a:noFill/>
          <a:ln w="9525">
            <a:noFill/>
            <a:miter lim="800000"/>
            <a:headEnd/>
            <a:tailEnd/>
          </a:ln>
        </p:spPr>
        <p:txBody>
          <a:bodyPr>
            <a:prstTxWarp prst="textNoShape">
              <a:avLst/>
            </a:prstTxWarp>
            <a:spAutoFit/>
          </a:bodyPr>
          <a:lstStyle/>
          <a:p>
            <a:r>
              <a:rPr lang="en-US" sz="3600">
                <a:solidFill>
                  <a:srgbClr val="FF0000"/>
                </a:solidFill>
                <a:latin typeface="Palatino" pitchFamily="8" charset="0"/>
              </a:rPr>
              <a:t>Optical Properties</a:t>
            </a:r>
            <a:endParaRPr lang="en-US">
              <a:solidFill>
                <a:srgbClr val="FF0000"/>
              </a:solidFill>
            </a:endParaRPr>
          </a:p>
        </p:txBody>
      </p:sp>
      <p:sp>
        <p:nvSpPr>
          <p:cNvPr id="113667" name="Text Box 10"/>
          <p:cNvSpPr txBox="1">
            <a:spLocks noChangeArrowheads="1"/>
          </p:cNvSpPr>
          <p:nvPr/>
        </p:nvSpPr>
        <p:spPr bwMode="auto">
          <a:xfrm>
            <a:off x="898525" y="914400"/>
            <a:ext cx="8020050" cy="830263"/>
          </a:xfrm>
          <a:prstGeom prst="rect">
            <a:avLst/>
          </a:prstGeom>
          <a:noFill/>
          <a:ln w="9525">
            <a:noFill/>
            <a:miter lim="800000"/>
            <a:headEnd/>
            <a:tailEnd/>
          </a:ln>
        </p:spPr>
        <p:txBody>
          <a:bodyPr wrap="none">
            <a:prstTxWarp prst="textNoShape">
              <a:avLst/>
            </a:prstTxWarp>
            <a:spAutoFit/>
          </a:bodyPr>
          <a:lstStyle/>
          <a:p>
            <a:r>
              <a:rPr lang="en-US"/>
              <a:t>Scattering Phase Function – the amount of light scattered</a:t>
            </a:r>
          </a:p>
          <a:p>
            <a:r>
              <a:rPr lang="en-US"/>
              <a:t>in each direction relative to the incoming direction.</a:t>
            </a:r>
          </a:p>
        </p:txBody>
      </p:sp>
      <p:pic>
        <p:nvPicPr>
          <p:cNvPr id="113668" name="Picture 11"/>
          <p:cNvPicPr>
            <a:picLocks noChangeAspect="1" noChangeArrowheads="1"/>
          </p:cNvPicPr>
          <p:nvPr/>
        </p:nvPicPr>
        <p:blipFill>
          <a:blip r:embed="rId3"/>
          <a:srcRect/>
          <a:stretch>
            <a:fillRect/>
          </a:stretch>
        </p:blipFill>
        <p:spPr bwMode="auto">
          <a:xfrm>
            <a:off x="68263" y="2286000"/>
            <a:ext cx="4198937" cy="3646488"/>
          </a:xfrm>
          <a:prstGeom prst="rect">
            <a:avLst/>
          </a:prstGeom>
          <a:noFill/>
          <a:ln w="9525">
            <a:noFill/>
            <a:miter lim="800000"/>
            <a:headEnd/>
            <a:tailEnd/>
          </a:ln>
        </p:spPr>
      </p:pic>
      <p:pic>
        <p:nvPicPr>
          <p:cNvPr id="113669" name="Picture 3" descr="D:\UMBC\Conferences\GRC_radiation&amp;climate\Poster\slides\GRC_poster_DOLGOS_presentation_format_ver4\Slide2.PNG"/>
          <p:cNvPicPr>
            <a:picLocks noChangeAspect="1" noChangeArrowheads="1"/>
          </p:cNvPicPr>
          <p:nvPr/>
        </p:nvPicPr>
        <p:blipFill>
          <a:blip r:embed="rId4"/>
          <a:srcRect l="49158" t="52939"/>
          <a:stretch>
            <a:fillRect/>
          </a:stretch>
        </p:blipFill>
        <p:spPr bwMode="auto">
          <a:xfrm>
            <a:off x="3505200" y="1868488"/>
            <a:ext cx="5715000" cy="4227512"/>
          </a:xfrm>
          <a:prstGeom prst="rect">
            <a:avLst/>
          </a:prstGeom>
          <a:noFill/>
          <a:ln w="9525">
            <a:noFill/>
            <a:miter lim="800000"/>
            <a:headEnd/>
            <a:tailEnd/>
          </a:ln>
        </p:spPr>
      </p:pic>
      <p:sp>
        <p:nvSpPr>
          <p:cNvPr id="113670" name="Rectangle 17"/>
          <p:cNvSpPr>
            <a:spLocks noChangeArrowheads="1"/>
          </p:cNvSpPr>
          <p:nvPr/>
        </p:nvSpPr>
        <p:spPr bwMode="auto">
          <a:xfrm>
            <a:off x="4038600" y="1828800"/>
            <a:ext cx="4953000" cy="3429000"/>
          </a:xfrm>
          <a:prstGeom prst="rect">
            <a:avLst/>
          </a:prstGeom>
          <a:solidFill>
            <a:schemeClr val="bg1"/>
          </a:solidFill>
          <a:ln w="9525">
            <a:solidFill>
              <a:schemeClr val="tx1"/>
            </a:solidFill>
            <a:round/>
            <a:headEnd/>
            <a:tailEnd/>
          </a:ln>
        </p:spPr>
        <p:txBody>
          <a:bodyPr>
            <a:prstTxWarp prst="textNoShape">
              <a:avLst/>
            </a:prstTxWarp>
          </a:bodyPr>
          <a:lstStyle/>
          <a:p>
            <a:endParaRPr lang="en-US"/>
          </a:p>
        </p:txBody>
      </p:sp>
      <p:grpSp>
        <p:nvGrpSpPr>
          <p:cNvPr id="2" name="Group 26"/>
          <p:cNvGrpSpPr>
            <a:grpSpLocks/>
          </p:cNvGrpSpPr>
          <p:nvPr/>
        </p:nvGrpSpPr>
        <p:grpSpPr bwMode="auto">
          <a:xfrm>
            <a:off x="3503613" y="2284413"/>
            <a:ext cx="839787" cy="2744787"/>
            <a:chOff x="3504406" y="2133600"/>
            <a:chExt cx="838994" cy="2744165"/>
          </a:xfrm>
        </p:grpSpPr>
        <p:sp>
          <p:nvSpPr>
            <p:cNvPr id="113679" name="Oval 19"/>
            <p:cNvSpPr>
              <a:spLocks noChangeArrowheads="1"/>
            </p:cNvSpPr>
            <p:nvPr/>
          </p:nvSpPr>
          <p:spPr bwMode="auto">
            <a:xfrm>
              <a:off x="4191000" y="2133600"/>
              <a:ext cx="152400" cy="152400"/>
            </a:xfrm>
            <a:prstGeom prst="ellipse">
              <a:avLst/>
            </a:prstGeom>
            <a:solidFill>
              <a:srgbClr val="0000FF"/>
            </a:solidFill>
            <a:ln w="9525">
              <a:solidFill>
                <a:schemeClr val="tx1"/>
              </a:solidFill>
              <a:round/>
              <a:headEnd/>
              <a:tailEnd/>
            </a:ln>
          </p:spPr>
          <p:txBody>
            <a:bodyPr>
              <a:prstTxWarp prst="textNoShape">
                <a:avLst/>
              </a:prstTxWarp>
            </a:bodyPr>
            <a:lstStyle/>
            <a:p>
              <a:endParaRPr lang="en-US"/>
            </a:p>
          </p:txBody>
        </p:sp>
        <p:cxnSp>
          <p:nvCxnSpPr>
            <p:cNvPr id="113680" name="Straight Arrow Connector 21"/>
            <p:cNvCxnSpPr>
              <a:cxnSpLocks noChangeShapeType="1"/>
            </p:cNvCxnSpPr>
            <p:nvPr/>
          </p:nvCxnSpPr>
          <p:spPr bwMode="auto">
            <a:xfrm rot="5400000">
              <a:off x="3238500" y="4610271"/>
              <a:ext cx="533400" cy="1588"/>
            </a:xfrm>
            <a:prstGeom prst="straightConnector1">
              <a:avLst/>
            </a:prstGeom>
            <a:noFill/>
            <a:ln w="38100">
              <a:solidFill>
                <a:srgbClr val="0000FF"/>
              </a:solidFill>
              <a:round/>
              <a:headEnd/>
              <a:tailEnd type="arrow" w="med" len="med"/>
            </a:ln>
          </p:spPr>
        </p:cxnSp>
      </p:grpSp>
      <p:grpSp>
        <p:nvGrpSpPr>
          <p:cNvPr id="3" name="Group 38"/>
          <p:cNvGrpSpPr>
            <a:grpSpLocks/>
          </p:cNvGrpSpPr>
          <p:nvPr/>
        </p:nvGrpSpPr>
        <p:grpSpPr bwMode="auto">
          <a:xfrm>
            <a:off x="1219200" y="4497388"/>
            <a:ext cx="5105400" cy="1293812"/>
            <a:chOff x="1219200" y="4496594"/>
            <a:chExt cx="5105400" cy="1294606"/>
          </a:xfrm>
        </p:grpSpPr>
        <p:cxnSp>
          <p:nvCxnSpPr>
            <p:cNvPr id="113676" name="Straight Arrow Connector 27"/>
            <p:cNvCxnSpPr>
              <a:cxnSpLocks noChangeShapeType="1"/>
            </p:cNvCxnSpPr>
            <p:nvPr/>
          </p:nvCxnSpPr>
          <p:spPr bwMode="auto">
            <a:xfrm rot="5400000">
              <a:off x="991394" y="4724400"/>
              <a:ext cx="457200" cy="1588"/>
            </a:xfrm>
            <a:prstGeom prst="straightConnector1">
              <a:avLst/>
            </a:prstGeom>
            <a:noFill/>
            <a:ln w="38100">
              <a:solidFill>
                <a:srgbClr val="FF0000"/>
              </a:solidFill>
              <a:round/>
              <a:headEnd/>
              <a:tailEnd type="arrow" w="med" len="med"/>
            </a:ln>
          </p:spPr>
        </p:cxnSp>
        <p:cxnSp>
          <p:nvCxnSpPr>
            <p:cNvPr id="113677" name="Straight Arrow Connector 29"/>
            <p:cNvCxnSpPr>
              <a:cxnSpLocks noChangeShapeType="1"/>
            </p:cNvCxnSpPr>
            <p:nvPr/>
          </p:nvCxnSpPr>
          <p:spPr bwMode="auto">
            <a:xfrm rot="5400000" flipH="1" flipV="1">
              <a:off x="991394" y="5562600"/>
              <a:ext cx="456406" cy="794"/>
            </a:xfrm>
            <a:prstGeom prst="straightConnector1">
              <a:avLst/>
            </a:prstGeom>
            <a:noFill/>
            <a:ln w="38100">
              <a:solidFill>
                <a:srgbClr val="FF0000"/>
              </a:solidFill>
              <a:round/>
              <a:headEnd/>
              <a:tailEnd type="arrow" w="med" len="med"/>
            </a:ln>
          </p:spPr>
        </p:cxnSp>
        <p:sp>
          <p:nvSpPr>
            <p:cNvPr id="113678" name="Oval 33"/>
            <p:cNvSpPr>
              <a:spLocks noChangeArrowheads="1"/>
            </p:cNvSpPr>
            <p:nvPr/>
          </p:nvSpPr>
          <p:spPr bwMode="auto">
            <a:xfrm>
              <a:off x="6172200" y="4876800"/>
              <a:ext cx="152400" cy="152400"/>
            </a:xfrm>
            <a:prstGeom prst="ellipse">
              <a:avLst/>
            </a:prstGeom>
            <a:solidFill>
              <a:srgbClr val="FF0000"/>
            </a:solidFill>
            <a:ln w="9525">
              <a:solidFill>
                <a:schemeClr val="tx1"/>
              </a:solidFill>
              <a:round/>
              <a:headEnd/>
              <a:tailEnd/>
            </a:ln>
          </p:spPr>
          <p:txBody>
            <a:bodyPr>
              <a:prstTxWarp prst="textNoShape">
                <a:avLst/>
              </a:prstTxWarp>
            </a:bodyPr>
            <a:lstStyle/>
            <a:p>
              <a:endParaRPr lang="en-US"/>
            </a:p>
          </p:txBody>
        </p:sp>
      </p:grpSp>
      <p:grpSp>
        <p:nvGrpSpPr>
          <p:cNvPr id="4" name="Group 39"/>
          <p:cNvGrpSpPr>
            <a:grpSpLocks/>
          </p:cNvGrpSpPr>
          <p:nvPr/>
        </p:nvGrpSpPr>
        <p:grpSpPr bwMode="auto">
          <a:xfrm>
            <a:off x="303213" y="4648200"/>
            <a:ext cx="8154987" cy="533400"/>
            <a:chOff x="304006" y="4648200"/>
            <a:chExt cx="8154194" cy="533400"/>
          </a:xfrm>
        </p:grpSpPr>
        <p:cxnSp>
          <p:nvCxnSpPr>
            <p:cNvPr id="113674" name="Straight Arrow Connector 34"/>
            <p:cNvCxnSpPr>
              <a:cxnSpLocks noChangeShapeType="1"/>
            </p:cNvCxnSpPr>
            <p:nvPr/>
          </p:nvCxnSpPr>
          <p:spPr bwMode="auto">
            <a:xfrm>
              <a:off x="304006" y="5180012"/>
              <a:ext cx="457994" cy="1588"/>
            </a:xfrm>
            <a:prstGeom prst="straightConnector1">
              <a:avLst/>
            </a:prstGeom>
            <a:noFill/>
            <a:ln w="38100">
              <a:solidFill>
                <a:srgbClr val="008000"/>
              </a:solidFill>
              <a:round/>
              <a:headEnd/>
              <a:tailEnd type="arrow" w="med" len="med"/>
            </a:ln>
          </p:spPr>
        </p:cxnSp>
        <p:sp>
          <p:nvSpPr>
            <p:cNvPr id="113675" name="Oval 36"/>
            <p:cNvSpPr>
              <a:spLocks noChangeArrowheads="1"/>
            </p:cNvSpPr>
            <p:nvPr/>
          </p:nvSpPr>
          <p:spPr bwMode="auto">
            <a:xfrm>
              <a:off x="8305800" y="4648200"/>
              <a:ext cx="152400" cy="152400"/>
            </a:xfrm>
            <a:prstGeom prst="ellipse">
              <a:avLst/>
            </a:prstGeom>
            <a:solidFill>
              <a:srgbClr val="008000"/>
            </a:solidFill>
            <a:ln w="9525">
              <a:solidFill>
                <a:schemeClr val="tx1"/>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3" descr="D:\UMBC\Conferences\GRC_radiation&amp;climate\Poster\slides\GRC_poster_DOLGOS_presentation_format_ver4\Slide2.PNG"/>
          <p:cNvPicPr>
            <a:picLocks noChangeAspect="1" noChangeArrowheads="1"/>
          </p:cNvPicPr>
          <p:nvPr/>
        </p:nvPicPr>
        <p:blipFill>
          <a:blip r:embed="rId3"/>
          <a:srcRect l="49158" t="52939"/>
          <a:stretch>
            <a:fillRect/>
          </a:stretch>
        </p:blipFill>
        <p:spPr bwMode="auto">
          <a:xfrm>
            <a:off x="0" y="990600"/>
            <a:ext cx="5715000" cy="4227513"/>
          </a:xfrm>
          <a:prstGeom prst="rect">
            <a:avLst/>
          </a:prstGeom>
          <a:noFill/>
          <a:ln w="9525">
            <a:noFill/>
            <a:miter lim="800000"/>
            <a:headEnd/>
            <a:tailEnd/>
          </a:ln>
        </p:spPr>
      </p:pic>
      <p:sp>
        <p:nvSpPr>
          <p:cNvPr id="115715" name="Rectangle 4"/>
          <p:cNvSpPr>
            <a:spLocks noChangeArrowheads="1"/>
          </p:cNvSpPr>
          <p:nvPr/>
        </p:nvSpPr>
        <p:spPr bwMode="auto">
          <a:xfrm>
            <a:off x="69850" y="-106363"/>
            <a:ext cx="9144000" cy="757238"/>
          </a:xfrm>
          <a:prstGeom prst="rect">
            <a:avLst/>
          </a:prstGeom>
          <a:noFill/>
          <a:ln w="9525">
            <a:noFill/>
            <a:miter lim="800000"/>
            <a:headEnd/>
            <a:tailEnd/>
          </a:ln>
        </p:spPr>
        <p:txBody>
          <a:bodyPr anchor="ctr">
            <a:prstTxWarp prst="textNoShape">
              <a:avLst/>
            </a:prstTxWarp>
          </a:bodyPr>
          <a:lstStyle/>
          <a:p>
            <a:pPr algn="ctr"/>
            <a:r>
              <a:rPr lang="en-US" sz="3600">
                <a:solidFill>
                  <a:schemeClr val="tx2"/>
                </a:solidFill>
              </a:rPr>
              <a:t>Typical aerosols and their properties</a:t>
            </a:r>
            <a:endParaRPr lang="hu-HU" sz="3600">
              <a:solidFill>
                <a:schemeClr val="tx2"/>
              </a:solidFill>
            </a:endParaRPr>
          </a:p>
        </p:txBody>
      </p:sp>
      <p:sp>
        <p:nvSpPr>
          <p:cNvPr id="115716" name="Rectangle 5"/>
          <p:cNvSpPr>
            <a:spLocks noChangeArrowheads="1"/>
          </p:cNvSpPr>
          <p:nvPr/>
        </p:nvSpPr>
        <p:spPr bwMode="auto">
          <a:xfrm>
            <a:off x="250825" y="5580063"/>
            <a:ext cx="7113588" cy="1189037"/>
          </a:xfrm>
          <a:prstGeom prst="rect">
            <a:avLst/>
          </a:prstGeom>
          <a:solidFill>
            <a:schemeClr val="accent1"/>
          </a:solidFill>
          <a:ln w="9525">
            <a:noFill/>
            <a:miter lim="800000"/>
            <a:headEnd/>
            <a:tailEnd/>
          </a:ln>
        </p:spPr>
        <p:txBody>
          <a:bodyPr wrap="none">
            <a:prstTxWarp prst="textNoShape">
              <a:avLst/>
            </a:prstTxWarp>
            <a:spAutoFit/>
          </a:bodyPr>
          <a:lstStyle/>
          <a:p>
            <a:pPr marL="342900" indent="-342900"/>
            <a:r>
              <a:rPr lang="en-US">
                <a:solidFill>
                  <a:schemeClr val="tx2"/>
                </a:solidFill>
                <a:latin typeface="Arial Narrow" pitchFamily="8" charset="0"/>
              </a:rPr>
              <a:t>The phase function: </a:t>
            </a:r>
          </a:p>
          <a:p>
            <a:pPr marL="342900" indent="-342900">
              <a:buFontTx/>
              <a:buChar char="•"/>
            </a:pPr>
            <a:r>
              <a:rPr lang="en-US">
                <a:solidFill>
                  <a:schemeClr val="tx2"/>
                </a:solidFill>
                <a:latin typeface="Arial Narrow" pitchFamily="8" charset="0"/>
              </a:rPr>
              <a:t>relative angular distribution of scattered light</a:t>
            </a:r>
          </a:p>
          <a:p>
            <a:pPr marL="342900" indent="-342900">
              <a:buFontTx/>
              <a:buChar char="•"/>
            </a:pPr>
            <a:r>
              <a:rPr lang="en-US">
                <a:solidFill>
                  <a:schemeClr val="tx2"/>
                </a:solidFill>
                <a:latin typeface="Arial Narrow" pitchFamily="8" charset="0"/>
              </a:rPr>
              <a:t>heavily depends on the size and shape of aerosol particles </a:t>
            </a:r>
            <a:endParaRPr lang="hu-HU">
              <a:solidFill>
                <a:schemeClr val="tx2"/>
              </a:solidFill>
              <a:latin typeface="Arial Narrow" pitchFamily="8" charset="0"/>
            </a:endParaRPr>
          </a:p>
        </p:txBody>
      </p:sp>
      <p:grpSp>
        <p:nvGrpSpPr>
          <p:cNvPr id="2" name="Group 6"/>
          <p:cNvGrpSpPr>
            <a:grpSpLocks/>
          </p:cNvGrpSpPr>
          <p:nvPr/>
        </p:nvGrpSpPr>
        <p:grpSpPr bwMode="auto">
          <a:xfrm>
            <a:off x="6356350" y="3390900"/>
            <a:ext cx="2603500" cy="2446338"/>
            <a:chOff x="144" y="96"/>
            <a:chExt cx="2640" cy="1999"/>
          </a:xfrm>
        </p:grpSpPr>
        <p:pic>
          <p:nvPicPr>
            <p:cNvPr id="115729" name="Picture 7"/>
            <p:cNvPicPr>
              <a:picLocks noChangeAspect="1" noChangeArrowheads="1"/>
            </p:cNvPicPr>
            <p:nvPr/>
          </p:nvPicPr>
          <p:blipFill>
            <a:blip r:embed="rId4"/>
            <a:srcRect/>
            <a:stretch>
              <a:fillRect/>
            </a:stretch>
          </p:blipFill>
          <p:spPr bwMode="auto">
            <a:xfrm>
              <a:off x="144" y="96"/>
              <a:ext cx="2640" cy="1999"/>
            </a:xfrm>
            <a:prstGeom prst="rect">
              <a:avLst/>
            </a:prstGeom>
            <a:noFill/>
            <a:ln w="38100">
              <a:solidFill>
                <a:srgbClr val="FF0000"/>
              </a:solidFill>
              <a:miter lim="800000"/>
              <a:headEnd/>
              <a:tailEnd/>
            </a:ln>
          </p:spPr>
        </p:pic>
        <p:sp>
          <p:nvSpPr>
            <p:cNvPr id="115730" name="Line 8"/>
            <p:cNvSpPr>
              <a:spLocks noChangeShapeType="1"/>
            </p:cNvSpPr>
            <p:nvPr/>
          </p:nvSpPr>
          <p:spPr bwMode="auto">
            <a:xfrm>
              <a:off x="1952" y="1840"/>
              <a:ext cx="234" cy="0"/>
            </a:xfrm>
            <a:prstGeom prst="line">
              <a:avLst/>
            </a:prstGeom>
            <a:noFill/>
            <a:ln w="50800">
              <a:solidFill>
                <a:srgbClr val="FF0000"/>
              </a:solidFill>
              <a:round/>
              <a:headEnd/>
              <a:tailEnd/>
            </a:ln>
          </p:spPr>
          <p:txBody>
            <a:bodyPr>
              <a:prstTxWarp prst="textNoShape">
                <a:avLst/>
              </a:prstTxWarp>
            </a:bodyPr>
            <a:lstStyle/>
            <a:p>
              <a:endParaRPr lang="en-US"/>
            </a:p>
          </p:txBody>
        </p:sp>
      </p:grpSp>
      <p:sp>
        <p:nvSpPr>
          <p:cNvPr id="115718" name="Line 9"/>
          <p:cNvSpPr>
            <a:spLocks noChangeShapeType="1"/>
          </p:cNvSpPr>
          <p:nvPr/>
        </p:nvSpPr>
        <p:spPr bwMode="auto">
          <a:xfrm flipV="1">
            <a:off x="5029200" y="1981200"/>
            <a:ext cx="685800" cy="228600"/>
          </a:xfrm>
          <a:prstGeom prst="line">
            <a:avLst/>
          </a:prstGeom>
          <a:noFill/>
          <a:ln w="38100">
            <a:solidFill>
              <a:schemeClr val="tx1"/>
            </a:solidFill>
            <a:prstDash val="dash"/>
            <a:round/>
            <a:headEnd/>
            <a:tailEnd type="triangle" w="lg" len="lg"/>
          </a:ln>
        </p:spPr>
        <p:txBody>
          <a:bodyPr>
            <a:prstTxWarp prst="textNoShape">
              <a:avLst/>
            </a:prstTxWarp>
          </a:bodyPr>
          <a:lstStyle/>
          <a:p>
            <a:endParaRPr lang="en-US"/>
          </a:p>
        </p:txBody>
      </p:sp>
      <p:grpSp>
        <p:nvGrpSpPr>
          <p:cNvPr id="3" name="Group 10"/>
          <p:cNvGrpSpPr>
            <a:grpSpLocks/>
          </p:cNvGrpSpPr>
          <p:nvPr/>
        </p:nvGrpSpPr>
        <p:grpSpPr bwMode="auto">
          <a:xfrm>
            <a:off x="5543550" y="746125"/>
            <a:ext cx="3467100" cy="2392363"/>
            <a:chOff x="3552" y="2177"/>
            <a:chExt cx="2184" cy="1439"/>
          </a:xfrm>
        </p:grpSpPr>
        <p:grpSp>
          <p:nvGrpSpPr>
            <p:cNvPr id="4" name="Group 11"/>
            <p:cNvGrpSpPr>
              <a:grpSpLocks/>
            </p:cNvGrpSpPr>
            <p:nvPr/>
          </p:nvGrpSpPr>
          <p:grpSpPr bwMode="auto">
            <a:xfrm>
              <a:off x="3720" y="2417"/>
              <a:ext cx="1864" cy="1199"/>
              <a:chOff x="3616" y="2321"/>
              <a:chExt cx="2008" cy="1303"/>
            </a:xfrm>
          </p:grpSpPr>
          <p:grpSp>
            <p:nvGrpSpPr>
              <p:cNvPr id="5" name="Group 12"/>
              <p:cNvGrpSpPr>
                <a:grpSpLocks/>
              </p:cNvGrpSpPr>
              <p:nvPr/>
            </p:nvGrpSpPr>
            <p:grpSpPr bwMode="auto">
              <a:xfrm flipV="1">
                <a:off x="3616" y="2600"/>
                <a:ext cx="1344" cy="1024"/>
                <a:chOff x="3792" y="1440"/>
                <a:chExt cx="1344" cy="1024"/>
              </a:xfrm>
            </p:grpSpPr>
            <p:pic>
              <p:nvPicPr>
                <p:cNvPr id="115727" name="Picture 13"/>
                <p:cNvPicPr>
                  <a:picLocks noChangeAspect="1" noChangeArrowheads="1"/>
                </p:cNvPicPr>
                <p:nvPr/>
              </p:nvPicPr>
              <p:blipFill>
                <a:blip r:embed="rId5"/>
                <a:srcRect/>
                <a:stretch>
                  <a:fillRect/>
                </a:stretch>
              </p:blipFill>
              <p:spPr bwMode="auto">
                <a:xfrm>
                  <a:off x="3792" y="1440"/>
                  <a:ext cx="1344" cy="1024"/>
                </a:xfrm>
                <a:prstGeom prst="rect">
                  <a:avLst/>
                </a:prstGeom>
                <a:noFill/>
                <a:ln w="38100">
                  <a:solidFill>
                    <a:schemeClr val="tx1"/>
                  </a:solidFill>
                  <a:miter lim="800000"/>
                  <a:headEnd/>
                  <a:tailEnd/>
                </a:ln>
              </p:spPr>
            </p:pic>
            <p:sp>
              <p:nvSpPr>
                <p:cNvPr id="115728" name="Line 14"/>
                <p:cNvSpPr>
                  <a:spLocks noChangeShapeType="1"/>
                </p:cNvSpPr>
                <p:nvPr/>
              </p:nvSpPr>
              <p:spPr bwMode="auto">
                <a:xfrm>
                  <a:off x="4112" y="1560"/>
                  <a:ext cx="234" cy="0"/>
                </a:xfrm>
                <a:prstGeom prst="line">
                  <a:avLst/>
                </a:prstGeom>
                <a:noFill/>
                <a:ln w="38100">
                  <a:solidFill>
                    <a:schemeClr val="tx1"/>
                  </a:solidFill>
                  <a:round/>
                  <a:headEnd/>
                  <a:tailEnd/>
                </a:ln>
              </p:spPr>
              <p:txBody>
                <a:bodyPr>
                  <a:prstTxWarp prst="textNoShape">
                    <a:avLst/>
                  </a:prstTxWarp>
                </a:bodyPr>
                <a:lstStyle/>
                <a:p>
                  <a:endParaRPr lang="en-US"/>
                </a:p>
              </p:txBody>
            </p:sp>
          </p:grpSp>
          <p:grpSp>
            <p:nvGrpSpPr>
              <p:cNvPr id="6" name="Group 15"/>
              <p:cNvGrpSpPr>
                <a:grpSpLocks/>
              </p:cNvGrpSpPr>
              <p:nvPr/>
            </p:nvGrpSpPr>
            <p:grpSpPr bwMode="auto">
              <a:xfrm>
                <a:off x="4280" y="2321"/>
                <a:ext cx="1344" cy="999"/>
                <a:chOff x="3792" y="384"/>
                <a:chExt cx="1344" cy="999"/>
              </a:xfrm>
            </p:grpSpPr>
            <p:pic>
              <p:nvPicPr>
                <p:cNvPr id="115725" name="Picture 16"/>
                <p:cNvPicPr>
                  <a:picLocks noChangeAspect="1" noChangeArrowheads="1"/>
                </p:cNvPicPr>
                <p:nvPr/>
              </p:nvPicPr>
              <p:blipFill>
                <a:blip r:embed="rId6"/>
                <a:srcRect/>
                <a:stretch>
                  <a:fillRect/>
                </a:stretch>
              </p:blipFill>
              <p:spPr bwMode="auto">
                <a:xfrm>
                  <a:off x="3792" y="384"/>
                  <a:ext cx="1344" cy="999"/>
                </a:xfrm>
                <a:prstGeom prst="rect">
                  <a:avLst/>
                </a:prstGeom>
                <a:noFill/>
                <a:ln w="38100">
                  <a:solidFill>
                    <a:schemeClr val="tx1"/>
                  </a:solidFill>
                  <a:miter lim="800000"/>
                  <a:headEnd/>
                  <a:tailEnd/>
                </a:ln>
              </p:spPr>
            </p:pic>
            <p:sp>
              <p:nvSpPr>
                <p:cNvPr id="115726" name="Line 17"/>
                <p:cNvSpPr>
                  <a:spLocks noChangeShapeType="1"/>
                </p:cNvSpPr>
                <p:nvPr/>
              </p:nvSpPr>
              <p:spPr bwMode="auto">
                <a:xfrm>
                  <a:off x="4608" y="1248"/>
                  <a:ext cx="234" cy="0"/>
                </a:xfrm>
                <a:prstGeom prst="line">
                  <a:avLst/>
                </a:prstGeom>
                <a:noFill/>
                <a:ln w="38100">
                  <a:solidFill>
                    <a:schemeClr val="tx1"/>
                  </a:solidFill>
                  <a:round/>
                  <a:headEnd/>
                  <a:tailEnd/>
                </a:ln>
              </p:spPr>
              <p:txBody>
                <a:bodyPr>
                  <a:prstTxWarp prst="textNoShape">
                    <a:avLst/>
                  </a:prstTxWarp>
                </a:bodyPr>
                <a:lstStyle/>
                <a:p>
                  <a:endParaRPr lang="en-US"/>
                </a:p>
              </p:txBody>
            </p:sp>
          </p:grpSp>
        </p:grpSp>
        <p:sp>
          <p:nvSpPr>
            <p:cNvPr id="115722" name="Text Box 18"/>
            <p:cNvSpPr txBox="1">
              <a:spLocks noChangeArrowheads="1"/>
            </p:cNvSpPr>
            <p:nvPr/>
          </p:nvSpPr>
          <p:spPr bwMode="auto">
            <a:xfrm>
              <a:off x="3552" y="2177"/>
              <a:ext cx="2184" cy="221"/>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a:solidFill>
                    <a:srgbClr val="FF0000"/>
                  </a:solidFill>
                  <a:latin typeface="Times New Roman" pitchFamily="8" charset="0"/>
                </a:rPr>
                <a:t>flaming  </a:t>
              </a:r>
              <a:r>
                <a:rPr lang="en-US" b="1">
                  <a:latin typeface="Snap ITC" pitchFamily="82" charset="0"/>
                </a:rPr>
                <a:t>SMOKE</a:t>
              </a:r>
              <a:r>
                <a:rPr lang="en-US" b="1">
                  <a:solidFill>
                    <a:srgbClr val="FF0000"/>
                  </a:solidFill>
                  <a:latin typeface="Times New Roman" pitchFamily="8" charset="0"/>
                </a:rPr>
                <a:t>  smoldering</a:t>
              </a:r>
            </a:p>
          </p:txBody>
        </p:sp>
      </p:grpSp>
      <p:sp>
        <p:nvSpPr>
          <p:cNvPr id="115720" name="Line 19"/>
          <p:cNvSpPr>
            <a:spLocks noChangeShapeType="1"/>
          </p:cNvSpPr>
          <p:nvPr/>
        </p:nvSpPr>
        <p:spPr bwMode="auto">
          <a:xfrm>
            <a:off x="4572000" y="2819400"/>
            <a:ext cx="1752600" cy="1066800"/>
          </a:xfrm>
          <a:prstGeom prst="line">
            <a:avLst/>
          </a:prstGeom>
          <a:noFill/>
          <a:ln w="38100">
            <a:solidFill>
              <a:srgbClr val="FF0000"/>
            </a:solidFill>
            <a:prstDash val="dash"/>
            <a:round/>
            <a:headEnd/>
            <a:tailEnd type="triangle" w="lg" len="lg"/>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7620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rgbClr val="FF0000"/>
                </a:solidFill>
                <a:latin typeface="Palatino" pitchFamily="8" charset="0"/>
              </a:rPr>
              <a:t>Optical Properties</a:t>
            </a:r>
            <a:endParaRPr lang="en-US">
              <a:solidFill>
                <a:srgbClr val="FF0000"/>
              </a:solidFill>
            </a:endParaRPr>
          </a:p>
        </p:txBody>
      </p:sp>
      <p:sp>
        <p:nvSpPr>
          <p:cNvPr id="117763" name="Text Box 3"/>
          <p:cNvSpPr txBox="1">
            <a:spLocks noChangeArrowheads="1"/>
          </p:cNvSpPr>
          <p:nvPr/>
        </p:nvSpPr>
        <p:spPr bwMode="auto">
          <a:xfrm>
            <a:off x="5105400" y="609600"/>
            <a:ext cx="3573463" cy="457200"/>
          </a:xfrm>
          <a:prstGeom prst="rect">
            <a:avLst/>
          </a:prstGeom>
          <a:noFill/>
          <a:ln w="9525">
            <a:noFill/>
            <a:miter lim="800000"/>
            <a:headEnd/>
            <a:tailEnd/>
          </a:ln>
        </p:spPr>
        <p:txBody>
          <a:bodyPr wrap="none">
            <a:prstTxWarp prst="textNoShape">
              <a:avLst/>
            </a:prstTxWarp>
            <a:spAutoFit/>
          </a:bodyPr>
          <a:lstStyle/>
          <a:p>
            <a:r>
              <a:rPr lang="en-US"/>
              <a:t>Sample Phase Functions</a:t>
            </a:r>
          </a:p>
        </p:txBody>
      </p:sp>
      <p:pic>
        <p:nvPicPr>
          <p:cNvPr id="117764" name="Picture 7" descr="phase_functions"/>
          <p:cNvPicPr>
            <a:picLocks noChangeAspect="1" noChangeArrowheads="1"/>
          </p:cNvPicPr>
          <p:nvPr/>
        </p:nvPicPr>
        <p:blipFill>
          <a:blip r:embed="rId3"/>
          <a:srcRect/>
          <a:stretch>
            <a:fillRect/>
          </a:stretch>
        </p:blipFill>
        <p:spPr bwMode="auto">
          <a:xfrm>
            <a:off x="1066800" y="1276350"/>
            <a:ext cx="731520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7620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Trebuchet MS" pitchFamily="8" charset="0"/>
                <a:ea typeface="Trebuchet MS" pitchFamily="8" charset="0"/>
                <a:cs typeface="Trebuchet MS" pitchFamily="8" charset="0"/>
              </a:rPr>
              <a:t>Physical Properties</a:t>
            </a:r>
            <a:endParaRPr lang="en-US">
              <a:solidFill>
                <a:srgbClr val="FF0000"/>
              </a:solidFill>
              <a:latin typeface="Trebuchet MS" pitchFamily="8" charset="0"/>
              <a:ea typeface="Trebuchet MS" pitchFamily="8" charset="0"/>
              <a:cs typeface="Trebuchet MS" pitchFamily="8" charset="0"/>
            </a:endParaRPr>
          </a:p>
        </p:txBody>
      </p:sp>
      <p:sp>
        <p:nvSpPr>
          <p:cNvPr id="68611" name="Text Box 5"/>
          <p:cNvSpPr txBox="1">
            <a:spLocks noChangeArrowheads="1"/>
          </p:cNvSpPr>
          <p:nvPr/>
        </p:nvSpPr>
        <p:spPr bwMode="auto">
          <a:xfrm>
            <a:off x="838200" y="1339850"/>
            <a:ext cx="2698750" cy="523875"/>
          </a:xfrm>
          <a:prstGeom prst="rect">
            <a:avLst/>
          </a:prstGeom>
          <a:noFill/>
          <a:ln w="9525">
            <a:noFill/>
            <a:miter lim="800000"/>
            <a:headEnd/>
            <a:tailEnd/>
          </a:ln>
        </p:spPr>
        <p:txBody>
          <a:bodyPr wrap="none">
            <a:prstTxWarp prst="textNoShape">
              <a:avLst/>
            </a:prstTxWarp>
            <a:spAutoFit/>
          </a:bodyPr>
          <a:lstStyle/>
          <a:p>
            <a:r>
              <a:rPr lang="en-US" sz="2800">
                <a:latin typeface="Trebuchet MS" pitchFamily="8" charset="0"/>
                <a:ea typeface="Trebuchet MS" pitchFamily="8" charset="0"/>
                <a:cs typeface="Trebuchet MS" pitchFamily="8" charset="0"/>
              </a:rPr>
              <a:t>Aerosol Amount</a:t>
            </a:r>
            <a:endParaRPr lang="en-US">
              <a:latin typeface="Trebuchet MS" pitchFamily="8" charset="0"/>
              <a:ea typeface="Trebuchet MS" pitchFamily="8" charset="0"/>
              <a:cs typeface="Trebuchet MS" pitchFamily="8" charset="0"/>
            </a:endParaRPr>
          </a:p>
        </p:txBody>
      </p:sp>
      <p:sp>
        <p:nvSpPr>
          <p:cNvPr id="1030" name="Text Box 6"/>
          <p:cNvSpPr txBox="1">
            <a:spLocks noChangeArrowheads="1"/>
          </p:cNvSpPr>
          <p:nvPr/>
        </p:nvSpPr>
        <p:spPr bwMode="auto">
          <a:xfrm>
            <a:off x="838199" y="2071688"/>
            <a:ext cx="7227328" cy="1477328"/>
          </a:xfrm>
          <a:prstGeom prst="rect">
            <a:avLst/>
          </a:prstGeom>
          <a:noFill/>
          <a:ln w="9525">
            <a:noFill/>
            <a:miter lim="800000"/>
            <a:headEnd/>
            <a:tailEnd/>
          </a:ln>
        </p:spPr>
        <p:txBody>
          <a:bodyPr wrap="square">
            <a:prstTxWarp prst="textNoShape">
              <a:avLst/>
            </a:prstTxWarp>
            <a:spAutoFit/>
          </a:bodyPr>
          <a:lstStyle/>
          <a:p>
            <a:pPr>
              <a:buFontTx/>
              <a:buChar char="•"/>
            </a:pPr>
            <a:r>
              <a:rPr lang="en-US">
                <a:latin typeface="Trebuchet MS" pitchFamily="8" charset="0"/>
                <a:ea typeface="Trebuchet MS" pitchFamily="8" charset="0"/>
                <a:cs typeface="Trebuchet MS" pitchFamily="8" charset="0"/>
              </a:rPr>
              <a:t> AOD (</a:t>
            </a:r>
            <a:r>
              <a:rPr lang="en-US">
                <a:sym typeface="Symbol" pitchFamily="8" charset="2"/>
              </a:rPr>
              <a:t>)</a:t>
            </a:r>
            <a:r>
              <a:rPr lang="en-US">
                <a:latin typeface="Trebuchet MS" pitchFamily="8" charset="0"/>
                <a:ea typeface="Trebuchet MS" pitchFamily="8" charset="0"/>
                <a:cs typeface="Trebuchet MS" pitchFamily="8" charset="0"/>
              </a:rPr>
              <a:t> - Aerosol </a:t>
            </a:r>
            <a:r>
              <a:rPr lang="en-US">
                <a:solidFill>
                  <a:srgbClr val="FF0000"/>
                </a:solidFill>
                <a:latin typeface="Trebuchet MS" pitchFamily="8" charset="0"/>
                <a:ea typeface="Trebuchet MS" pitchFamily="8" charset="0"/>
                <a:cs typeface="Trebuchet MS" pitchFamily="8" charset="0"/>
              </a:rPr>
              <a:t>Optical</a:t>
            </a:r>
            <a:r>
              <a:rPr lang="en-US">
                <a:latin typeface="Trebuchet MS" pitchFamily="8" charset="0"/>
                <a:ea typeface="Trebuchet MS" pitchFamily="8" charset="0"/>
                <a:cs typeface="Trebuchet MS" pitchFamily="8" charset="0"/>
              </a:rPr>
              <a:t> Depth</a:t>
            </a:r>
            <a:endParaRPr lang="en-US" sz="2800">
              <a:latin typeface="Trebuchet MS" pitchFamily="8" charset="0"/>
              <a:ea typeface="Trebuchet MS" pitchFamily="8" charset="0"/>
              <a:cs typeface="Trebuchet MS" pitchFamily="8" charset="0"/>
            </a:endParaRPr>
          </a:p>
          <a:p>
            <a:pPr>
              <a:buFontTx/>
              <a:buChar char="•"/>
            </a:pPr>
            <a:r>
              <a:rPr lang="en-US">
                <a:latin typeface="Trebuchet MS" pitchFamily="8" charset="0"/>
                <a:ea typeface="Trebuchet MS" pitchFamily="8" charset="0"/>
                <a:cs typeface="Trebuchet MS" pitchFamily="8" charset="0"/>
              </a:rPr>
              <a:t> AOT - Aerosol </a:t>
            </a:r>
            <a:r>
              <a:rPr lang="en-US">
                <a:solidFill>
                  <a:srgbClr val="FF0000"/>
                </a:solidFill>
                <a:latin typeface="Trebuchet MS" pitchFamily="8" charset="0"/>
                <a:ea typeface="Trebuchet MS" pitchFamily="8" charset="0"/>
                <a:cs typeface="Trebuchet MS" pitchFamily="8" charset="0"/>
              </a:rPr>
              <a:t>Optical</a:t>
            </a:r>
            <a:r>
              <a:rPr lang="en-US">
                <a:latin typeface="Trebuchet MS" pitchFamily="8" charset="0"/>
                <a:ea typeface="Trebuchet MS" pitchFamily="8" charset="0"/>
                <a:cs typeface="Trebuchet MS" pitchFamily="8" charset="0"/>
              </a:rPr>
              <a:t> Thickness</a:t>
            </a:r>
          </a:p>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These </a:t>
            </a:r>
            <a:r>
              <a:rPr lang="en-US">
                <a:solidFill>
                  <a:srgbClr val="FF0000"/>
                </a:solidFill>
                <a:latin typeface="Trebuchet MS" pitchFamily="8" charset="0"/>
                <a:ea typeface="Trebuchet MS" pitchFamily="8" charset="0"/>
                <a:cs typeface="Trebuchet MS" pitchFamily="8" charset="0"/>
              </a:rPr>
              <a:t>optical measurements </a:t>
            </a:r>
            <a:r>
              <a:rPr lang="en-US">
                <a:latin typeface="Trebuchet MS" pitchFamily="8" charset="0"/>
                <a:ea typeface="Trebuchet MS" pitchFamily="8" charset="0"/>
                <a:cs typeface="Trebuchet MS" pitchFamily="8" charset="0"/>
              </a:rPr>
              <a:t>of light extinction are used to represent aerosol amount in the entire column of the atmosphere.</a:t>
            </a:r>
          </a:p>
        </p:txBody>
      </p:sp>
      <p:sp>
        <p:nvSpPr>
          <p:cNvPr id="5" name="TextBox 4"/>
          <p:cNvSpPr txBox="1"/>
          <p:nvPr/>
        </p:nvSpPr>
        <p:spPr>
          <a:xfrm>
            <a:off x="857588" y="4022503"/>
            <a:ext cx="3278700" cy="369332"/>
          </a:xfrm>
          <a:prstGeom prst="rect">
            <a:avLst/>
          </a:prstGeom>
          <a:noFill/>
        </p:spPr>
        <p:txBody>
          <a:bodyPr wrap="none" rtlCol="0">
            <a:spAutoFit/>
          </a:bodyPr>
          <a:lstStyle/>
          <a:p>
            <a:r>
              <a:rPr lang="en-US">
                <a:latin typeface="Trebuchet MS"/>
                <a:cs typeface="Trebuchet MS"/>
              </a:rPr>
              <a:t>AOD is wavelength dependent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1000" fill="hold"/>
                                        <p:tgtEl>
                                          <p:spTgt spid="1030"/>
                                        </p:tgtEl>
                                        <p:attrNameLst>
                                          <p:attrName>ppt_x</p:attrName>
                                        </p:attrNameLst>
                                      </p:cBhvr>
                                      <p:tavLst>
                                        <p:tav tm="0">
                                          <p:val>
                                            <p:strVal val="#ppt_x"/>
                                          </p:val>
                                        </p:tav>
                                        <p:tav tm="100000">
                                          <p:val>
                                            <p:strVal val="#ppt_x"/>
                                          </p:val>
                                        </p:tav>
                                      </p:tavLst>
                                    </p:anim>
                                    <p:anim calcmode="lin" valueType="num">
                                      <p:cBhvr additive="base">
                                        <p:cTn id="8" dur="1000" fill="hold"/>
                                        <p:tgtEl>
                                          <p:spTgt spid="10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7"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5"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4" descr="AOT_AOD"/>
          <p:cNvPicPr>
            <a:picLocks noChangeAspect="1" noChangeArrowheads="1"/>
          </p:cNvPicPr>
          <p:nvPr/>
        </p:nvPicPr>
        <p:blipFill>
          <a:blip r:embed="rId3"/>
          <a:srcRect/>
          <a:stretch>
            <a:fillRect/>
          </a:stretch>
        </p:blipFill>
        <p:spPr bwMode="auto">
          <a:xfrm>
            <a:off x="-317500" y="-234950"/>
            <a:ext cx="9779000" cy="732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762000" y="533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Trebuchet MS" pitchFamily="8" charset="0"/>
                <a:ea typeface="Trebuchet MS" pitchFamily="8" charset="0"/>
                <a:cs typeface="Trebuchet MS" pitchFamily="8" charset="0"/>
              </a:rPr>
              <a:t>Physical Properties</a:t>
            </a:r>
            <a:endParaRPr lang="en-US">
              <a:solidFill>
                <a:srgbClr val="FF0000"/>
              </a:solidFill>
              <a:latin typeface="Trebuchet MS" pitchFamily="8" charset="0"/>
              <a:ea typeface="Trebuchet MS" pitchFamily="8" charset="0"/>
              <a:cs typeface="Trebuchet MS" pitchFamily="8" charset="0"/>
            </a:endParaRPr>
          </a:p>
        </p:txBody>
      </p:sp>
      <p:sp>
        <p:nvSpPr>
          <p:cNvPr id="70659" name="Text Box 5"/>
          <p:cNvSpPr txBox="1">
            <a:spLocks noChangeArrowheads="1"/>
          </p:cNvSpPr>
          <p:nvPr/>
        </p:nvSpPr>
        <p:spPr bwMode="auto">
          <a:xfrm>
            <a:off x="838200" y="1339850"/>
            <a:ext cx="2698750" cy="523875"/>
          </a:xfrm>
          <a:prstGeom prst="rect">
            <a:avLst/>
          </a:prstGeom>
          <a:noFill/>
          <a:ln w="9525">
            <a:noFill/>
            <a:miter lim="800000"/>
            <a:headEnd/>
            <a:tailEnd/>
          </a:ln>
        </p:spPr>
        <p:txBody>
          <a:bodyPr wrap="none">
            <a:prstTxWarp prst="textNoShape">
              <a:avLst/>
            </a:prstTxWarp>
            <a:spAutoFit/>
          </a:bodyPr>
          <a:lstStyle/>
          <a:p>
            <a:r>
              <a:rPr lang="en-US" sz="2800">
                <a:latin typeface="Trebuchet MS" pitchFamily="8" charset="0"/>
                <a:ea typeface="Trebuchet MS" pitchFamily="8" charset="0"/>
                <a:cs typeface="Trebuchet MS" pitchFamily="8" charset="0"/>
              </a:rPr>
              <a:t>Aerosol Amount</a:t>
            </a:r>
            <a:endParaRPr lang="en-US">
              <a:latin typeface="Trebuchet MS" pitchFamily="8" charset="0"/>
              <a:ea typeface="Trebuchet MS" pitchFamily="8" charset="0"/>
              <a:cs typeface="Trebuchet MS" pitchFamily="8" charset="0"/>
            </a:endParaRPr>
          </a:p>
        </p:txBody>
      </p:sp>
      <p:sp>
        <p:nvSpPr>
          <p:cNvPr id="1030" name="Text Box 6"/>
          <p:cNvSpPr txBox="1">
            <a:spLocks noChangeArrowheads="1"/>
          </p:cNvSpPr>
          <p:nvPr/>
        </p:nvSpPr>
        <p:spPr bwMode="auto">
          <a:xfrm>
            <a:off x="838200" y="2071688"/>
            <a:ext cx="5959475" cy="3046412"/>
          </a:xfrm>
          <a:prstGeom prst="rect">
            <a:avLst/>
          </a:prstGeom>
          <a:noFill/>
          <a:ln w="9525">
            <a:noFill/>
            <a:miter lim="800000"/>
            <a:headEnd/>
            <a:tailEnd/>
          </a:ln>
        </p:spPr>
        <p:txBody>
          <a:bodyPr wrap="none">
            <a:prstTxWarp prst="textNoShape">
              <a:avLst/>
            </a:prstTxWarp>
            <a:spAutoFit/>
          </a:bodyPr>
          <a:lstStyle/>
          <a:p>
            <a:r>
              <a:rPr lang="en-US">
                <a:latin typeface="Trebuchet MS" pitchFamily="8" charset="0"/>
                <a:ea typeface="Trebuchet MS" pitchFamily="8" charset="0"/>
                <a:cs typeface="Trebuchet MS" pitchFamily="8" charset="0"/>
              </a:rPr>
              <a:t>AOD is a unitless value.</a:t>
            </a:r>
          </a:p>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Sample AOD values:</a:t>
            </a:r>
          </a:p>
          <a:p>
            <a:r>
              <a:rPr lang="en-US">
                <a:latin typeface="Trebuchet MS" pitchFamily="8" charset="0"/>
                <a:ea typeface="Trebuchet MS" pitchFamily="8" charset="0"/>
                <a:cs typeface="Trebuchet MS" pitchFamily="8" charset="0"/>
              </a:rPr>
              <a:t>0.02 - very clean isolated areas.</a:t>
            </a:r>
          </a:p>
          <a:p>
            <a:r>
              <a:rPr lang="en-US">
                <a:latin typeface="Trebuchet MS" pitchFamily="8" charset="0"/>
                <a:ea typeface="Trebuchet MS" pitchFamily="8" charset="0"/>
                <a:cs typeface="Trebuchet MS" pitchFamily="8" charset="0"/>
              </a:rPr>
              <a:t>0.2 – fairly clean urban area</a:t>
            </a:r>
          </a:p>
          <a:p>
            <a:r>
              <a:rPr lang="en-US">
                <a:latin typeface="Trebuchet MS" pitchFamily="8" charset="0"/>
                <a:ea typeface="Trebuchet MS" pitchFamily="8" charset="0"/>
                <a:cs typeface="Trebuchet MS" pitchFamily="8" charset="0"/>
              </a:rPr>
              <a:t>0.4 – somewhat polluted urban area</a:t>
            </a:r>
          </a:p>
          <a:p>
            <a:r>
              <a:rPr lang="en-US">
                <a:latin typeface="Trebuchet MS" pitchFamily="8" charset="0"/>
                <a:ea typeface="Trebuchet MS" pitchFamily="8" charset="0"/>
                <a:cs typeface="Trebuchet MS" pitchFamily="8" charset="0"/>
              </a:rPr>
              <a:t>0.6 – fairly polluted area</a:t>
            </a:r>
          </a:p>
          <a:p>
            <a:r>
              <a:rPr lang="en-US">
                <a:latin typeface="Trebuchet MS" pitchFamily="8" charset="0"/>
                <a:ea typeface="Trebuchet MS" pitchFamily="8" charset="0"/>
                <a:cs typeface="Trebuchet MS" pitchFamily="8" charset="0"/>
              </a:rPr>
              <a:t>1.5 – heavy biomass burning or dust event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1000" fill="hold"/>
                                        <p:tgtEl>
                                          <p:spTgt spid="1030"/>
                                        </p:tgtEl>
                                        <p:attrNameLst>
                                          <p:attrName>ppt_x</p:attrName>
                                        </p:attrNameLst>
                                      </p:cBhvr>
                                      <p:tavLst>
                                        <p:tav tm="0">
                                          <p:val>
                                            <p:strVal val="#ppt_x"/>
                                          </p:val>
                                        </p:tav>
                                        <p:tav tm="100000">
                                          <p:val>
                                            <p:strVal val="#ppt_x"/>
                                          </p:val>
                                        </p:tav>
                                      </p:tavLst>
                                    </p:anim>
                                    <p:anim calcmode="lin" valueType="num">
                                      <p:cBhvr additive="base">
                                        <p:cTn id="8" dur="10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3" descr="IMG_4742.jpg"/>
          <p:cNvPicPr>
            <a:picLocks noChangeAspect="1"/>
          </p:cNvPicPr>
          <p:nvPr/>
        </p:nvPicPr>
        <p:blipFill>
          <a:blip r:embed="rId3"/>
          <a:srcRect/>
          <a:stretch>
            <a:fillRect/>
          </a:stretch>
        </p:blipFill>
        <p:spPr bwMode="auto">
          <a:xfrm>
            <a:off x="1219200" y="1219200"/>
            <a:ext cx="6840538" cy="5130800"/>
          </a:xfrm>
          <a:prstGeom prst="rect">
            <a:avLst/>
          </a:prstGeom>
          <a:noFill/>
          <a:ln w="9525">
            <a:noFill/>
            <a:miter lim="800000"/>
            <a:headEnd/>
            <a:tailEnd/>
          </a:ln>
        </p:spPr>
      </p:pic>
      <p:sp>
        <p:nvSpPr>
          <p:cNvPr id="72707" name="Text Box 5"/>
          <p:cNvSpPr txBox="1">
            <a:spLocks noChangeArrowheads="1"/>
          </p:cNvSpPr>
          <p:nvPr/>
        </p:nvSpPr>
        <p:spPr bwMode="auto">
          <a:xfrm>
            <a:off x="1143000" y="457200"/>
            <a:ext cx="2352675" cy="646113"/>
          </a:xfrm>
          <a:prstGeom prst="rect">
            <a:avLst/>
          </a:prstGeom>
          <a:noFill/>
          <a:ln w="9525">
            <a:noFill/>
            <a:miter lim="800000"/>
            <a:headEnd/>
            <a:tailEnd/>
          </a:ln>
        </p:spPr>
        <p:txBody>
          <a:bodyPr wrap="none">
            <a:prstTxWarp prst="textNoShape">
              <a:avLst/>
            </a:prstTxWarp>
            <a:spAutoFit/>
          </a:bodyPr>
          <a:lstStyle/>
          <a:p>
            <a:r>
              <a:rPr lang="en-US" sz="1800">
                <a:latin typeface="Trebuchet MS" pitchFamily="8" charset="0"/>
                <a:ea typeface="Trebuchet MS" pitchFamily="8" charset="0"/>
                <a:cs typeface="Trebuchet MS" pitchFamily="8" charset="0"/>
              </a:rPr>
              <a:t>Moderate AOD  ~0.40</a:t>
            </a:r>
          </a:p>
          <a:p>
            <a:r>
              <a:rPr lang="en-US" sz="1800">
                <a:latin typeface="Trebuchet MS" pitchFamily="8" charset="0"/>
                <a:ea typeface="Trebuchet MS" pitchFamily="8" charset="0"/>
                <a:cs typeface="Trebuchet MS" pitchFamily="8" charset="0"/>
              </a:rPr>
              <a:t>Near Mt. Abu, India</a:t>
            </a:r>
          </a:p>
        </p:txBody>
      </p:sp>
      <p:sp>
        <p:nvSpPr>
          <p:cNvPr id="72708" name="Text Box 5"/>
          <p:cNvSpPr txBox="1">
            <a:spLocks noChangeArrowheads="1"/>
          </p:cNvSpPr>
          <p:nvPr/>
        </p:nvSpPr>
        <p:spPr bwMode="auto">
          <a:xfrm>
            <a:off x="1204913" y="6443663"/>
            <a:ext cx="3062287" cy="338137"/>
          </a:xfrm>
          <a:prstGeom prst="rect">
            <a:avLst/>
          </a:prstGeom>
          <a:noFill/>
          <a:ln w="9525">
            <a:noFill/>
            <a:miter lim="800000"/>
            <a:headEnd/>
            <a:tailEnd/>
          </a:ln>
        </p:spPr>
        <p:txBody>
          <a:bodyPr wrap="none">
            <a:prstTxWarp prst="textNoShape">
              <a:avLst/>
            </a:prstTxWarp>
            <a:spAutoFit/>
          </a:bodyPr>
          <a:lstStyle/>
          <a:p>
            <a:r>
              <a:rPr lang="en-US" sz="1600">
                <a:latin typeface="Trebuchet MS" pitchFamily="8" charset="0"/>
                <a:ea typeface="Trebuchet MS" pitchFamily="8" charset="0"/>
                <a:cs typeface="Trebuchet MS" pitchFamily="8" charset="0"/>
              </a:rPr>
              <a:t>Photo courtesy of Brent Holben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914400" y="304800"/>
            <a:ext cx="3943350" cy="646113"/>
          </a:xfrm>
          <a:prstGeom prst="rect">
            <a:avLst/>
          </a:prstGeom>
          <a:noFill/>
          <a:ln w="9525">
            <a:noFill/>
            <a:miter lim="800000"/>
            <a:headEnd/>
            <a:tailEnd/>
          </a:ln>
        </p:spPr>
        <p:txBody>
          <a:bodyPr wrap="none">
            <a:prstTxWarp prst="textNoShape">
              <a:avLst/>
            </a:prstTxWarp>
            <a:spAutoFit/>
          </a:bodyPr>
          <a:lstStyle/>
          <a:p>
            <a:r>
              <a:rPr lang="en-US" sz="1800">
                <a:latin typeface="Trebuchet MS" pitchFamily="8" charset="0"/>
                <a:ea typeface="Trebuchet MS" pitchFamily="8" charset="0"/>
                <a:cs typeface="Trebuchet MS" pitchFamily="8" charset="0"/>
              </a:rPr>
              <a:t>Heavy AOD</a:t>
            </a:r>
          </a:p>
          <a:p>
            <a:r>
              <a:rPr lang="en-US" sz="1800">
                <a:latin typeface="Trebuchet MS" pitchFamily="8" charset="0"/>
                <a:ea typeface="Trebuchet MS" pitchFamily="8" charset="0"/>
                <a:cs typeface="Trebuchet MS" pitchFamily="8" charset="0"/>
              </a:rPr>
              <a:t>Below the planetary boundary layer</a:t>
            </a:r>
          </a:p>
        </p:txBody>
      </p:sp>
      <p:pic>
        <p:nvPicPr>
          <p:cNvPr id="73731" name="Picture 5" descr="IMG_5231.jpg"/>
          <p:cNvPicPr>
            <a:picLocks noChangeAspect="1"/>
          </p:cNvPicPr>
          <p:nvPr/>
        </p:nvPicPr>
        <p:blipFill>
          <a:blip r:embed="rId3"/>
          <a:srcRect/>
          <a:stretch>
            <a:fillRect/>
          </a:stretch>
        </p:blipFill>
        <p:spPr bwMode="auto">
          <a:xfrm>
            <a:off x="914400" y="1066800"/>
            <a:ext cx="7304088" cy="5478463"/>
          </a:xfrm>
          <a:prstGeom prst="rect">
            <a:avLst/>
          </a:prstGeom>
          <a:noFill/>
          <a:ln w="9525">
            <a:noFill/>
            <a:miter lim="800000"/>
            <a:headEnd/>
            <a:tailEnd/>
          </a:ln>
        </p:spPr>
      </p:pic>
      <p:sp>
        <p:nvSpPr>
          <p:cNvPr id="73732" name="Text Box 5"/>
          <p:cNvSpPr txBox="1">
            <a:spLocks noChangeArrowheads="1"/>
          </p:cNvSpPr>
          <p:nvPr/>
        </p:nvSpPr>
        <p:spPr bwMode="auto">
          <a:xfrm>
            <a:off x="914400" y="6519863"/>
            <a:ext cx="3062288" cy="338137"/>
          </a:xfrm>
          <a:prstGeom prst="rect">
            <a:avLst/>
          </a:prstGeom>
          <a:noFill/>
          <a:ln w="9525">
            <a:noFill/>
            <a:miter lim="800000"/>
            <a:headEnd/>
            <a:tailEnd/>
          </a:ln>
        </p:spPr>
        <p:txBody>
          <a:bodyPr wrap="none">
            <a:prstTxWarp prst="textNoShape">
              <a:avLst/>
            </a:prstTxWarp>
            <a:spAutoFit/>
          </a:bodyPr>
          <a:lstStyle/>
          <a:p>
            <a:r>
              <a:rPr lang="en-US" sz="1600">
                <a:latin typeface="Trebuchet MS" pitchFamily="8" charset="0"/>
                <a:ea typeface="Trebuchet MS" pitchFamily="8" charset="0"/>
                <a:cs typeface="Trebuchet MS" pitchFamily="8" charset="0"/>
              </a:rPr>
              <a:t>Photo courtesy of Brent Holben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93022" y="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Trebuchet MS" pitchFamily="8" charset="0"/>
                <a:ea typeface="Trebuchet MS" pitchFamily="8" charset="0"/>
                <a:cs typeface="Trebuchet MS" pitchFamily="8" charset="0"/>
              </a:rPr>
              <a:t>Physical Properties</a:t>
            </a:r>
            <a:endParaRPr lang="en-US">
              <a:solidFill>
                <a:srgbClr val="FF0000"/>
              </a:solidFill>
              <a:latin typeface="Trebuchet MS" pitchFamily="8" charset="0"/>
              <a:ea typeface="Trebuchet MS" pitchFamily="8" charset="0"/>
              <a:cs typeface="Trebuchet MS" pitchFamily="8" charset="0"/>
            </a:endParaRPr>
          </a:p>
        </p:txBody>
      </p:sp>
      <p:sp>
        <p:nvSpPr>
          <p:cNvPr id="74755" name="Text Box 5"/>
          <p:cNvSpPr txBox="1">
            <a:spLocks noChangeArrowheads="1"/>
          </p:cNvSpPr>
          <p:nvPr/>
        </p:nvSpPr>
        <p:spPr bwMode="auto">
          <a:xfrm>
            <a:off x="393022" y="641350"/>
            <a:ext cx="8073093" cy="923330"/>
          </a:xfrm>
          <a:prstGeom prst="rect">
            <a:avLst/>
          </a:prstGeom>
          <a:noFill/>
          <a:ln w="9525">
            <a:noFill/>
            <a:miter lim="800000"/>
            <a:headEnd/>
            <a:tailEnd/>
          </a:ln>
        </p:spPr>
        <p:txBody>
          <a:bodyPr wrap="none">
            <a:prstTxWarp prst="textNoShape">
              <a:avLst/>
            </a:prstTxWarp>
            <a:spAutoFit/>
          </a:bodyPr>
          <a:lstStyle/>
          <a:p>
            <a:r>
              <a:rPr lang="en-US">
                <a:solidFill>
                  <a:srgbClr val="3366FF"/>
                </a:solidFill>
                <a:latin typeface="Trebuchet MS" pitchFamily="8" charset="0"/>
                <a:ea typeface="Trebuchet MS" pitchFamily="8" charset="0"/>
                <a:cs typeface="Trebuchet MS" pitchFamily="8" charset="0"/>
              </a:rPr>
              <a:t>Particle Size Distribution </a:t>
            </a:r>
            <a:r>
              <a:rPr lang="en-US">
                <a:latin typeface="Trebuchet MS" pitchFamily="8" charset="0"/>
                <a:ea typeface="Trebuchet MS" pitchFamily="8" charset="0"/>
                <a:cs typeface="Trebuchet MS" pitchFamily="8" charset="0"/>
              </a:rPr>
              <a:t>– aerosols in the optically active size ranges</a:t>
            </a:r>
          </a:p>
          <a:p>
            <a:r>
              <a:rPr lang="en-US">
                <a:latin typeface="Trebuchet MS" pitchFamily="8" charset="0"/>
                <a:ea typeface="Trebuchet MS" pitchFamily="8" charset="0"/>
                <a:cs typeface="Trebuchet MS" pitchFamily="8" charset="0"/>
              </a:rPr>
              <a:t>are best represented as a bimodal distribution.  The aerosol size distribution</a:t>
            </a:r>
          </a:p>
          <a:p>
            <a:r>
              <a:rPr lang="en-US">
                <a:latin typeface="Trebuchet MS" pitchFamily="8" charset="0"/>
                <a:ea typeface="Trebuchet MS" pitchFamily="8" charset="0"/>
                <a:cs typeface="Trebuchet MS" pitchFamily="8" charset="0"/>
              </a:rPr>
              <a:t>can be represented as a volume or number distribution.</a:t>
            </a:r>
          </a:p>
        </p:txBody>
      </p:sp>
      <p:sp>
        <p:nvSpPr>
          <p:cNvPr id="4" name="TextBox 3"/>
          <p:cNvSpPr txBox="1">
            <a:spLocks noChangeArrowheads="1"/>
          </p:cNvSpPr>
          <p:nvPr/>
        </p:nvSpPr>
        <p:spPr bwMode="auto">
          <a:xfrm>
            <a:off x="498970" y="5103673"/>
            <a:ext cx="8282623" cy="1754327"/>
          </a:xfrm>
          <a:prstGeom prst="rect">
            <a:avLst/>
          </a:prstGeom>
          <a:noFill/>
          <a:ln w="9525">
            <a:noFill/>
            <a:miter lim="800000"/>
            <a:headEnd/>
            <a:tailEnd/>
          </a:ln>
        </p:spPr>
        <p:txBody>
          <a:bodyPr wrap="none">
            <a:prstTxWarp prst="textNoShape">
              <a:avLst/>
            </a:prstTxWarp>
            <a:spAutoFit/>
          </a:bodyPr>
          <a:lstStyle/>
          <a:p>
            <a:r>
              <a:rPr lang="en-US">
                <a:latin typeface="Trebuchet MS" pitchFamily="8" charset="0"/>
                <a:ea typeface="Trebuchet MS" pitchFamily="8" charset="0"/>
                <a:cs typeface="Trebuchet MS" pitchFamily="8" charset="0"/>
              </a:rPr>
              <a:t>The mode representing the small (</a:t>
            </a:r>
            <a:r>
              <a:rPr lang="en-US">
                <a:solidFill>
                  <a:srgbClr val="FF0000"/>
                </a:solidFill>
                <a:latin typeface="Trebuchet MS" pitchFamily="8" charset="0"/>
                <a:ea typeface="Trebuchet MS" pitchFamily="8" charset="0"/>
                <a:cs typeface="Trebuchet MS" pitchFamily="8" charset="0"/>
              </a:rPr>
              <a:t>fine mode</a:t>
            </a:r>
            <a:r>
              <a:rPr lang="en-US">
                <a:latin typeface="Trebuchet MS" pitchFamily="8" charset="0"/>
                <a:ea typeface="Trebuchet MS" pitchFamily="8" charset="0"/>
                <a:cs typeface="Trebuchet MS" pitchFamily="8" charset="0"/>
              </a:rPr>
              <a:t>) aerosol has a size distribution</a:t>
            </a:r>
          </a:p>
          <a:p>
            <a:r>
              <a:rPr lang="en-US">
                <a:latin typeface="Trebuchet MS" pitchFamily="8" charset="0"/>
                <a:ea typeface="Trebuchet MS" pitchFamily="8" charset="0"/>
                <a:cs typeface="Trebuchet MS" pitchFamily="8" charset="0"/>
              </a:rPr>
              <a:t>centered on radii between 0.1 and 0.25 microns.</a:t>
            </a:r>
          </a:p>
          <a:p>
            <a:endParaRPr lang="en-US">
              <a:latin typeface="Trebuchet MS" pitchFamily="8" charset="0"/>
              <a:ea typeface="Trebuchet MS" pitchFamily="8" charset="0"/>
              <a:cs typeface="Trebuchet MS" pitchFamily="8" charset="0"/>
            </a:endParaRPr>
          </a:p>
          <a:p>
            <a:r>
              <a:rPr lang="en-US">
                <a:latin typeface="Trebuchet MS" pitchFamily="8" charset="0"/>
                <a:ea typeface="Trebuchet MS" pitchFamily="8" charset="0"/>
                <a:cs typeface="Trebuchet MS" pitchFamily="8" charset="0"/>
              </a:rPr>
              <a:t>The mode representing the large (</a:t>
            </a:r>
            <a:r>
              <a:rPr lang="en-US">
                <a:solidFill>
                  <a:srgbClr val="FF0000"/>
                </a:solidFill>
                <a:latin typeface="Trebuchet MS" pitchFamily="8" charset="0"/>
                <a:ea typeface="Trebuchet MS" pitchFamily="8" charset="0"/>
                <a:cs typeface="Trebuchet MS" pitchFamily="8" charset="0"/>
              </a:rPr>
              <a:t>coarse mode</a:t>
            </a:r>
            <a:r>
              <a:rPr lang="en-US">
                <a:latin typeface="Trebuchet MS" pitchFamily="8" charset="0"/>
                <a:ea typeface="Trebuchet MS" pitchFamily="8" charset="0"/>
                <a:cs typeface="Trebuchet MS" pitchFamily="8" charset="0"/>
              </a:rPr>
              <a:t>) aerosol has a size distribution</a:t>
            </a:r>
          </a:p>
          <a:p>
            <a:r>
              <a:rPr lang="en-US">
                <a:latin typeface="Trebuchet MS" pitchFamily="8" charset="0"/>
                <a:ea typeface="Trebuchet MS" pitchFamily="8" charset="0"/>
                <a:cs typeface="Trebuchet MS" pitchFamily="8" charset="0"/>
              </a:rPr>
              <a:t>centered on radii between 1 and 2.5 microns.</a:t>
            </a:r>
          </a:p>
          <a:p>
            <a:endParaRPr lang="en-US"/>
          </a:p>
        </p:txBody>
      </p:sp>
      <p:pic>
        <p:nvPicPr>
          <p:cNvPr id="5" name="Picture 3"/>
          <p:cNvPicPr>
            <a:picLocks noChangeAspect="1" noChangeArrowheads="1"/>
          </p:cNvPicPr>
          <p:nvPr/>
        </p:nvPicPr>
        <p:blipFill>
          <a:blip r:embed="rId3"/>
          <a:srcRect l="7500" t="30000" r="3751" b="5000"/>
          <a:stretch>
            <a:fillRect/>
          </a:stretch>
        </p:blipFill>
        <p:spPr bwMode="auto">
          <a:xfrm>
            <a:off x="1793404" y="1667652"/>
            <a:ext cx="5162472" cy="2835593"/>
          </a:xfrm>
          <a:prstGeom prst="rect">
            <a:avLst/>
          </a:prstGeom>
          <a:noFill/>
          <a:ln w="9525">
            <a:noFill/>
            <a:miter lim="800000"/>
            <a:headEnd/>
            <a:tailEnd/>
          </a:ln>
        </p:spPr>
      </p:pic>
      <p:sp>
        <p:nvSpPr>
          <p:cNvPr id="6" name="Text Box 4"/>
          <p:cNvSpPr txBox="1">
            <a:spLocks noChangeArrowheads="1"/>
          </p:cNvSpPr>
          <p:nvPr/>
        </p:nvSpPr>
        <p:spPr bwMode="auto">
          <a:xfrm rot="16200000">
            <a:off x="564377" y="2786236"/>
            <a:ext cx="1319212" cy="457200"/>
          </a:xfrm>
          <a:prstGeom prst="rect">
            <a:avLst/>
          </a:prstGeom>
          <a:noFill/>
          <a:ln w="9525">
            <a:noFill/>
            <a:miter lim="800000"/>
            <a:headEnd/>
            <a:tailEnd/>
          </a:ln>
        </p:spPr>
        <p:txBody>
          <a:bodyPr wrap="none">
            <a:prstTxWarp prst="textNoShape">
              <a:avLst/>
            </a:prstTxWarp>
            <a:spAutoFit/>
          </a:bodyPr>
          <a:lstStyle/>
          <a:p>
            <a:r>
              <a:rPr lang="en-US" i="1">
                <a:latin typeface="Helvetica" pitchFamily="8" charset="0"/>
              </a:rPr>
              <a:t>dV</a:t>
            </a:r>
            <a:r>
              <a:rPr lang="en-US">
                <a:latin typeface="Helvetica" pitchFamily="8" charset="0"/>
              </a:rPr>
              <a:t> / </a:t>
            </a:r>
            <a:r>
              <a:rPr lang="en-US" i="1">
                <a:latin typeface="Helvetica" pitchFamily="8" charset="0"/>
              </a:rPr>
              <a:t>d</a:t>
            </a:r>
            <a:r>
              <a:rPr lang="en-US">
                <a:latin typeface="Helvetica" pitchFamily="8" charset="0"/>
              </a:rPr>
              <a:t>ln</a:t>
            </a:r>
            <a:r>
              <a:rPr lang="en-US" i="1">
                <a:latin typeface="Helvetica" pitchFamily="8" charset="0"/>
              </a:rPr>
              <a:t>r</a:t>
            </a:r>
            <a:endParaRPr lang="en-US">
              <a:latin typeface="Helvetica" pitchFamily="8" charset="0"/>
            </a:endParaRPr>
          </a:p>
        </p:txBody>
      </p:sp>
      <p:sp>
        <p:nvSpPr>
          <p:cNvPr id="7" name="Text Box 5"/>
          <p:cNvSpPr txBox="1">
            <a:spLocks noChangeArrowheads="1"/>
          </p:cNvSpPr>
          <p:nvPr/>
        </p:nvSpPr>
        <p:spPr bwMode="auto">
          <a:xfrm>
            <a:off x="3736915" y="4687911"/>
            <a:ext cx="1510487" cy="369332"/>
          </a:xfrm>
          <a:prstGeom prst="rect">
            <a:avLst/>
          </a:prstGeom>
          <a:noFill/>
          <a:ln w="9525">
            <a:noFill/>
            <a:miter lim="800000"/>
            <a:headEnd/>
            <a:tailEnd/>
          </a:ln>
        </p:spPr>
        <p:txBody>
          <a:bodyPr wrap="none">
            <a:prstTxWarp prst="textNoShape">
              <a:avLst/>
            </a:prstTxWarp>
            <a:spAutoFit/>
          </a:bodyPr>
          <a:lstStyle/>
          <a:p>
            <a:r>
              <a:rPr lang="en-US">
                <a:latin typeface="Helvetica" pitchFamily="8" charset="0"/>
              </a:rPr>
              <a:t>Radius  (</a:t>
            </a:r>
            <a:r>
              <a:rPr lang="en-US">
                <a:latin typeface="Symbol" pitchFamily="8" charset="2"/>
                <a:sym typeface="Symbol" pitchFamily="8" charset="2"/>
              </a:rPr>
              <a:t></a:t>
            </a:r>
            <a:r>
              <a:rPr lang="en-US">
                <a:latin typeface="Helvetica" pitchFamily="8" charset="0"/>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3">
            <a:hlinkClick r:id=""/>
          </p:cNvPr>
          <p:cNvPicPr>
            <a:picLocks noChangeAspect="1" noChangeArrowheads="1"/>
          </p:cNvPicPr>
          <p:nvPr/>
        </p:nvPicPr>
        <p:blipFill>
          <a:blip r:embed="rId3"/>
          <a:srcRect/>
          <a:stretch>
            <a:fillRect/>
          </a:stretch>
        </p:blipFill>
        <p:spPr bwMode="auto">
          <a:xfrm>
            <a:off x="685800" y="1066800"/>
            <a:ext cx="7772400" cy="5791200"/>
          </a:xfrm>
          <a:prstGeom prst="rect">
            <a:avLst/>
          </a:prstGeom>
          <a:noFill/>
          <a:ln w="9525">
            <a:noFill/>
            <a:miter lim="800000"/>
            <a:headEnd/>
            <a:tailEnd/>
          </a:ln>
        </p:spPr>
      </p:pic>
      <p:sp>
        <p:nvSpPr>
          <p:cNvPr id="78851" name="Text Box 5"/>
          <p:cNvSpPr txBox="1">
            <a:spLocks noChangeArrowheads="1"/>
          </p:cNvSpPr>
          <p:nvPr/>
        </p:nvSpPr>
        <p:spPr bwMode="auto">
          <a:xfrm>
            <a:off x="1985963" y="5942013"/>
            <a:ext cx="6465887" cy="396875"/>
          </a:xfrm>
          <a:prstGeom prst="rect">
            <a:avLst/>
          </a:prstGeom>
          <a:solidFill>
            <a:schemeClr val="bg1"/>
          </a:solidFill>
          <a:ln w="9525">
            <a:noFill/>
            <a:miter lim="800000"/>
            <a:headEnd/>
            <a:tailEnd/>
          </a:ln>
        </p:spPr>
        <p:txBody>
          <a:bodyPr wrap="none">
            <a:prstTxWarp prst="textNoShape">
              <a:avLst/>
            </a:prstTxWarp>
            <a:spAutoFit/>
          </a:bodyPr>
          <a:lstStyle/>
          <a:p>
            <a:pPr algn="r"/>
            <a:r>
              <a:rPr lang="fr-FR" sz="2000">
                <a:solidFill>
                  <a:srgbClr val="FF0000"/>
                </a:solidFill>
              </a:rPr>
              <a:t>0.001           0.01                 0.1               1.0             10.0</a:t>
            </a:r>
          </a:p>
        </p:txBody>
      </p:sp>
      <p:sp>
        <p:nvSpPr>
          <p:cNvPr id="78852" name="Text Box 6"/>
          <p:cNvSpPr txBox="1">
            <a:spLocks noChangeArrowheads="1"/>
          </p:cNvSpPr>
          <p:nvPr/>
        </p:nvSpPr>
        <p:spPr bwMode="auto">
          <a:xfrm>
            <a:off x="2840038" y="6361113"/>
            <a:ext cx="2014537" cy="457200"/>
          </a:xfrm>
          <a:prstGeom prst="rect">
            <a:avLst/>
          </a:prstGeom>
          <a:solidFill>
            <a:schemeClr val="bg1"/>
          </a:solidFill>
          <a:ln w="9525">
            <a:noFill/>
            <a:miter lim="800000"/>
            <a:headEnd/>
            <a:tailEnd/>
          </a:ln>
        </p:spPr>
        <p:txBody>
          <a:bodyPr>
            <a:prstTxWarp prst="textNoShape">
              <a:avLst/>
            </a:prstTxWarp>
            <a:spAutoFit/>
          </a:bodyPr>
          <a:lstStyle/>
          <a:p>
            <a:r>
              <a:rPr lang="en-US">
                <a:solidFill>
                  <a:srgbClr val="FF0000"/>
                </a:solidFill>
                <a:latin typeface="Calibri" pitchFamily="8" charset="0"/>
              </a:rPr>
              <a:t>Radius, </a:t>
            </a:r>
            <a:r>
              <a:rPr lang="en-US">
                <a:solidFill>
                  <a:srgbClr val="FF0000"/>
                </a:solidFill>
                <a:latin typeface="Symbol" pitchFamily="8" charset="2"/>
                <a:sym typeface="Symbol" pitchFamily="8" charset="2"/>
              </a:rPr>
              <a:t></a:t>
            </a:r>
            <a:r>
              <a:rPr lang="en-US">
                <a:solidFill>
                  <a:srgbClr val="FF0000"/>
                </a:solidFill>
                <a:latin typeface="Calibri" pitchFamily="8" charset="0"/>
              </a:rPr>
              <a:t>m</a:t>
            </a:r>
          </a:p>
        </p:txBody>
      </p:sp>
      <p:sp>
        <p:nvSpPr>
          <p:cNvPr id="78854" name="Text Box 8"/>
          <p:cNvSpPr txBox="1">
            <a:spLocks noChangeArrowheads="1"/>
          </p:cNvSpPr>
          <p:nvPr/>
        </p:nvSpPr>
        <p:spPr bwMode="auto">
          <a:xfrm>
            <a:off x="76200" y="1146175"/>
            <a:ext cx="2606675" cy="2678113"/>
          </a:xfrm>
          <a:prstGeom prst="rect">
            <a:avLst/>
          </a:prstGeom>
          <a:solidFill>
            <a:schemeClr val="bg1"/>
          </a:solidFill>
          <a:ln w="9525">
            <a:noFill/>
            <a:miter lim="800000"/>
            <a:headEnd/>
            <a:tailEnd/>
          </a:ln>
        </p:spPr>
        <p:txBody>
          <a:bodyPr>
            <a:prstTxWarp prst="textNoShape">
              <a:avLst/>
            </a:prstTxWarp>
            <a:spAutoFit/>
          </a:bodyPr>
          <a:lstStyle/>
          <a:p>
            <a:pPr algn="ctr"/>
            <a:r>
              <a:rPr lang="en-US">
                <a:latin typeface="Calibri" pitchFamily="8" charset="0"/>
              </a:rPr>
              <a:t>These Aerosols have the largest impacts on radiative budget, visibility, cloud processes and health issues</a:t>
            </a:r>
          </a:p>
        </p:txBody>
      </p:sp>
      <p:sp>
        <p:nvSpPr>
          <p:cNvPr id="78856" name="Text Box 4"/>
          <p:cNvSpPr txBox="1">
            <a:spLocks noChangeArrowheads="1"/>
          </p:cNvSpPr>
          <p:nvPr/>
        </p:nvSpPr>
        <p:spPr bwMode="auto">
          <a:xfrm>
            <a:off x="4572000" y="6400800"/>
            <a:ext cx="3322638" cy="457200"/>
          </a:xfrm>
          <a:prstGeom prst="rect">
            <a:avLst/>
          </a:prstGeom>
          <a:solidFill>
            <a:schemeClr val="bg1"/>
          </a:solidFill>
          <a:ln w="9525">
            <a:noFill/>
            <a:miter lim="800000"/>
            <a:headEnd/>
            <a:tailEnd/>
          </a:ln>
        </p:spPr>
        <p:txBody>
          <a:bodyPr>
            <a:prstTxWarp prst="textNoShape">
              <a:avLst/>
            </a:prstTxWarp>
            <a:spAutoFit/>
          </a:bodyPr>
          <a:lstStyle/>
          <a:p>
            <a:r>
              <a:rPr lang="en-US" b="1">
                <a:solidFill>
                  <a:srgbClr val="C600D7"/>
                </a:solidFill>
                <a:latin typeface="Calibri" pitchFamily="8" charset="0"/>
              </a:rPr>
              <a:t>UV</a:t>
            </a:r>
            <a:r>
              <a:rPr lang="en-US" b="1">
                <a:latin typeface="Calibri" pitchFamily="8" charset="0"/>
              </a:rPr>
              <a:t> </a:t>
            </a:r>
            <a:r>
              <a:rPr lang="en-US" b="1">
                <a:solidFill>
                  <a:schemeClr val="accent2"/>
                </a:solidFill>
                <a:latin typeface="Calibri" pitchFamily="8" charset="0"/>
              </a:rPr>
              <a:t>B</a:t>
            </a:r>
            <a:r>
              <a:rPr lang="en-US" b="1">
                <a:solidFill>
                  <a:srgbClr val="00FF00"/>
                </a:solidFill>
                <a:latin typeface="Calibri" pitchFamily="8" charset="0"/>
              </a:rPr>
              <a:t>G</a:t>
            </a:r>
            <a:r>
              <a:rPr lang="en-US" b="1">
                <a:solidFill>
                  <a:srgbClr val="FF0000"/>
                </a:solidFill>
                <a:latin typeface="Calibri" pitchFamily="8" charset="0"/>
              </a:rPr>
              <a:t>R</a:t>
            </a:r>
            <a:r>
              <a:rPr lang="en-US" b="1">
                <a:latin typeface="Calibri" pitchFamily="8" charset="0"/>
              </a:rPr>
              <a:t> </a:t>
            </a:r>
            <a:r>
              <a:rPr lang="en-US" b="1">
                <a:solidFill>
                  <a:srgbClr val="996633"/>
                </a:solidFill>
                <a:latin typeface="Calibri" pitchFamily="8" charset="0"/>
              </a:rPr>
              <a:t>NIR</a:t>
            </a:r>
            <a:r>
              <a:rPr lang="en-US" b="1">
                <a:latin typeface="Calibri" pitchFamily="8" charset="0"/>
              </a:rPr>
              <a:t>   IR</a:t>
            </a:r>
          </a:p>
        </p:txBody>
      </p:sp>
      <p:sp>
        <p:nvSpPr>
          <p:cNvPr id="78857" name="Text Box 2"/>
          <p:cNvSpPr txBox="1">
            <a:spLocks noChangeArrowheads="1"/>
          </p:cNvSpPr>
          <p:nvPr/>
        </p:nvSpPr>
        <p:spPr bwMode="auto">
          <a:xfrm>
            <a:off x="533400" y="152400"/>
            <a:ext cx="4343400" cy="641350"/>
          </a:xfrm>
          <a:prstGeom prst="rect">
            <a:avLst/>
          </a:prstGeom>
          <a:noFill/>
          <a:ln w="9525">
            <a:noFill/>
            <a:miter lim="800000"/>
            <a:headEnd/>
            <a:tailEnd/>
          </a:ln>
        </p:spPr>
        <p:txBody>
          <a:bodyPr>
            <a:prstTxWarp prst="textNoShape">
              <a:avLst/>
            </a:prstTxWarp>
            <a:spAutoFit/>
          </a:bodyPr>
          <a:lstStyle/>
          <a:p>
            <a:r>
              <a:rPr lang="en-US" sz="3600">
                <a:solidFill>
                  <a:schemeClr val="accent2"/>
                </a:solidFill>
                <a:latin typeface="Trebuchet MS" pitchFamily="8" charset="0"/>
                <a:ea typeface="Trebuchet MS" pitchFamily="8" charset="0"/>
                <a:cs typeface="Trebuchet MS" pitchFamily="8" charset="0"/>
              </a:rPr>
              <a:t>Physical Properties</a:t>
            </a:r>
            <a:endParaRPr lang="en-US">
              <a:solidFill>
                <a:srgbClr val="FF0000"/>
              </a:solidFill>
              <a:latin typeface="Trebuchet MS" pitchFamily="8" charset="0"/>
              <a:ea typeface="Trebuchet MS" pitchFamily="8" charset="0"/>
              <a:cs typeface="Trebuchet MS" pitchFamily="8" charset="0"/>
            </a:endParaRPr>
          </a:p>
        </p:txBody>
      </p:sp>
      <p:sp>
        <p:nvSpPr>
          <p:cNvPr id="78858" name="Oval 7"/>
          <p:cNvSpPr>
            <a:spLocks noChangeArrowheads="1"/>
          </p:cNvSpPr>
          <p:nvPr/>
        </p:nvSpPr>
        <p:spPr bwMode="auto">
          <a:xfrm>
            <a:off x="6629400" y="1066800"/>
            <a:ext cx="1828800" cy="2438400"/>
          </a:xfrm>
          <a:prstGeom prst="ellipse">
            <a:avLst/>
          </a:prstGeom>
          <a:noFill/>
          <a:ln w="76200">
            <a:solidFill>
              <a:srgbClr val="0000FF"/>
            </a:solidFill>
            <a:round/>
            <a:headEnd/>
            <a:tailEnd/>
          </a:ln>
        </p:spPr>
        <p:txBody>
          <a:bodyPr wrap="none" anchor="ctr">
            <a:prstTxWarp prst="textNoShape">
              <a:avLst/>
            </a:prstTxWarp>
          </a:bodyPr>
          <a:lstStyle/>
          <a:p>
            <a:endParaRPr lang="en-US">
              <a:latin typeface="Calibri" pitchFamily="8" charset="0"/>
            </a:endParaRPr>
          </a:p>
        </p:txBody>
      </p:sp>
      <p:sp>
        <p:nvSpPr>
          <p:cNvPr id="78859" name="Freeform 15"/>
          <p:cNvSpPr>
            <a:spLocks noChangeArrowheads="1"/>
          </p:cNvSpPr>
          <p:nvPr/>
        </p:nvSpPr>
        <p:spPr bwMode="auto">
          <a:xfrm>
            <a:off x="5276850" y="5124450"/>
            <a:ext cx="982663" cy="831850"/>
          </a:xfrm>
          <a:custGeom>
            <a:avLst/>
            <a:gdLst>
              <a:gd name="T0" fmla="*/ 0 w 982819"/>
              <a:gd name="T1" fmla="*/ 820161 h 831501"/>
              <a:gd name="T2" fmla="*/ 196223 w 982819"/>
              <a:gd name="T3" fmla="*/ 440456 h 831501"/>
              <a:gd name="T4" fmla="*/ 286780 w 982819"/>
              <a:gd name="T5" fmla="*/ 60748 h 831501"/>
              <a:gd name="T6" fmla="*/ 407533 w 982819"/>
              <a:gd name="T7" fmla="*/ 0 h 831501"/>
              <a:gd name="T8" fmla="*/ 588661 w 982819"/>
              <a:gd name="T9" fmla="*/ 151884 h 831501"/>
              <a:gd name="T10" fmla="*/ 769793 w 982819"/>
              <a:gd name="T11" fmla="*/ 516397 h 831501"/>
              <a:gd name="T12" fmla="*/ 935819 w 982819"/>
              <a:gd name="T13" fmla="*/ 759407 h 831501"/>
              <a:gd name="T14" fmla="*/ 935819 w 982819"/>
              <a:gd name="T15" fmla="*/ 759407 h 831501"/>
              <a:gd name="T16" fmla="*/ 935819 w 982819"/>
              <a:gd name="T17" fmla="*/ 759407 h 831501"/>
              <a:gd name="T18" fmla="*/ 981103 w 982819"/>
              <a:gd name="T19" fmla="*/ 835347 h 831501"/>
              <a:gd name="T20" fmla="*/ 0 w 982819"/>
              <a:gd name="T21" fmla="*/ 820161 h 8315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2819"/>
              <a:gd name="T34" fmla="*/ 0 h 831501"/>
              <a:gd name="T35" fmla="*/ 982819 w 982819"/>
              <a:gd name="T36" fmla="*/ 831501 h 8315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2819" h="831501">
                <a:moveTo>
                  <a:pt x="0" y="816383"/>
                </a:moveTo>
                <a:lnTo>
                  <a:pt x="196564" y="438428"/>
                </a:lnTo>
                <a:lnTo>
                  <a:pt x="287286" y="60473"/>
                </a:lnTo>
                <a:lnTo>
                  <a:pt x="408248" y="0"/>
                </a:lnTo>
                <a:lnTo>
                  <a:pt x="589691" y="151182"/>
                </a:lnTo>
                <a:lnTo>
                  <a:pt x="771135" y="514019"/>
                </a:lnTo>
                <a:lnTo>
                  <a:pt x="937458" y="755910"/>
                </a:lnTo>
                <a:lnTo>
                  <a:pt x="982819" y="831501"/>
                </a:lnTo>
                <a:lnTo>
                  <a:pt x="0" y="816383"/>
                </a:lnTo>
                <a:close/>
              </a:path>
            </a:pathLst>
          </a:custGeom>
          <a:solidFill>
            <a:srgbClr val="FF8000"/>
          </a:solidFill>
          <a:ln w="9525">
            <a:solidFill>
              <a:schemeClr val="tx1"/>
            </a:solidFill>
            <a:round/>
            <a:headEnd/>
            <a:tailEnd/>
          </a:ln>
        </p:spPr>
        <p:txBody>
          <a:bodyPr>
            <a:prstTxWarp prst="textNoShape">
              <a:avLst/>
            </a:prstTxWarp>
          </a:bodyPr>
          <a:lstStyle/>
          <a:p>
            <a:endParaRPr lang="en-US"/>
          </a:p>
        </p:txBody>
      </p:sp>
      <p:sp>
        <p:nvSpPr>
          <p:cNvPr id="78860" name="Freeform 16"/>
          <p:cNvSpPr>
            <a:spLocks noChangeArrowheads="1"/>
          </p:cNvSpPr>
          <p:nvPr/>
        </p:nvSpPr>
        <p:spPr bwMode="auto">
          <a:xfrm>
            <a:off x="6781800" y="4495800"/>
            <a:ext cx="1143000" cy="1447800"/>
          </a:xfrm>
          <a:custGeom>
            <a:avLst/>
            <a:gdLst>
              <a:gd name="T0" fmla="*/ 0 w 982819"/>
              <a:gd name="T1" fmla="*/ 633933821 h 831501"/>
              <a:gd name="T2" fmla="*/ 1203306 w 982819"/>
              <a:gd name="T3" fmla="*/ 340445759 h 831501"/>
              <a:gd name="T4" fmla="*/ 1758678 w 982819"/>
              <a:gd name="T5" fmla="*/ 46958119 h 831501"/>
              <a:gd name="T6" fmla="*/ 2499173 w 982819"/>
              <a:gd name="T7" fmla="*/ 0 h 831501"/>
              <a:gd name="T8" fmla="*/ 3609910 w 982819"/>
              <a:gd name="T9" fmla="*/ 117395233 h 831501"/>
              <a:gd name="T10" fmla="*/ 4720653 w 982819"/>
              <a:gd name="T11" fmla="*/ 399143465 h 831501"/>
              <a:gd name="T12" fmla="*/ 5738827 w 982819"/>
              <a:gd name="T13" fmla="*/ 586975703 h 831501"/>
              <a:gd name="T14" fmla="*/ 5738827 w 982819"/>
              <a:gd name="T15" fmla="*/ 586975703 h 831501"/>
              <a:gd name="T16" fmla="*/ 5738827 w 982819"/>
              <a:gd name="T17" fmla="*/ 586975703 h 831501"/>
              <a:gd name="T18" fmla="*/ 6016521 w 982819"/>
              <a:gd name="T19" fmla="*/ 645672876 h 831501"/>
              <a:gd name="T20" fmla="*/ 0 w 982819"/>
              <a:gd name="T21" fmla="*/ 633933821 h 8315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2819"/>
              <a:gd name="T34" fmla="*/ 0 h 831501"/>
              <a:gd name="T35" fmla="*/ 982819 w 982819"/>
              <a:gd name="T36" fmla="*/ 831501 h 8315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2819" h="831501">
                <a:moveTo>
                  <a:pt x="0" y="816383"/>
                </a:moveTo>
                <a:lnTo>
                  <a:pt x="196564" y="438428"/>
                </a:lnTo>
                <a:lnTo>
                  <a:pt x="287286" y="60473"/>
                </a:lnTo>
                <a:lnTo>
                  <a:pt x="408248" y="0"/>
                </a:lnTo>
                <a:lnTo>
                  <a:pt x="589691" y="151182"/>
                </a:lnTo>
                <a:lnTo>
                  <a:pt x="771135" y="514019"/>
                </a:lnTo>
                <a:lnTo>
                  <a:pt x="937458" y="755910"/>
                </a:lnTo>
                <a:lnTo>
                  <a:pt x="982819" y="831501"/>
                </a:lnTo>
                <a:lnTo>
                  <a:pt x="0" y="816383"/>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nvGrpSpPr>
          <p:cNvPr id="14" name="Group 13"/>
          <p:cNvGrpSpPr/>
          <p:nvPr/>
        </p:nvGrpSpPr>
        <p:grpSpPr>
          <a:xfrm>
            <a:off x="2482334" y="1086108"/>
            <a:ext cx="4039136" cy="3349625"/>
            <a:chOff x="2482334" y="1086108"/>
            <a:chExt cx="4039136" cy="3349625"/>
          </a:xfrm>
        </p:grpSpPr>
        <p:sp>
          <p:nvSpPr>
            <p:cNvPr id="78855" name="Line 9"/>
            <p:cNvSpPr>
              <a:spLocks noChangeShapeType="1"/>
            </p:cNvSpPr>
            <p:nvPr/>
          </p:nvSpPr>
          <p:spPr bwMode="auto">
            <a:xfrm>
              <a:off x="2482334" y="2160372"/>
              <a:ext cx="2065534" cy="0"/>
            </a:xfrm>
            <a:prstGeom prst="line">
              <a:avLst/>
            </a:prstGeom>
            <a:noFill/>
            <a:ln w="28575">
              <a:solidFill>
                <a:srgbClr val="FF9900"/>
              </a:solidFill>
              <a:round/>
              <a:headEnd/>
              <a:tailEnd type="arrow" w="med" len="med"/>
            </a:ln>
          </p:spPr>
          <p:txBody>
            <a:bodyPr wrap="none" anchor="ctr">
              <a:prstTxWarp prst="textNoShape">
                <a:avLst/>
              </a:prstTxWarp>
            </a:bodyPr>
            <a:lstStyle/>
            <a:p>
              <a:endParaRPr lang="en-US"/>
            </a:p>
          </p:txBody>
        </p:sp>
        <p:sp>
          <p:nvSpPr>
            <p:cNvPr id="13" name="Frame 12"/>
            <p:cNvSpPr/>
            <p:nvPr/>
          </p:nvSpPr>
          <p:spPr>
            <a:xfrm>
              <a:off x="4854575" y="1086108"/>
              <a:ext cx="1666895" cy="3349625"/>
            </a:xfrm>
            <a:prstGeom prst="frame">
              <a:avLst>
                <a:gd name="adj1" fmla="val 4702"/>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4885381" y="166325"/>
            <a:ext cx="1452554" cy="954107"/>
            <a:chOff x="5068916" y="112693"/>
            <a:chExt cx="1452554" cy="954107"/>
          </a:xfrm>
        </p:grpSpPr>
        <p:sp>
          <p:nvSpPr>
            <p:cNvPr id="15" name="TextBox 14"/>
            <p:cNvSpPr txBox="1"/>
            <p:nvPr/>
          </p:nvSpPr>
          <p:spPr>
            <a:xfrm>
              <a:off x="5068916" y="112693"/>
              <a:ext cx="1452554" cy="954107"/>
            </a:xfrm>
            <a:prstGeom prst="rect">
              <a:avLst/>
            </a:prstGeom>
            <a:noFill/>
          </p:spPr>
          <p:txBody>
            <a:bodyPr wrap="square" rtlCol="0">
              <a:spAutoFit/>
            </a:bodyPr>
            <a:lstStyle/>
            <a:p>
              <a:r>
                <a:rPr lang="en-US" sz="1400"/>
                <a:t>Fine and </a:t>
              </a:r>
            </a:p>
            <a:p>
              <a:r>
                <a:rPr lang="en-US" sz="1400"/>
                <a:t>accumulation</a:t>
              </a:r>
            </a:p>
            <a:p>
              <a:r>
                <a:rPr lang="en-US" sz="1400"/>
                <a:t>mode are the </a:t>
              </a:r>
            </a:p>
            <a:p>
              <a:r>
                <a:rPr lang="en-US" sz="1400"/>
                <a:t>same thing </a:t>
              </a:r>
            </a:p>
          </p:txBody>
        </p:sp>
        <p:sp>
          <p:nvSpPr>
            <p:cNvPr id="16" name="Down Arrow 15"/>
            <p:cNvSpPr/>
            <p:nvPr/>
          </p:nvSpPr>
          <p:spPr>
            <a:xfrm>
              <a:off x="6259513" y="429027"/>
              <a:ext cx="261957" cy="497672"/>
            </a:xfrm>
            <a:prstGeom prst="down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solidFill>
            <a:schemeClr val="bg1"/>
          </a:solidFill>
          <a:ln>
            <a:solidFill>
              <a:srgbClr val="000000"/>
            </a:solidFill>
          </a:ln>
        </p:spPr>
        <p:txBody>
          <a:bodyPr anchor="t"/>
          <a:lstStyle/>
          <a:p>
            <a:pPr eaLnBrk="1" hangingPunct="1"/>
            <a:r>
              <a:rPr lang="en-US" sz="3200" smtClean="0">
                <a:latin typeface="Trebuchet MS" pitchFamily="8" charset="0"/>
                <a:ea typeface="Trebuchet MS" pitchFamily="8" charset="0"/>
                <a:cs typeface="Trebuchet MS" pitchFamily="8" charset="0"/>
              </a:rPr>
              <a:t>Why is Size Distribution Important?</a:t>
            </a:r>
            <a:endParaRPr lang="en-US" smtClean="0">
              <a:latin typeface="Trebuchet MS" pitchFamily="8" charset="0"/>
              <a:ea typeface="Trebuchet MS" pitchFamily="8" charset="0"/>
              <a:cs typeface="Trebuchet MS" pitchFamily="8" charset="0"/>
            </a:endParaRPr>
          </a:p>
        </p:txBody>
      </p:sp>
      <p:sp>
        <p:nvSpPr>
          <p:cNvPr id="80899" name="Rectangle 3"/>
          <p:cNvSpPr>
            <a:spLocks noGrp="1" noChangeArrowheads="1"/>
          </p:cNvSpPr>
          <p:nvPr>
            <p:ph type="body" idx="1"/>
          </p:nvPr>
        </p:nvSpPr>
        <p:spPr>
          <a:xfrm>
            <a:off x="685800" y="1981200"/>
            <a:ext cx="8212572" cy="4419600"/>
          </a:xfrm>
          <a:solidFill>
            <a:schemeClr val="bg1"/>
          </a:solidFill>
          <a:ln>
            <a:solidFill>
              <a:srgbClr val="000000"/>
            </a:solidFill>
          </a:ln>
        </p:spPr>
        <p:txBody>
          <a:bodyPr>
            <a:normAutofit/>
          </a:bodyPr>
          <a:lstStyle/>
          <a:p>
            <a:pPr marL="452438" lvl="1" indent="4763" eaLnBrk="1" hangingPunct="1">
              <a:buFontTx/>
              <a:buNone/>
            </a:pPr>
            <a:r>
              <a:rPr lang="en-US" sz="2400" smtClean="0">
                <a:latin typeface="Trebuchet MS" pitchFamily="8" charset="0"/>
                <a:ea typeface="Trebuchet MS" pitchFamily="8" charset="0"/>
                <a:cs typeface="Trebuchet MS" pitchFamily="8" charset="0"/>
              </a:rPr>
              <a:t>								</a:t>
            </a:r>
          </a:p>
          <a:p>
            <a:pPr marL="452438" lvl="1" indent="4763" eaLnBrk="1" hangingPunct="1">
              <a:buFontTx/>
              <a:buNone/>
            </a:pPr>
            <a:r>
              <a:rPr lang="en-US" sz="2400" u="sng" smtClean="0">
                <a:latin typeface="Trebuchet MS" pitchFamily="8" charset="0"/>
                <a:ea typeface="Trebuchet MS" pitchFamily="8" charset="0"/>
                <a:cs typeface="Trebuchet MS" pitchFamily="8" charset="0"/>
              </a:rPr>
              <a:t>MAN MADE</a:t>
            </a:r>
            <a:r>
              <a:rPr lang="en-US" sz="2400" smtClean="0">
                <a:latin typeface="Trebuchet MS" pitchFamily="8" charset="0"/>
                <a:ea typeface="Trebuchet MS" pitchFamily="8" charset="0"/>
                <a:cs typeface="Trebuchet MS" pitchFamily="8" charset="0"/>
              </a:rPr>
              <a:t> – A result of a combustion process</a:t>
            </a:r>
            <a:endParaRPr lang="en-US" sz="2400" u="sng" smtClean="0">
              <a:latin typeface="Trebuchet MS" pitchFamily="8" charset="0"/>
              <a:ea typeface="Trebuchet MS" pitchFamily="8" charset="0"/>
              <a:cs typeface="Trebuchet MS" pitchFamily="8" charset="0"/>
            </a:endParaRPr>
          </a:p>
          <a:p>
            <a:pPr marL="452438" lvl="1" indent="4763" eaLnBrk="1" hangingPunct="1">
              <a:buFontTx/>
              <a:buNone/>
            </a:pPr>
            <a:r>
              <a:rPr lang="en-US" sz="2400" smtClean="0">
                <a:latin typeface="Trebuchet MS" pitchFamily="8" charset="0"/>
                <a:ea typeface="Trebuchet MS" pitchFamily="8" charset="0"/>
                <a:cs typeface="Trebuchet MS" pitchFamily="8" charset="0"/>
              </a:rPr>
              <a:t>Smoke</a:t>
            </a:r>
          </a:p>
          <a:p>
            <a:pPr marL="452438" lvl="1" indent="4763" eaLnBrk="1" hangingPunct="1">
              <a:spcAft>
                <a:spcPts val="1200"/>
              </a:spcAft>
              <a:buFontTx/>
              <a:buNone/>
            </a:pPr>
            <a:r>
              <a:rPr lang="en-US" sz="2400" smtClean="0">
                <a:latin typeface="Trebuchet MS" pitchFamily="8" charset="0"/>
                <a:ea typeface="Trebuchet MS" pitchFamily="8" charset="0"/>
                <a:cs typeface="Trebuchet MS" pitchFamily="8" charset="0"/>
              </a:rPr>
              <a:t>(Biomass Burning)                      Small  (fine mode)</a:t>
            </a:r>
          </a:p>
          <a:p>
            <a:pPr marL="452438" lvl="1" indent="4763" eaLnBrk="1" hangingPunct="1">
              <a:spcAft>
                <a:spcPts val="1200"/>
              </a:spcAft>
              <a:buFontTx/>
              <a:buNone/>
            </a:pPr>
            <a:r>
              <a:rPr lang="en-US" sz="2400" smtClean="0">
                <a:latin typeface="Trebuchet MS" pitchFamily="8" charset="0"/>
                <a:ea typeface="Trebuchet MS" pitchFamily="8" charset="0"/>
                <a:cs typeface="Trebuchet MS" pitchFamily="8" charset="0"/>
              </a:rPr>
              <a:t>Industrial Pollution</a:t>
            </a:r>
          </a:p>
          <a:p>
            <a:pPr marL="452438" lvl="1" indent="4763" eaLnBrk="1" hangingPunct="1">
              <a:buFontTx/>
              <a:buNone/>
            </a:pPr>
            <a:endParaRPr lang="en-US" sz="2400" smtClean="0">
              <a:latin typeface="Trebuchet MS" pitchFamily="8" charset="0"/>
              <a:ea typeface="Trebuchet MS" pitchFamily="8" charset="0"/>
              <a:cs typeface="Trebuchet MS" pitchFamily="8" charset="0"/>
            </a:endParaRPr>
          </a:p>
          <a:p>
            <a:pPr marL="452438" lvl="1" indent="4763" eaLnBrk="1" hangingPunct="1">
              <a:buFontTx/>
              <a:buNone/>
            </a:pPr>
            <a:r>
              <a:rPr lang="en-US" sz="2400" u="sng" smtClean="0">
                <a:latin typeface="Trebuchet MS" pitchFamily="8" charset="0"/>
                <a:ea typeface="Trebuchet MS" pitchFamily="8" charset="0"/>
                <a:cs typeface="Trebuchet MS" pitchFamily="8" charset="0"/>
              </a:rPr>
              <a:t>NATURAL</a:t>
            </a:r>
            <a:r>
              <a:rPr lang="en-US" sz="2400" smtClean="0">
                <a:latin typeface="Trebuchet MS" pitchFamily="8" charset="0"/>
                <a:ea typeface="Trebuchet MS" pitchFamily="8" charset="0"/>
                <a:cs typeface="Trebuchet MS" pitchFamily="8" charset="0"/>
              </a:rPr>
              <a:t> – A result of a wind or erosion process</a:t>
            </a:r>
            <a:endParaRPr lang="en-US" sz="2400" u="sng" smtClean="0">
              <a:latin typeface="Trebuchet MS" pitchFamily="8" charset="0"/>
              <a:ea typeface="Trebuchet MS" pitchFamily="8" charset="0"/>
              <a:cs typeface="Trebuchet MS" pitchFamily="8" charset="0"/>
            </a:endParaRPr>
          </a:p>
          <a:p>
            <a:pPr marL="452438" lvl="1" indent="4763" eaLnBrk="1" hangingPunct="1">
              <a:buFontTx/>
              <a:buNone/>
            </a:pPr>
            <a:r>
              <a:rPr lang="en-US" sz="2400" smtClean="0">
                <a:latin typeface="Trebuchet MS" pitchFamily="8" charset="0"/>
                <a:ea typeface="Trebuchet MS" pitchFamily="8" charset="0"/>
                <a:cs typeface="Trebuchet MS" pitchFamily="8" charset="0"/>
              </a:rPr>
              <a:t>Sea Salt</a:t>
            </a:r>
          </a:p>
          <a:p>
            <a:pPr marL="452438" lvl="1" indent="4763" eaLnBrk="1" hangingPunct="1">
              <a:buFontTx/>
              <a:buNone/>
            </a:pPr>
            <a:r>
              <a:rPr lang="en-US" sz="2400" smtClean="0">
                <a:latin typeface="Trebuchet MS" pitchFamily="8" charset="0"/>
                <a:ea typeface="Trebuchet MS" pitchFamily="8" charset="0"/>
                <a:cs typeface="Trebuchet MS" pitchFamily="8" charset="0"/>
              </a:rPr>
              <a:t>Dust                                          Large (coarse mode)</a:t>
            </a:r>
          </a:p>
        </p:txBody>
      </p:sp>
      <p:grpSp>
        <p:nvGrpSpPr>
          <p:cNvPr id="2" name="Group 7"/>
          <p:cNvGrpSpPr>
            <a:grpSpLocks/>
          </p:cNvGrpSpPr>
          <p:nvPr/>
        </p:nvGrpSpPr>
        <p:grpSpPr bwMode="auto">
          <a:xfrm>
            <a:off x="4267200" y="3276600"/>
            <a:ext cx="533400" cy="685800"/>
            <a:chOff x="3581400" y="2971800"/>
            <a:chExt cx="533400" cy="685800"/>
          </a:xfrm>
        </p:grpSpPr>
        <p:cxnSp>
          <p:nvCxnSpPr>
            <p:cNvPr id="5" name="Straight Connector 4"/>
            <p:cNvCxnSpPr/>
            <p:nvPr/>
          </p:nvCxnSpPr>
          <p:spPr>
            <a:xfrm>
              <a:off x="3581400" y="2971800"/>
              <a:ext cx="533400" cy="38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581400" y="3352800"/>
              <a:ext cx="533400" cy="304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3" name="Group 8"/>
          <p:cNvGrpSpPr>
            <a:grpSpLocks/>
          </p:cNvGrpSpPr>
          <p:nvPr/>
        </p:nvGrpSpPr>
        <p:grpSpPr bwMode="auto">
          <a:xfrm>
            <a:off x="4343400" y="5562600"/>
            <a:ext cx="533400" cy="685800"/>
            <a:chOff x="3581400" y="2971800"/>
            <a:chExt cx="533400" cy="685800"/>
          </a:xfrm>
        </p:grpSpPr>
        <p:cxnSp>
          <p:nvCxnSpPr>
            <p:cNvPr id="10" name="Straight Connector 9"/>
            <p:cNvCxnSpPr/>
            <p:nvPr/>
          </p:nvCxnSpPr>
          <p:spPr>
            <a:xfrm>
              <a:off x="3581400" y="2971800"/>
              <a:ext cx="533400" cy="38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581400" y="3352800"/>
              <a:ext cx="533400" cy="304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TotalTime>
  <Words>1429</Words>
  <Application>Microsoft Macintosh PowerPoint</Application>
  <PresentationFormat>On-screen Show (4:3)</PresentationFormat>
  <Paragraphs>285</Paragraphs>
  <Slides>30</Slides>
  <Notes>28</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A Dictionary of Aerosol Remote Sensing Terms</vt:lpstr>
      <vt:lpstr>Slide 2</vt:lpstr>
      <vt:lpstr>Slide 3</vt:lpstr>
      <vt:lpstr>Slide 4</vt:lpstr>
      <vt:lpstr>Slide 5</vt:lpstr>
      <vt:lpstr>Slide 6</vt:lpstr>
      <vt:lpstr>Slide 7</vt:lpstr>
      <vt:lpstr>Slide 8</vt:lpstr>
      <vt:lpstr>Why is Size Distribution Important?</vt:lpstr>
      <vt:lpstr>Slide 10</vt:lpstr>
      <vt:lpstr>Slide 11</vt:lpstr>
      <vt:lpstr>Slide 12</vt:lpstr>
      <vt:lpstr>Slide 13</vt:lpstr>
      <vt:lpstr>Slide 14</vt:lpstr>
      <vt:lpstr>Slide 15</vt:lpstr>
      <vt:lpstr>Slide 16</vt:lpstr>
      <vt:lpstr>Radiative Transfer</vt:lpstr>
      <vt:lpstr>Aerosol Inversion</vt:lpstr>
      <vt:lpstr>Aerosol Inversion</vt:lpstr>
      <vt:lpstr>End Part 1</vt:lpstr>
      <vt:lpstr>Spectral optical properties of aerosol</vt:lpstr>
      <vt:lpstr>Spectral optical properties of aerosol</vt:lpstr>
      <vt:lpstr>Slide 23</vt:lpstr>
      <vt:lpstr>Slide 24</vt:lpstr>
      <vt:lpstr>Slide 25</vt:lpstr>
      <vt:lpstr>Slide 26</vt:lpstr>
      <vt:lpstr>Slide 27</vt:lpstr>
      <vt:lpstr>Slide 28</vt:lpstr>
      <vt:lpstr>Slide 29</vt:lpstr>
      <vt:lpstr>Slide 30</vt:lpstr>
    </vt:vector>
  </TitlesOfParts>
  <Company>NASA/SSAI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Dictionary of Aerosol Remote Sensing Terms</dc:title>
  <dc:creator>Richard Kleidman</dc:creator>
  <cp:lastModifiedBy>Richard Kleidman</cp:lastModifiedBy>
  <cp:revision>6</cp:revision>
  <dcterms:created xsi:type="dcterms:W3CDTF">2014-11-10T18:14:15Z</dcterms:created>
  <dcterms:modified xsi:type="dcterms:W3CDTF">2014-11-10T20:54:11Z</dcterms:modified>
</cp:coreProperties>
</file>