
<file path=[Content_Types].xml><?xml version="1.0" encoding="utf-8"?>
<Types xmlns="http://schemas.openxmlformats.org/package/2006/content-types">
  <Override PartName="/ppt/slides/slide14.xml" ContentType="application/vnd.openxmlformats-officedocument.presentationml.slide+xml"/>
  <Override PartName="/ppt/slideMasters/slideMaster2.xml" ContentType="application/vnd.openxmlformats-officedocument.presentationml.slideMaster+xml"/>
  <Override PartName="/ppt/embeddings/oleObject1.bin" ContentType="application/vnd.openxmlformats-officedocument.oleObject"/>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notesSlides/notesSlide7.xml" ContentType="application/vnd.openxmlformats-officedocument.presentationml.notesSlide+xml"/>
  <Override PartName="/ppt/slideLayouts/slideLayout15.xml" ContentType="application/vnd.openxmlformats-officedocument.presentationml.slideLayout+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Default Extension="emf" ContentType="image/x-emf"/>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Default Extension="pict" ContentType="image/pict"/>
  <Override PartName="/ppt/slides/slide26.xml" ContentType="application/vnd.openxmlformats-officedocument.presentationml.slide+xml"/>
  <Override PartName="/ppt/slideLayouts/slideLayout14.xml" ContentType="application/vnd.openxmlformats-officedocument.presentationml.slideLayout+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embeddings/oleObject5.bin" ContentType="application/vnd.openxmlformats-officedocument.oleObject"/>
  <Override PartName="/ppt/notesSlides/notesSlide5.xml" ContentType="application/vnd.openxmlformats-officedocument.presentationml.notesSlide+xml"/>
  <Override PartName="/ppt/theme/theme4.xml" ContentType="application/vnd.openxmlformats-officedocument.them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Default Extension="xls" ContentType="application/vnd.ms-exce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embeddings/oleObject4.bin" ContentType="application/vnd.openxmlformats-officedocument.oleObject"/>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embeddings/oleObject3.bin" ContentType="application/vnd.openxmlformats-officedocument.oleObject"/>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Masters/slideMaster3.xml" ContentType="application/vnd.openxmlformats-officedocument.presentationml.slideMaster+xml"/>
  <Override PartName="/ppt/embeddings/oleObject2.bin" ContentType="application/vnd.openxmlformats-officedocument.oleObject"/>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 id="2147483666" r:id="rId3"/>
  </p:sldMasterIdLst>
  <p:notesMasterIdLst>
    <p:notesMasterId r:id="rId38"/>
  </p:notesMasterIdLst>
  <p:sldIdLst>
    <p:sldId id="280" r:id="rId4"/>
    <p:sldId id="281" r:id="rId5"/>
    <p:sldId id="279" r:id="rId6"/>
    <p:sldId id="283" r:id="rId7"/>
    <p:sldId id="282" r:id="rId8"/>
    <p:sldId id="259" r:id="rId9"/>
    <p:sldId id="260" r:id="rId10"/>
    <p:sldId id="287" r:id="rId11"/>
    <p:sldId id="288" r:id="rId12"/>
    <p:sldId id="257" r:id="rId13"/>
    <p:sldId id="286" r:id="rId14"/>
    <p:sldId id="258" r:id="rId15"/>
    <p:sldId id="285" r:id="rId16"/>
    <p:sldId id="262" r:id="rId17"/>
    <p:sldId id="263" r:id="rId18"/>
    <p:sldId id="264" r:id="rId19"/>
    <p:sldId id="289" r:id="rId20"/>
    <p:sldId id="290" r:id="rId21"/>
    <p:sldId id="292" r:id="rId22"/>
    <p:sldId id="291" r:id="rId23"/>
    <p:sldId id="265" r:id="rId24"/>
    <p:sldId id="266" r:id="rId25"/>
    <p:sldId id="267" r:id="rId26"/>
    <p:sldId id="268" r:id="rId27"/>
    <p:sldId id="269" r:id="rId28"/>
    <p:sldId id="270" r:id="rId29"/>
    <p:sldId id="271" r:id="rId30"/>
    <p:sldId id="272" r:id="rId31"/>
    <p:sldId id="273" r:id="rId32"/>
    <p:sldId id="293" r:id="rId33"/>
    <p:sldId id="274" r:id="rId34"/>
    <p:sldId id="275" r:id="rId35"/>
    <p:sldId id="276" r:id="rId36"/>
    <p:sldId id="277"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D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16" d="100"/>
          <a:sy n="116" d="100"/>
        </p:scale>
        <p:origin x="-132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89CCC7-F650-6042-B613-BCFF0A62C565}" type="datetimeFigureOut">
              <a:rPr/>
              <a:pPr/>
              <a:t>11/17/14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408D11-A9B4-3E48-B862-C09E8C67E40F}" type="slidenum">
              <a:rPr/>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8E31D8BC-8B04-044D-8E05-4CC404F258B6}" type="slidenum">
              <a:rPr lang="en-US">
                <a:latin typeface="Arial" pitchFamily="8" charset="0"/>
                <a:ea typeface="ＭＳ Ｐゴシック" pitchFamily="8" charset="-128"/>
                <a:cs typeface="ＭＳ Ｐゴシック" pitchFamily="8" charset="-128"/>
              </a:rPr>
              <a:pPr/>
              <a:t>1</a:t>
            </a:fld>
            <a:endParaRPr lang="en-US">
              <a:latin typeface="Arial" pitchFamily="8" charset="0"/>
              <a:ea typeface="ＭＳ Ｐゴシック" pitchFamily="8" charset="-128"/>
              <a:cs typeface="ＭＳ Ｐゴシック" pitchFamily="8" charset="-128"/>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latin typeface="Arial" pitchFamily="8" charset="0"/>
              <a:ea typeface="ＭＳ Ｐゴシック" pitchFamily="8" charset="-128"/>
              <a:cs typeface="ＭＳ Ｐゴシック" pitchFamily="8"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 aeronet</a:t>
            </a:r>
            <a:r>
              <a:rPr lang="en-US" baseline="0"/>
              <a:t> instrument is programmed to automatically point towards the sun and take data several times per hour.  The filter wheel rotates through the set of filters and takes data in triplicate.</a:t>
            </a:r>
          </a:p>
        </p:txBody>
      </p:sp>
      <p:sp>
        <p:nvSpPr>
          <p:cNvPr id="4" name="Slide Number Placeholder 3"/>
          <p:cNvSpPr>
            <a:spLocks noGrp="1"/>
          </p:cNvSpPr>
          <p:nvPr>
            <p:ph type="sldNum" sz="quarter" idx="10"/>
          </p:nvPr>
        </p:nvSpPr>
        <p:spPr/>
        <p:txBody>
          <a:bodyPr/>
          <a:lstStyle/>
          <a:p>
            <a:fld id="{47408D11-A9B4-3E48-B862-C09E8C67E40F}" type="slidenum">
              <a:rPr lang="en-US"/>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 aeronet</a:t>
            </a:r>
            <a:r>
              <a:rPr lang="en-US" baseline="0"/>
              <a:t> instrument is programmed to point towards the sun and take data several times per hour.  The filter wheel rotates through the set of filters and takes data in triplicate.</a:t>
            </a:r>
          </a:p>
          <a:p>
            <a:r>
              <a:rPr lang="en-US" baseline="0"/>
              <a:t>Once per hour the instrument will point to the sun and then maintaining the same angle rotate to point all around the sky.</a:t>
            </a:r>
            <a:endParaRPr lang="en-US"/>
          </a:p>
        </p:txBody>
      </p:sp>
      <p:sp>
        <p:nvSpPr>
          <p:cNvPr id="4" name="Slide Number Placeholder 3"/>
          <p:cNvSpPr>
            <a:spLocks noGrp="1"/>
          </p:cNvSpPr>
          <p:nvPr>
            <p:ph type="sldNum" sz="quarter" idx="10"/>
          </p:nvPr>
        </p:nvSpPr>
        <p:spPr/>
        <p:txBody>
          <a:bodyPr/>
          <a:lstStyle/>
          <a:p>
            <a:fld id="{47408D11-A9B4-3E48-B862-C09E8C67E40F}" type="slidenum">
              <a:rPr lang="en-US"/>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034D9601-3B21-AC44-B761-4A04AECFB6FF}" type="slidenum">
              <a:rPr lang="en-US"/>
              <a:pPr/>
              <a:t>30</a:t>
            </a:fld>
            <a:endParaRPr lang="en-US"/>
          </a:p>
        </p:txBody>
      </p:sp>
      <p:sp>
        <p:nvSpPr>
          <p:cNvPr id="94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C5F9C461-587D-B641-9056-F647205DD64E}" type="slidenum">
              <a:rPr lang="en-US">
                <a:latin typeface="Arial" charset="0"/>
                <a:ea typeface="ＭＳ Ｐゴシック" charset="-128"/>
                <a:cs typeface="ＭＳ Ｐゴシック" charset="-128"/>
              </a:rPr>
              <a:pPr/>
              <a:t>6</a:t>
            </a:fld>
            <a:endParaRPr lang="en-US">
              <a:latin typeface="Arial" charset="0"/>
              <a:ea typeface="ＭＳ Ｐゴシック" charset="-128"/>
              <a:cs typeface="ＭＳ Ｐゴシック" charset="-128"/>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Here we use drawings to represent the probability </a:t>
            </a:r>
            <a:r>
              <a:rPr lang="en-US" baseline="0">
                <a:latin typeface="Arial" charset="0"/>
                <a:ea typeface="ＭＳ Ｐゴシック" charset="-128"/>
                <a:cs typeface="ＭＳ Ｐゴシック" charset="-128"/>
              </a:rPr>
              <a:t> that light will be scattered in various directions by a particle or mass of particles.  The top particle scatters light almost equally in all directions.  The middle particle moderately favors scattering in the forward directions.  The bottom particle strongly favors forward scattering.</a:t>
            </a:r>
            <a:endParaRPr lang="en-US">
              <a:latin typeface="Arial"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8C9C2D0-8AE5-F14E-87B0-DB0E5680ED69}" type="slidenum">
              <a:rPr lang="en-US">
                <a:latin typeface="Arial" charset="0"/>
                <a:ea typeface="ＭＳ Ｐゴシック" charset="-128"/>
                <a:cs typeface="ＭＳ Ｐゴシック" charset="-128"/>
              </a:rPr>
              <a:pPr/>
              <a:t>7</a:t>
            </a:fld>
            <a:endParaRPr lang="en-US">
              <a:latin typeface="Arial" charset="0"/>
              <a:ea typeface="ＭＳ Ｐゴシック" charset="-128"/>
              <a:cs typeface="ＭＳ Ｐゴシック" charset="-128"/>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Here we take</a:t>
            </a:r>
            <a:r>
              <a:rPr lang="en-US" baseline="0">
                <a:latin typeface="Arial" charset="0"/>
                <a:ea typeface="ＭＳ Ｐゴシック" charset="-128"/>
                <a:cs typeface="ＭＳ Ｐゴシック" charset="-128"/>
              </a:rPr>
              <a:t> the pictoral representation of the scattering for the third particle and turn it into a graphical representation.  We add up the scattering for each angle and draw it as a point on the graph.</a:t>
            </a:r>
            <a:endParaRPr lang="en-US">
              <a:latin typeface="Arial"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DBDF4721-8703-3F40-8026-A6D785B77F86}" type="slidenum">
              <a:rPr lang="en-US">
                <a:solidFill>
                  <a:prstClr val="black"/>
                </a:solidFill>
                <a:latin typeface="Calibri" charset="0"/>
              </a:rPr>
              <a:pPr/>
              <a:t>10</a:t>
            </a:fld>
            <a:endParaRPr lang="en-US">
              <a:solidFill>
                <a:prstClr val="black"/>
              </a:solidFill>
              <a:latin typeface="Calibri" charset="0"/>
            </a:endParaRPr>
          </a:p>
        </p:txBody>
      </p:sp>
      <p:sp>
        <p:nvSpPr>
          <p:cNvPr id="17411" name="Rectangle 2"/>
          <p:cNvSpPr>
            <a:spLocks noGrp="1" noRot="1" noChangeAspect="1" noChangeArrowheads="1"/>
          </p:cNvSpPr>
          <p:nvPr>
            <p:ph type="sldImg"/>
          </p:nvPr>
        </p:nvSpPr>
        <p:spPr>
          <a:solidFill>
            <a:srgbClr val="FFFFFF"/>
          </a:solidFill>
          <a:ln/>
        </p:spPr>
      </p:sp>
      <p:sp>
        <p:nvSpPr>
          <p:cNvPr id="17412"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r>
              <a:rPr lang="en-US" sz="1200" smtClean="0">
                <a:latin typeface="Trebuchet MS" charset="0"/>
                <a:ea typeface="Trebuchet MS" charset="0"/>
                <a:cs typeface="Trebuchet MS" charset="0"/>
              </a:rPr>
              <a:t>The MODIS sensors onboard the Terra and Aqua satellites have a broad spectral range.  As the sensor passes over a target it will record the information in 36 wavelenghts.   However it will only</a:t>
            </a:r>
            <a:br>
              <a:rPr lang="en-US" sz="1200" smtClean="0">
                <a:latin typeface="Trebuchet MS" charset="0"/>
                <a:ea typeface="Trebuchet MS" charset="0"/>
                <a:cs typeface="Trebuchet MS" charset="0"/>
              </a:rPr>
            </a:br>
            <a:r>
              <a:rPr lang="en-US" sz="1200" smtClean="0">
                <a:latin typeface="Trebuchet MS" charset="0"/>
                <a:ea typeface="Trebuchet MS" charset="0"/>
                <a:cs typeface="Trebuchet MS" charset="0"/>
              </a:rPr>
              <a:t>view each target at a single scattering angle.   MODIS cannot be used to construct a single scattering phase function.</a:t>
            </a:r>
            <a:r>
              <a:rPr lang="en-US" sz="1600" smtClean="0">
                <a:latin typeface="Trebuchet MS" charset="0"/>
                <a:ea typeface="Trebuchet MS" charset="0"/>
                <a:cs typeface="Trebuchet MS" charset="0"/>
              </a:rPr>
              <a:t/>
            </a:r>
            <a:br>
              <a:rPr lang="en-US" sz="1600" smtClean="0">
                <a:latin typeface="Trebuchet MS" charset="0"/>
                <a:ea typeface="Trebuchet MS" charset="0"/>
                <a:cs typeface="Trebuchet MS" charset="0"/>
              </a:rPr>
            </a:br>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BB880F37-A765-1345-ABEE-0A22DC817D9D}" type="slidenum">
              <a:rPr lang="en-US"/>
              <a:pPr/>
              <a:t>11</a:t>
            </a:fld>
            <a:endParaRPr lang="en-US"/>
          </a:p>
        </p:txBody>
      </p:sp>
      <p:sp>
        <p:nvSpPr>
          <p:cNvPr id="25603" name="Rectangle 2"/>
          <p:cNvSpPr>
            <a:spLocks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98395CF-5AC8-ED46-8A4A-582862C954A5}" type="slidenum">
              <a:rPr lang="en-US" smtClean="0">
                <a:latin typeface="Calibri" charset="0"/>
                <a:ea typeface="ＭＳ Ｐゴシック" charset="-128"/>
                <a:cs typeface="ＭＳ Ｐゴシック" charset="-128"/>
              </a:rPr>
              <a:pPr/>
              <a:t>12</a:t>
            </a:fld>
            <a:endParaRPr lang="en-US" smtClean="0">
              <a:latin typeface="Calibri" charset="0"/>
              <a:ea typeface="ＭＳ Ｐゴシック" charset="-128"/>
              <a:cs typeface="ＭＳ Ｐゴシック" charset="-128"/>
            </a:endParaRPr>
          </a:p>
        </p:txBody>
      </p:sp>
      <p:sp>
        <p:nvSpPr>
          <p:cNvPr id="27651" name="Rectangle 2"/>
          <p:cNvSpPr>
            <a:spLocks noGrp="1" noRot="1" noChangeAspect="1" noChangeArrowheads="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r>
              <a:rPr lang="en-US" smtClean="0">
                <a:latin typeface="Arial" charset="0"/>
                <a:ea typeface="ＭＳ Ｐゴシック" charset="-128"/>
                <a:cs typeface="ＭＳ Ｐゴシック" charset="-128"/>
              </a:rPr>
              <a:t>Here we simulate the data available from MISR observations.</a:t>
            </a:r>
            <a:r>
              <a:rPr lang="en-US" baseline="0" smtClean="0">
                <a:latin typeface="Arial" charset="0"/>
                <a:ea typeface="ＭＳ Ｐゴシック" charset="-128"/>
                <a:cs typeface="ＭＳ Ｐゴシック" charset="-128"/>
              </a:rPr>
              <a:t>  Although the spectral information is limited compared to MODIS the data for each of the four wavelengths is recorded at nine different scattering angles for each target.</a:t>
            </a:r>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A79E8298-D5CA-4047-A749-148A1A73CB08}" type="slidenum">
              <a:rPr lang="en-US"/>
              <a:pPr/>
              <a:t>13</a:t>
            </a:fld>
            <a:endParaRPr lang="en-US"/>
          </a:p>
        </p:txBody>
      </p:sp>
      <p:sp>
        <p:nvSpPr>
          <p:cNvPr id="19458" name="Rectangle 2"/>
          <p:cNvSpPr>
            <a:spLocks noChangeArrowheads="1"/>
          </p:cNvSpPr>
          <p:nvPr>
            <p:ph type="sldImg"/>
          </p:nvPr>
        </p:nvSpPr>
        <p:spPr>
          <a:solidFill>
            <a:srgbClr val="FFFFFF"/>
          </a:solidFill>
          <a:ln/>
        </p:spPr>
      </p:sp>
      <p:sp>
        <p:nvSpPr>
          <p:cNvPr id="19459"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Here you can see some distinctive</a:t>
            </a:r>
            <a:r>
              <a:rPr lang="en-US" baseline="0">
                <a:latin typeface="Arial" charset="0"/>
                <a:ea typeface="ＭＳ Ｐゴシック" charset="-128"/>
                <a:cs typeface="ＭＳ Ｐゴシック" charset="-128"/>
              </a:rPr>
              <a:t> scattering phase functions for different shapes of particles.   There are also distinctive scattering phase functions based on particle size and composition.</a:t>
            </a:r>
          </a:p>
          <a:p>
            <a:pPr eaLnBrk="1" hangingPunct="1"/>
            <a:r>
              <a:rPr lang="en-US" baseline="0">
                <a:latin typeface="Arial" charset="0"/>
                <a:ea typeface="ＭＳ Ｐゴシック" charset="-128"/>
                <a:cs typeface="ＭＳ Ｐゴシック" charset="-128"/>
              </a:rPr>
              <a:t>These phase functions are used in the MISR aerosol algorithm.</a:t>
            </a:r>
            <a:endParaRPr lang="en-US">
              <a:latin typeface="Arial"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D843F6A-E86B-9445-BF92-58E6682CAA52}" type="slidenum">
              <a:rPr lang="en-US">
                <a:latin typeface="Arial" charset="0"/>
                <a:ea typeface="ＭＳ Ｐゴシック" charset="-128"/>
                <a:cs typeface="ＭＳ Ｐゴシック" charset="-128"/>
              </a:rPr>
              <a:pPr/>
              <a:t>14</a:t>
            </a:fld>
            <a:endParaRPr lang="en-US">
              <a:latin typeface="Arial" charset="0"/>
              <a:ea typeface="ＭＳ Ｐゴシック" charset="-128"/>
              <a:cs typeface="ＭＳ Ｐゴシック" charset="-128"/>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 aeronet</a:t>
            </a:r>
            <a:r>
              <a:rPr lang="en-US" baseline="0"/>
              <a:t> instrument is programmed to point towards the sun and take data several times per hour.  The filter wheel rotates through the set of filters and takes data in triplicate.</a:t>
            </a:r>
          </a:p>
          <a:p>
            <a:r>
              <a:rPr lang="en-US" baseline="0"/>
              <a:t>Once per hour the instrument will point to the sun and then maintaining the same angle rotate to point all around the sky.</a:t>
            </a:r>
            <a:endParaRPr lang="en-US"/>
          </a:p>
        </p:txBody>
      </p:sp>
      <p:sp>
        <p:nvSpPr>
          <p:cNvPr id="4" name="Slide Number Placeholder 3"/>
          <p:cNvSpPr>
            <a:spLocks noGrp="1"/>
          </p:cNvSpPr>
          <p:nvPr>
            <p:ph type="sldNum" sz="quarter" idx="10"/>
          </p:nvPr>
        </p:nvSpPr>
        <p:spPr/>
        <p:txBody>
          <a:bodyPr/>
          <a:lstStyle/>
          <a:p>
            <a:fld id="{47408D11-A9B4-3E48-B862-C09E8C67E40F}" type="slidenum">
              <a:rPr lang="en-US"/>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BDFE88-BAF4-624D-81D0-C95EE295648F}" type="datetimeFigureOut">
              <a:rPr/>
              <a:pPr/>
              <a:t>11/17/14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5B5CD-0D3D-1D4F-96C7-03DAB9F0C1BD}" type="slidenum">
              <a: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BDFE88-BAF4-624D-81D0-C95EE295648F}" type="datetimeFigureOut">
              <a:rPr/>
              <a:pPr/>
              <a:t>11/17/14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5B5CD-0D3D-1D4F-96C7-03DAB9F0C1BD}" type="slidenum">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BDFE88-BAF4-624D-81D0-C95EE295648F}" type="datetimeFigureOut">
              <a:rPr/>
              <a:pPr/>
              <a:t>11/17/14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5B5CD-0D3D-1D4F-96C7-03DAB9F0C1BD}" type="slidenum">
              <a: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xfrm>
            <a:off x="6934200" y="6248400"/>
            <a:ext cx="1905000" cy="457200"/>
          </a:xfrm>
          <a:prstGeom prst="rect">
            <a:avLst/>
          </a:prstGeom>
        </p:spPr>
        <p:txBody>
          <a:bodyPr/>
          <a:lstStyle>
            <a:lvl1pPr>
              <a:defRPr>
                <a:latin typeface="Arial" pitchFamily="28" charset="0"/>
                <a:ea typeface="ＭＳ Ｐゴシック" pitchFamily="28" charset="-128"/>
                <a:cs typeface="ＭＳ Ｐゴシック" pitchFamily="28" charset="-128"/>
              </a:defRPr>
            </a:lvl1pPr>
          </a:lstStyle>
          <a:p>
            <a:pPr defTabSz="914400" eaLnBrk="0" fontAlgn="base" hangingPunct="0">
              <a:spcBef>
                <a:spcPct val="0"/>
              </a:spcBef>
              <a:spcAft>
                <a:spcPct val="0"/>
              </a:spcAft>
              <a:defRPr/>
            </a:pPr>
            <a:fld id="{93F26ECA-5278-0B41-BA4D-E8FA6F47305A}" type="slidenum">
              <a:rPr lang="en-US" sz="2400">
                <a:solidFill>
                  <a:srgbClr val="000000"/>
                </a:solidFill>
              </a:rPr>
              <a:pPr defTabSz="914400" eaLnBrk="0" fontAlgn="base" hangingPunct="0">
                <a:spcBef>
                  <a:spcPct val="0"/>
                </a:spcBef>
                <a:spcAft>
                  <a:spcPct val="0"/>
                </a:spcAft>
                <a:defRPr/>
              </a:pPr>
              <a:t>‹#›</a:t>
            </a:fld>
            <a:endParaRPr lang="en-US" sz="2400">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xfrm>
            <a:off x="6934200" y="6248400"/>
            <a:ext cx="1905000" cy="457200"/>
          </a:xfrm>
          <a:prstGeom prst="rect">
            <a:avLst/>
          </a:prstGeom>
        </p:spPr>
        <p:txBody>
          <a:bodyPr/>
          <a:lstStyle>
            <a:lvl1pPr>
              <a:defRPr>
                <a:latin typeface="Arial" pitchFamily="28" charset="0"/>
                <a:ea typeface="ＭＳ Ｐゴシック" pitchFamily="28" charset="-128"/>
                <a:cs typeface="ＭＳ Ｐゴシック" pitchFamily="28" charset="-128"/>
              </a:defRPr>
            </a:lvl1pPr>
          </a:lstStyle>
          <a:p>
            <a:pPr>
              <a:defRPr/>
            </a:pPr>
            <a:fld id="{91B0B730-8058-974B-813B-0F5BAC5C7AF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xfrm>
            <a:off x="6934200" y="6248400"/>
            <a:ext cx="1905000" cy="457200"/>
          </a:xfrm>
          <a:prstGeom prst="rect">
            <a:avLst/>
          </a:prstGeom>
        </p:spPr>
        <p:txBody>
          <a:bodyPr/>
          <a:lstStyle>
            <a:lvl1pPr>
              <a:defRPr>
                <a:latin typeface="Arial" pitchFamily="28" charset="0"/>
                <a:ea typeface="ＭＳ Ｐゴシック" pitchFamily="28" charset="-128"/>
                <a:cs typeface="ＭＳ Ｐゴシック" pitchFamily="28" charset="-128"/>
              </a:defRPr>
            </a:lvl1pPr>
          </a:lstStyle>
          <a:p>
            <a:pPr>
              <a:defRPr/>
            </a:pPr>
            <a:fld id="{7993AC11-B772-7747-9DBB-A7A403E6FEE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noChangeArrowheads="1"/>
          </p:cNvSpPr>
          <p:nvPr>
            <p:ph type="sldNum" sz="quarter" idx="10"/>
          </p:nvPr>
        </p:nvSpPr>
        <p:spPr>
          <a:xfrm>
            <a:off x="6934200" y="6248400"/>
            <a:ext cx="1905000" cy="457200"/>
          </a:xfrm>
          <a:prstGeom prst="rect">
            <a:avLst/>
          </a:prstGeom>
        </p:spPr>
        <p:txBody>
          <a:bodyPr/>
          <a:lstStyle>
            <a:lvl1pPr>
              <a:defRPr>
                <a:latin typeface="Arial" pitchFamily="28" charset="0"/>
                <a:ea typeface="ＭＳ Ｐゴシック" pitchFamily="28" charset="-128"/>
                <a:cs typeface="ＭＳ Ｐゴシック" pitchFamily="28" charset="-128"/>
              </a:defRPr>
            </a:lvl1pPr>
          </a:lstStyle>
          <a:p>
            <a:pPr>
              <a:defRPr/>
            </a:pPr>
            <a:fld id="{2AF84870-BF65-8C44-B2CB-7CBE747EFBB8}"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472902FE-E238-154D-B4F4-17BFE5AC8DD3}"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lIns="91430" tIns="45716" rIns="91430" bIns="45716"/>
          <a:lstStyle>
            <a:lvl1pPr defTabSz="321440">
              <a:buClr>
                <a:srgbClr val="000000"/>
              </a:buClr>
              <a:defRPr/>
            </a:lvl1pPr>
          </a:lstStyle>
          <a:p>
            <a:endParaRPr lang="en-US" sz="1700" kern="0">
              <a:solidFill>
                <a:sysClr val="windowText" lastClr="000000"/>
              </a:solidFill>
              <a:uFill>
                <a:solidFill/>
              </a:uFill>
              <a:sym typeface="Calibri"/>
            </a:endParaRPr>
          </a:p>
        </p:txBody>
      </p:sp>
      <p:sp>
        <p:nvSpPr>
          <p:cNvPr id="6" name="Footer Placeholder 5"/>
          <p:cNvSpPr>
            <a:spLocks noGrp="1"/>
          </p:cNvSpPr>
          <p:nvPr>
            <p:ph type="ftr" sz="quarter" idx="11"/>
          </p:nvPr>
        </p:nvSpPr>
        <p:spPr>
          <a:xfrm>
            <a:off x="3124201" y="6248400"/>
            <a:ext cx="2895600" cy="457200"/>
          </a:xfrm>
          <a:prstGeom prst="rect">
            <a:avLst/>
          </a:prstGeom>
        </p:spPr>
        <p:txBody>
          <a:bodyPr lIns="91430" tIns="45716" rIns="91430" bIns="45716"/>
          <a:lstStyle>
            <a:lvl1pPr defTabSz="321440">
              <a:buClr>
                <a:srgbClr val="000000"/>
              </a:buClr>
              <a:defRPr/>
            </a:lvl1pPr>
          </a:lstStyle>
          <a:p>
            <a:endParaRPr lang="en-US" sz="1700" kern="0">
              <a:solidFill>
                <a:sysClr val="windowText" lastClr="000000"/>
              </a:solidFill>
              <a:uFill>
                <a:solidFill/>
              </a:uFill>
              <a:sym typeface="Calibri"/>
            </a:endParaRPr>
          </a:p>
        </p:txBody>
      </p:sp>
      <p:sp>
        <p:nvSpPr>
          <p:cNvPr id="7" name="Slide Number Placeholder 6"/>
          <p:cNvSpPr>
            <a:spLocks noGrp="1"/>
          </p:cNvSpPr>
          <p:nvPr>
            <p:ph type="sldNum" sz="quarter" idx="12"/>
          </p:nvPr>
        </p:nvSpPr>
        <p:spPr>
          <a:xfrm>
            <a:off x="8211628" y="6351966"/>
            <a:ext cx="246573" cy="250068"/>
          </a:xfrm>
        </p:spPr>
        <p:txBody>
          <a:bodyPr/>
          <a:lstStyle>
            <a:lvl1pPr>
              <a:defRPr/>
            </a:lvl1pPr>
          </a:lstStyle>
          <a:p>
            <a:fld id="{D16B54C9-9E1C-5042-B3ED-B64519421931}"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55184371"/>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BDFE88-BAF4-624D-81D0-C95EE295648F}" type="datetimeFigureOut">
              <a:rPr/>
              <a:pPr/>
              <a:t>11/17/14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5B5CD-0D3D-1D4F-96C7-03DAB9F0C1BD}" type="slidenum">
              <a: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BDFE88-BAF4-624D-81D0-C95EE295648F}" type="datetimeFigureOut">
              <a:rPr/>
              <a:pPr/>
              <a:t>11/17/14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5B5CD-0D3D-1D4F-96C7-03DAB9F0C1BD}" type="slidenum">
              <a: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BDFE88-BAF4-624D-81D0-C95EE295648F}" type="datetimeFigureOut">
              <a:rPr/>
              <a:pPr/>
              <a:t>11/17/14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5B5CD-0D3D-1D4F-96C7-03DAB9F0C1BD}" type="slidenum">
              <a: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BDFE88-BAF4-624D-81D0-C95EE295648F}" type="datetimeFigureOut">
              <a:rPr/>
              <a:pPr/>
              <a:t>11/17/14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15B5CD-0D3D-1D4F-96C7-03DAB9F0C1BD}" type="slidenum">
              <a: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BDFE88-BAF4-624D-81D0-C95EE295648F}" type="datetimeFigureOut">
              <a:rPr/>
              <a:pPr/>
              <a:t>11/17/14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15B5CD-0D3D-1D4F-96C7-03DAB9F0C1BD}" type="slidenum">
              <a: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DFE88-BAF4-624D-81D0-C95EE295648F}" type="datetimeFigureOut">
              <a:rPr/>
              <a:pPr/>
              <a:t>11/17/14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15B5CD-0D3D-1D4F-96C7-03DAB9F0C1BD}" type="slidenum">
              <a: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BDFE88-BAF4-624D-81D0-C95EE295648F}" type="datetimeFigureOut">
              <a:rPr/>
              <a:pPr/>
              <a:t>11/17/14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5B5CD-0D3D-1D4F-96C7-03DAB9F0C1BD}" type="slidenum">
              <a: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BDFE88-BAF4-624D-81D0-C95EE295648F}" type="datetimeFigureOut">
              <a:rPr/>
              <a:pPr/>
              <a:t>11/17/14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5B5CD-0D3D-1D4F-96C7-03DAB9F0C1BD}" type="slidenum">
              <a: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DFE88-BAF4-624D-81D0-C95EE295648F}" type="datetimeFigureOut">
              <a:rPr/>
              <a:pPr/>
              <a:t>11/17/14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15B5CD-0D3D-1D4F-96C7-03DAB9F0C1BD}" type="slidenum">
              <a: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Myriad Pro"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Myriad Pro"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Myriad Pro"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Myriad Pro"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Myriad Pro" pitchFamily="-112" charset="0"/>
          <a:ea typeface="ＭＳ Ｐゴシック" pitchFamily="-112" charset="-128"/>
          <a:cs typeface="ＭＳ Ｐゴシック" pitchFamily="-112" charset="-128"/>
        </a:defRPr>
      </a:lvl6pPr>
      <a:lvl7pPr marL="914400" algn="ctr" rtl="0" fontAlgn="base">
        <a:spcBef>
          <a:spcPct val="0"/>
        </a:spcBef>
        <a:spcAft>
          <a:spcPct val="0"/>
        </a:spcAft>
        <a:defRPr sz="4400">
          <a:solidFill>
            <a:schemeClr val="tx2"/>
          </a:solidFill>
          <a:latin typeface="Myriad Pro" pitchFamily="-112" charset="0"/>
          <a:ea typeface="ＭＳ Ｐゴシック" pitchFamily="-112" charset="-128"/>
          <a:cs typeface="ＭＳ Ｐゴシック" pitchFamily="-112" charset="-128"/>
        </a:defRPr>
      </a:lvl7pPr>
      <a:lvl8pPr marL="1371600" algn="ctr" rtl="0" fontAlgn="base">
        <a:spcBef>
          <a:spcPct val="0"/>
        </a:spcBef>
        <a:spcAft>
          <a:spcPct val="0"/>
        </a:spcAft>
        <a:defRPr sz="4400">
          <a:solidFill>
            <a:schemeClr val="tx2"/>
          </a:solidFill>
          <a:latin typeface="Myriad Pro" pitchFamily="-112" charset="0"/>
          <a:ea typeface="ＭＳ Ｐゴシック" pitchFamily="-112" charset="-128"/>
          <a:cs typeface="ＭＳ Ｐゴシック" pitchFamily="-112" charset="-128"/>
        </a:defRPr>
      </a:lvl8pPr>
      <a:lvl9pPr marL="1828800" algn="ctr" rtl="0" fontAlgn="base">
        <a:spcBef>
          <a:spcPct val="0"/>
        </a:spcBef>
        <a:spcAft>
          <a:spcPct val="0"/>
        </a:spcAft>
        <a:defRPr sz="4400">
          <a:solidFill>
            <a:schemeClr val="tx2"/>
          </a:solidFill>
          <a:latin typeface="Myriad Pro"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74638"/>
            <a:ext cx="8229601" cy="1143001"/>
          </a:xfrm>
          <a:prstGeom prst="rect">
            <a:avLst/>
          </a:prstGeom>
          <a:ln w="12700">
            <a:round/>
          </a:ln>
          <a:extLst>
            <a:ext uri="{C572A759-6A51-4108-AA02-DFA0A04FC94B}">
              <ma14:wrappingTextBox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38098" tIns="38098" rIns="38098" bIns="38098" anchor="ctr"/>
          <a:lstStyle/>
          <a:p>
            <a:pPr lvl="0">
              <a:defRPr sz="1800">
                <a:solidFill>
                  <a:srgbClr val="000000"/>
                </a:solidFill>
                <a:uFillTx/>
              </a:defRPr>
            </a:pPr>
            <a:r>
              <a:rPr sz="3200">
                <a:solidFill>
                  <a:srgbClr val="0224C0"/>
                </a:solidFill>
                <a:uFill>
                  <a:solidFill/>
                </a:uFill>
              </a:rPr>
              <a:t>Title Text</a:t>
            </a:r>
          </a:p>
        </p:txBody>
      </p:sp>
      <p:sp>
        <p:nvSpPr>
          <p:cNvPr id="3" name="Shape 3"/>
          <p:cNvSpPr>
            <a:spLocks noGrp="1"/>
          </p:cNvSpPr>
          <p:nvPr>
            <p:ph type="body" idx="1"/>
          </p:nvPr>
        </p:nvSpPr>
        <p:spPr>
          <a:xfrm>
            <a:off x="457200" y="1600199"/>
            <a:ext cx="8229601" cy="4525964"/>
          </a:xfrm>
          <a:prstGeom prst="rect">
            <a:avLst/>
          </a:prstGeom>
          <a:ln w="12700">
            <a:round/>
          </a:ln>
          <a:extLst>
            <a:ext uri="{C572A759-6A51-4108-AA02-DFA0A04FC94B}">
              <ma14:wrappingTextBox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38098" tIns="38098" rIns="38098" bIns="38098"/>
          <a:lstStyle>
            <a:lvl2pPr marL="845003" indent="-387803">
              <a:spcBef>
                <a:spcPts val="600"/>
              </a:spcBef>
              <a:buChar char="–"/>
              <a:defRPr sz="2800"/>
            </a:lvl2pPr>
            <a:lvl3pPr>
              <a:spcBef>
                <a:spcPts val="500"/>
              </a:spcBef>
              <a:defRPr sz="2600"/>
            </a:lvl3pPr>
            <a:lvl4pPr marL="1691639" indent="-320039">
              <a:spcBef>
                <a:spcPts val="400"/>
              </a:spcBef>
              <a:buChar char="–"/>
              <a:defRPr sz="2400"/>
            </a:lvl4pPr>
            <a:lvl5pPr marL="2148839" indent="-320039">
              <a:spcBef>
                <a:spcPts val="400"/>
              </a:spcBef>
              <a:buChar char="»"/>
              <a:defRPr sz="2200"/>
            </a:lvl5pPr>
          </a:lstStyle>
          <a:p>
            <a:pPr lvl="0">
              <a:defRPr sz="1800">
                <a:uFillTx/>
              </a:defRPr>
            </a:pPr>
            <a:r>
              <a:rPr sz="2400">
                <a:uFill>
                  <a:solidFill/>
                </a:uFill>
              </a:rPr>
              <a:t>Body Level One</a:t>
            </a:r>
          </a:p>
          <a:p>
            <a:pPr lvl="1">
              <a:defRPr sz="1800">
                <a:uFillTx/>
              </a:defRPr>
            </a:pPr>
            <a:r>
              <a:rPr sz="2000">
                <a:uFill>
                  <a:solidFill/>
                </a:uFill>
              </a:rPr>
              <a:t>Body Level Two</a:t>
            </a:r>
          </a:p>
          <a:p>
            <a:pPr lvl="2">
              <a:defRPr sz="1800">
                <a:uFillTx/>
              </a:defRPr>
            </a:pPr>
            <a:r>
              <a:rPr sz="1800">
                <a:uFill>
                  <a:solidFill/>
                </a:uFill>
              </a:rPr>
              <a:t>Body Level Three</a:t>
            </a:r>
          </a:p>
          <a:p>
            <a:pPr lvl="3">
              <a:defRPr sz="1800">
                <a:uFillTx/>
              </a:defRPr>
            </a:pPr>
            <a:r>
              <a:rPr sz="1700">
                <a:uFill>
                  <a:solidFill/>
                </a:uFill>
              </a:rPr>
              <a:t>Body Level Four</a:t>
            </a:r>
          </a:p>
          <a:p>
            <a:pPr lvl="4">
              <a:defRPr sz="1800">
                <a:uFillTx/>
              </a:defRPr>
            </a:pPr>
            <a:r>
              <a:rPr sz="1500">
                <a:uFill>
                  <a:solidFill/>
                </a:uFill>
              </a:rPr>
              <a:t>Body Level Five</a:t>
            </a:r>
          </a:p>
        </p:txBody>
      </p:sp>
      <p:sp>
        <p:nvSpPr>
          <p:cNvPr id="4" name="Shape 4"/>
          <p:cNvSpPr>
            <a:spLocks noGrp="1"/>
          </p:cNvSpPr>
          <p:nvPr>
            <p:ph type="sldNum" sz="quarter" idx="2"/>
          </p:nvPr>
        </p:nvSpPr>
        <p:spPr>
          <a:xfrm>
            <a:off x="8443999" y="6471367"/>
            <a:ext cx="242801" cy="246217"/>
          </a:xfrm>
          <a:prstGeom prst="rect">
            <a:avLst/>
          </a:prstGeom>
          <a:ln w="12700">
            <a:round/>
          </a:ln>
        </p:spPr>
        <p:txBody>
          <a:bodyPr wrap="none" lIns="38098" tIns="38098" rIns="38098" bIns="38098" anchor="ctr">
            <a:spAutoFit/>
          </a:bodyPr>
          <a:lstStyle>
            <a:lvl1pPr algn="r">
              <a:buClrTx/>
              <a:defRPr sz="1100">
                <a:solidFill>
                  <a:srgbClr val="9A9A9A"/>
                </a:solidFill>
                <a:uFill>
                  <a:solidFill>
                    <a:srgbClr val="9A9A9A"/>
                  </a:solidFill>
                </a:uFill>
              </a:defRPr>
            </a:lvl1pPr>
          </a:lstStyle>
          <a:p>
            <a:pPr defTabSz="321457"/>
            <a:fld id="{86CB4B4D-7CA3-9044-876B-883B54F8677D}" type="slidenum">
              <a:rPr kern="0">
                <a:sym typeface="Calibri"/>
              </a:rPr>
              <a:pPr defTabSz="321457"/>
              <a:t>‹#›</a:t>
            </a:fld>
            <a:endParaRPr kern="0">
              <a:sym typeface="Calibri"/>
            </a:endParaRPr>
          </a:p>
        </p:txBody>
      </p:sp>
      <p:sp>
        <p:nvSpPr>
          <p:cNvPr id="5" name="Shape 5"/>
          <p:cNvSpPr/>
          <p:nvPr/>
        </p:nvSpPr>
        <p:spPr>
          <a:xfrm>
            <a:off x="3328145" y="6577134"/>
            <a:ext cx="2471735" cy="271265"/>
          </a:xfrm>
          <a:prstGeom prst="rect">
            <a:avLst/>
          </a:prstGeom>
          <a:ln w="12700">
            <a:miter lim="400000"/>
          </a:ln>
          <a:extLst>
            <a:ext uri="{C572A759-6A51-4108-AA02-DFA0A04FC94B}">
              <ma14:wrappingTextBox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none" lIns="50798" tIns="50798" rIns="50798" bIns="50798" anchor="ctr">
            <a:spAutoFit/>
          </a:bodyPr>
          <a:lstStyle>
            <a:lvl1pPr>
              <a:defRPr sz="1600" i="1">
                <a:solidFill>
                  <a:srgbClr val="6B6B6B"/>
                </a:solidFill>
              </a:defRPr>
            </a:lvl1pPr>
          </a:lstStyle>
          <a:p>
            <a:pPr defTabSz="321457">
              <a:buClr>
                <a:srgbClr val="000000"/>
              </a:buClr>
              <a:defRPr sz="1800" i="0">
                <a:solidFill>
                  <a:srgbClr val="000000"/>
                </a:solidFill>
                <a:uFillTx/>
              </a:defRPr>
            </a:pPr>
            <a:r>
              <a:rPr sz="1100" kern="0">
                <a:uFill>
                  <a:solidFill/>
                </a:uFill>
                <a:sym typeface="Calibri"/>
              </a:rPr>
              <a:t>MODIS Atmosphere Team C6 Webinar #1</a:t>
            </a:r>
          </a:p>
        </p:txBody>
      </p:sp>
    </p:spTree>
  </p:cSld>
  <p:clrMap bg1="lt1" tx1="dk1" bg2="lt2" tx2="dk2" accent1="accent1" accent2="accent2" accent3="accent3" accent4="accent4" accent5="accent5" accent6="accent6" hlink="hlink" folHlink="folHlink"/>
  <p:sldLayoutIdLst>
    <p:sldLayoutId id="2147483667" r:id="rId1"/>
  </p:sldLayoutIdLst>
  <p:transition spd="med"/>
  <p:txStyles>
    <p:titleStyle>
      <a:lvl1pPr algn="ctr" defTabSz="321457">
        <a:defRPr sz="3200">
          <a:solidFill>
            <a:srgbClr val="0224C0"/>
          </a:solidFill>
          <a:uFill>
            <a:solidFill/>
          </a:uFill>
          <a:latin typeface="Arial"/>
          <a:ea typeface="Arial"/>
          <a:cs typeface="Arial"/>
          <a:sym typeface="Arial"/>
        </a:defRPr>
      </a:lvl1pPr>
      <a:lvl2pPr indent="160729" algn="ctr" defTabSz="321457">
        <a:defRPr sz="3200">
          <a:solidFill>
            <a:srgbClr val="0224C0"/>
          </a:solidFill>
          <a:uFill>
            <a:solidFill/>
          </a:uFill>
          <a:latin typeface="Arial"/>
          <a:ea typeface="Arial"/>
          <a:cs typeface="Arial"/>
          <a:sym typeface="Arial"/>
        </a:defRPr>
      </a:lvl2pPr>
      <a:lvl3pPr indent="321457" algn="ctr" defTabSz="321457">
        <a:defRPr sz="3200">
          <a:solidFill>
            <a:srgbClr val="0224C0"/>
          </a:solidFill>
          <a:uFill>
            <a:solidFill/>
          </a:uFill>
          <a:latin typeface="Arial"/>
          <a:ea typeface="Arial"/>
          <a:cs typeface="Arial"/>
          <a:sym typeface="Arial"/>
        </a:defRPr>
      </a:lvl3pPr>
      <a:lvl4pPr indent="482186" algn="ctr" defTabSz="321457">
        <a:defRPr sz="3200">
          <a:solidFill>
            <a:srgbClr val="0224C0"/>
          </a:solidFill>
          <a:uFill>
            <a:solidFill/>
          </a:uFill>
          <a:latin typeface="Arial"/>
          <a:ea typeface="Arial"/>
          <a:cs typeface="Arial"/>
          <a:sym typeface="Arial"/>
        </a:defRPr>
      </a:lvl4pPr>
      <a:lvl5pPr indent="642915" algn="ctr" defTabSz="321457">
        <a:defRPr sz="3200">
          <a:solidFill>
            <a:srgbClr val="0224C0"/>
          </a:solidFill>
          <a:uFill>
            <a:solidFill/>
          </a:uFill>
          <a:latin typeface="Arial"/>
          <a:ea typeface="Arial"/>
          <a:cs typeface="Arial"/>
          <a:sym typeface="Arial"/>
        </a:defRPr>
      </a:lvl5pPr>
      <a:lvl6pPr indent="803643" algn="ctr" defTabSz="321457">
        <a:defRPr sz="3200">
          <a:solidFill>
            <a:srgbClr val="0224C0"/>
          </a:solidFill>
          <a:uFill>
            <a:solidFill/>
          </a:uFill>
          <a:latin typeface="Arial"/>
          <a:ea typeface="Arial"/>
          <a:cs typeface="Arial"/>
          <a:sym typeface="Arial"/>
        </a:defRPr>
      </a:lvl6pPr>
      <a:lvl7pPr indent="964372" algn="ctr" defTabSz="321457">
        <a:defRPr sz="3200">
          <a:solidFill>
            <a:srgbClr val="0224C0"/>
          </a:solidFill>
          <a:uFill>
            <a:solidFill/>
          </a:uFill>
          <a:latin typeface="Arial"/>
          <a:ea typeface="Arial"/>
          <a:cs typeface="Arial"/>
          <a:sym typeface="Arial"/>
        </a:defRPr>
      </a:lvl7pPr>
      <a:lvl8pPr indent="1125101" algn="ctr" defTabSz="321457">
        <a:defRPr sz="3200">
          <a:solidFill>
            <a:srgbClr val="0224C0"/>
          </a:solidFill>
          <a:uFill>
            <a:solidFill/>
          </a:uFill>
          <a:latin typeface="Arial"/>
          <a:ea typeface="Arial"/>
          <a:cs typeface="Arial"/>
          <a:sym typeface="Arial"/>
        </a:defRPr>
      </a:lvl8pPr>
      <a:lvl9pPr indent="1285829" algn="ctr" defTabSz="321457">
        <a:defRPr sz="3200">
          <a:solidFill>
            <a:srgbClr val="0224C0"/>
          </a:solidFill>
          <a:uFill>
            <a:solidFill/>
          </a:uFill>
          <a:latin typeface="Arial"/>
          <a:ea typeface="Arial"/>
          <a:cs typeface="Arial"/>
          <a:sym typeface="Arial"/>
        </a:defRPr>
      </a:lvl9pPr>
    </p:titleStyle>
    <p:bodyStyle>
      <a:lvl1pPr marL="331503" indent="-331503" defTabSz="321457">
        <a:spcBef>
          <a:spcPts val="492"/>
        </a:spcBef>
        <a:buClr>
          <a:srgbClr val="000000"/>
        </a:buClr>
        <a:buSzPct val="100000"/>
        <a:buFont typeface="Arial"/>
        <a:buChar char="•"/>
        <a:defRPr sz="2400">
          <a:uFill>
            <a:solidFill/>
          </a:uFill>
          <a:latin typeface="Arial"/>
          <a:ea typeface="Arial"/>
          <a:cs typeface="Arial"/>
          <a:sym typeface="Arial"/>
        </a:defRPr>
      </a:lvl1pPr>
      <a:lvl2pPr marL="565420" indent="-243963" defTabSz="321457">
        <a:spcBef>
          <a:spcPts val="492"/>
        </a:spcBef>
        <a:buClr>
          <a:srgbClr val="000000"/>
        </a:buClr>
        <a:buSzPct val="100000"/>
        <a:buFont typeface="Arial"/>
        <a:buChar char="•"/>
        <a:defRPr sz="2400">
          <a:uFill>
            <a:solidFill/>
          </a:uFill>
          <a:latin typeface="Arial"/>
          <a:ea typeface="Arial"/>
          <a:cs typeface="Arial"/>
          <a:sym typeface="Arial"/>
        </a:defRPr>
      </a:lvl2pPr>
      <a:lvl3pPr marL="870614" indent="-227699" defTabSz="321457">
        <a:spcBef>
          <a:spcPts val="492"/>
        </a:spcBef>
        <a:buClr>
          <a:srgbClr val="000000"/>
        </a:buClr>
        <a:buSzPct val="100000"/>
        <a:buFont typeface="Arial"/>
        <a:buChar char="•"/>
        <a:defRPr sz="2400">
          <a:uFill>
            <a:solidFill/>
          </a:uFill>
          <a:latin typeface="Arial"/>
          <a:ea typeface="Arial"/>
          <a:cs typeface="Arial"/>
          <a:sym typeface="Arial"/>
        </a:defRPr>
      </a:lvl3pPr>
      <a:lvl4pPr marL="1237611" indent="-273239" defTabSz="321457">
        <a:spcBef>
          <a:spcPts val="492"/>
        </a:spcBef>
        <a:buClr>
          <a:srgbClr val="000000"/>
        </a:buClr>
        <a:buSzPct val="100000"/>
        <a:buFont typeface="Arial"/>
        <a:buChar char="•"/>
        <a:defRPr sz="2400">
          <a:uFill>
            <a:solidFill/>
          </a:uFill>
          <a:latin typeface="Arial"/>
          <a:ea typeface="Arial"/>
          <a:cs typeface="Arial"/>
          <a:sym typeface="Arial"/>
        </a:defRPr>
      </a:lvl4pPr>
      <a:lvl5pPr marL="1559068" indent="-273239" defTabSz="321457">
        <a:spcBef>
          <a:spcPts val="492"/>
        </a:spcBef>
        <a:buClr>
          <a:srgbClr val="000000"/>
        </a:buClr>
        <a:buSzPct val="100000"/>
        <a:buFont typeface="Arial"/>
        <a:buChar char="•"/>
        <a:defRPr sz="2400">
          <a:uFill>
            <a:solidFill/>
          </a:uFill>
          <a:latin typeface="Arial"/>
          <a:ea typeface="Arial"/>
          <a:cs typeface="Arial"/>
          <a:sym typeface="Arial"/>
        </a:defRPr>
      </a:lvl5pPr>
      <a:lvl6pPr marL="2406465" indent="-683097" defTabSz="321457">
        <a:spcBef>
          <a:spcPts val="492"/>
        </a:spcBef>
        <a:buClr>
          <a:srgbClr val="000000"/>
        </a:buClr>
        <a:buSzPct val="171000"/>
        <a:buFont typeface="Arial"/>
        <a:buChar char="•"/>
        <a:defRPr sz="2400">
          <a:uFill>
            <a:solidFill/>
          </a:uFill>
          <a:latin typeface="Arial"/>
          <a:ea typeface="Arial"/>
          <a:cs typeface="Arial"/>
          <a:sym typeface="Arial"/>
        </a:defRPr>
      </a:lvl6pPr>
      <a:lvl7pPr marL="2656488" indent="-683097" defTabSz="321457">
        <a:spcBef>
          <a:spcPts val="492"/>
        </a:spcBef>
        <a:buClr>
          <a:srgbClr val="000000"/>
        </a:buClr>
        <a:buSzPct val="171000"/>
        <a:buFont typeface="Arial"/>
        <a:buChar char="•"/>
        <a:defRPr sz="2400">
          <a:uFill>
            <a:solidFill/>
          </a:uFill>
          <a:latin typeface="Arial"/>
          <a:ea typeface="Arial"/>
          <a:cs typeface="Arial"/>
          <a:sym typeface="Arial"/>
        </a:defRPr>
      </a:lvl7pPr>
      <a:lvl8pPr marL="2906510" indent="-683097" defTabSz="321457">
        <a:spcBef>
          <a:spcPts val="492"/>
        </a:spcBef>
        <a:buClr>
          <a:srgbClr val="000000"/>
        </a:buClr>
        <a:buSzPct val="171000"/>
        <a:buFont typeface="Arial"/>
        <a:buChar char="•"/>
        <a:defRPr sz="2400">
          <a:uFill>
            <a:solidFill/>
          </a:uFill>
          <a:latin typeface="Arial"/>
          <a:ea typeface="Arial"/>
          <a:cs typeface="Arial"/>
          <a:sym typeface="Arial"/>
        </a:defRPr>
      </a:lvl8pPr>
      <a:lvl9pPr marL="3156532" indent="-683097" defTabSz="321457">
        <a:spcBef>
          <a:spcPts val="492"/>
        </a:spcBef>
        <a:buClr>
          <a:srgbClr val="000000"/>
        </a:buClr>
        <a:buSzPct val="171000"/>
        <a:buFont typeface="Arial"/>
        <a:buChar char="•"/>
        <a:defRPr sz="2400">
          <a:uFill>
            <a:solidFill/>
          </a:uFill>
          <a:latin typeface="Arial"/>
          <a:ea typeface="Arial"/>
          <a:cs typeface="Arial"/>
          <a:sym typeface="Arial"/>
        </a:defRPr>
      </a:lvl9pPr>
    </p:bodyStyle>
    <p:otherStyle>
      <a:lvl1pPr algn="r" defTabSz="321457">
        <a:defRPr sz="1100">
          <a:solidFill>
            <a:schemeClr val="tx1"/>
          </a:solidFill>
          <a:uFill>
            <a:solidFill>
              <a:srgbClr val="9A9A9A"/>
            </a:solidFill>
          </a:uFill>
          <a:latin typeface="+mn-lt"/>
          <a:ea typeface="+mn-ea"/>
          <a:cs typeface="+mn-cs"/>
          <a:sym typeface="Calibri"/>
        </a:defRPr>
      </a:lvl1pPr>
      <a:lvl2pPr algn="r" defTabSz="321457">
        <a:defRPr sz="1100">
          <a:solidFill>
            <a:schemeClr val="tx1"/>
          </a:solidFill>
          <a:uFill>
            <a:solidFill>
              <a:srgbClr val="9A9A9A"/>
            </a:solidFill>
          </a:uFill>
          <a:latin typeface="+mn-lt"/>
          <a:ea typeface="+mn-ea"/>
          <a:cs typeface="+mn-cs"/>
          <a:sym typeface="Calibri"/>
        </a:defRPr>
      </a:lvl2pPr>
      <a:lvl3pPr algn="r" defTabSz="321457">
        <a:defRPr sz="1100">
          <a:solidFill>
            <a:schemeClr val="tx1"/>
          </a:solidFill>
          <a:uFill>
            <a:solidFill>
              <a:srgbClr val="9A9A9A"/>
            </a:solidFill>
          </a:uFill>
          <a:latin typeface="+mn-lt"/>
          <a:ea typeface="+mn-ea"/>
          <a:cs typeface="+mn-cs"/>
          <a:sym typeface="Calibri"/>
        </a:defRPr>
      </a:lvl3pPr>
      <a:lvl4pPr algn="r" defTabSz="321457">
        <a:defRPr sz="1100">
          <a:solidFill>
            <a:schemeClr val="tx1"/>
          </a:solidFill>
          <a:uFill>
            <a:solidFill>
              <a:srgbClr val="9A9A9A"/>
            </a:solidFill>
          </a:uFill>
          <a:latin typeface="+mn-lt"/>
          <a:ea typeface="+mn-ea"/>
          <a:cs typeface="+mn-cs"/>
          <a:sym typeface="Calibri"/>
        </a:defRPr>
      </a:lvl4pPr>
      <a:lvl5pPr algn="r" defTabSz="321457">
        <a:defRPr sz="1100">
          <a:solidFill>
            <a:schemeClr val="tx1"/>
          </a:solidFill>
          <a:uFill>
            <a:solidFill>
              <a:srgbClr val="9A9A9A"/>
            </a:solidFill>
          </a:uFill>
          <a:latin typeface="+mn-lt"/>
          <a:ea typeface="+mn-ea"/>
          <a:cs typeface="+mn-cs"/>
          <a:sym typeface="Calibri"/>
        </a:defRPr>
      </a:lvl5pPr>
      <a:lvl6pPr algn="r" defTabSz="321457">
        <a:defRPr sz="1100">
          <a:solidFill>
            <a:schemeClr val="tx1"/>
          </a:solidFill>
          <a:uFill>
            <a:solidFill>
              <a:srgbClr val="9A9A9A"/>
            </a:solidFill>
          </a:uFill>
          <a:latin typeface="+mn-lt"/>
          <a:ea typeface="+mn-ea"/>
          <a:cs typeface="+mn-cs"/>
          <a:sym typeface="Calibri"/>
        </a:defRPr>
      </a:lvl6pPr>
      <a:lvl7pPr algn="r" defTabSz="321457">
        <a:defRPr sz="1100">
          <a:solidFill>
            <a:schemeClr val="tx1"/>
          </a:solidFill>
          <a:uFill>
            <a:solidFill>
              <a:srgbClr val="9A9A9A"/>
            </a:solidFill>
          </a:uFill>
          <a:latin typeface="+mn-lt"/>
          <a:ea typeface="+mn-ea"/>
          <a:cs typeface="+mn-cs"/>
          <a:sym typeface="Calibri"/>
        </a:defRPr>
      </a:lvl7pPr>
      <a:lvl8pPr algn="r" defTabSz="321457">
        <a:defRPr sz="1100">
          <a:solidFill>
            <a:schemeClr val="tx1"/>
          </a:solidFill>
          <a:uFill>
            <a:solidFill>
              <a:srgbClr val="9A9A9A"/>
            </a:solidFill>
          </a:uFill>
          <a:latin typeface="+mn-lt"/>
          <a:ea typeface="+mn-ea"/>
          <a:cs typeface="+mn-cs"/>
          <a:sym typeface="Calibri"/>
        </a:defRPr>
      </a:lvl8pPr>
      <a:lvl9pPr algn="r" defTabSz="321457">
        <a:defRPr sz="1100">
          <a:solidFill>
            <a:schemeClr val="tx1"/>
          </a:solidFill>
          <a:uFill>
            <a:solidFill>
              <a:srgbClr val="9A9A9A"/>
            </a:solidFill>
          </a:u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bin"/><Relationship Id="rId5" Type="http://schemas.openxmlformats.org/officeDocument/2006/relationships/image" Target="../media/image12.png"/><Relationship Id="rId1" Type="http://schemas.openxmlformats.org/officeDocument/2006/relationships/vmlDrawing" Target="../drawings/vmlDrawing1.vml"/><Relationship Id="rId2"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darktarget.gsfc.nasa.gov/sites/default/files/u9/Spectral%20Information%20In%20Aerosol%20Remote%20Sensing.ppt"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3.bin"/><Relationship Id="rId1" Type="http://schemas.openxmlformats.org/officeDocument/2006/relationships/vmlDrawing" Target="../drawings/vmlDrawing3.vml"/><Relationship Id="rId2"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oleObject" Target="../embeddings/oleObject5.bin"/><Relationship Id="rId1" Type="http://schemas.openxmlformats.org/officeDocument/2006/relationships/vmlDrawing" Target="../drawings/vmlDrawing4.vml"/><Relationship Id="rId2"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26.png"/><Relationship Id="rId5" Type="http://schemas.openxmlformats.org/officeDocument/2006/relationships/oleObject" Target="../embeddings/Microsoft_Excel_97_-_2004_Worksheet1.xls"/><Relationship Id="rId6" Type="http://schemas.openxmlformats.org/officeDocument/2006/relationships/image" Target="../media/image27.png"/><Relationship Id="rId1" Type="http://schemas.openxmlformats.org/officeDocument/2006/relationships/vmlDrawing" Target="../drawings/vmlDrawing5.vml"/><Relationship Id="rId2"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2680" y="0"/>
            <a:ext cx="9116340" cy="6858000"/>
          </a:xfrm>
          <a:prstGeom prst="rect">
            <a:avLst/>
          </a:prstGeom>
        </p:spPr>
      </p:pic>
      <p:sp>
        <p:nvSpPr>
          <p:cNvPr id="64514" name="Rectangle 2"/>
          <p:cNvSpPr>
            <a:spLocks noGrp="1" noChangeArrowheads="1"/>
          </p:cNvSpPr>
          <p:nvPr>
            <p:ph type="ctrTitle"/>
          </p:nvPr>
        </p:nvSpPr>
        <p:spPr>
          <a:xfrm>
            <a:off x="685800" y="1981200"/>
            <a:ext cx="7772400" cy="1447800"/>
          </a:xfrm>
        </p:spPr>
        <p:txBody>
          <a:bodyPr>
            <a:normAutofit/>
          </a:bodyPr>
          <a:lstStyle/>
          <a:p>
            <a:pPr eaLnBrk="1" hangingPunct="1"/>
            <a:r>
              <a:rPr lang="en-US" sz="3200">
                <a:solidFill>
                  <a:srgbClr val="660066"/>
                </a:solidFill>
                <a:latin typeface="Trebuchet MS" pitchFamily="8" charset="0"/>
                <a:ea typeface="Trebuchet MS" pitchFamily="8" charset="0"/>
                <a:cs typeface="Trebuchet MS" pitchFamily="8" charset="0"/>
              </a:rPr>
              <a:t>An Introduction to Using Angular Information in Aerosol Remote Sensing</a:t>
            </a:r>
          </a:p>
        </p:txBody>
      </p:sp>
      <p:sp>
        <p:nvSpPr>
          <p:cNvPr id="64515" name="Text Box 4"/>
          <p:cNvSpPr txBox="1">
            <a:spLocks noChangeArrowheads="1"/>
          </p:cNvSpPr>
          <p:nvPr/>
        </p:nvSpPr>
        <p:spPr bwMode="auto">
          <a:xfrm>
            <a:off x="6019800" y="3886200"/>
            <a:ext cx="2971800" cy="2308324"/>
          </a:xfrm>
          <a:prstGeom prst="rect">
            <a:avLst/>
          </a:prstGeom>
          <a:noFill/>
          <a:ln w="9525">
            <a:noFill/>
            <a:miter lim="800000"/>
            <a:headEnd/>
            <a:tailEnd/>
          </a:ln>
        </p:spPr>
        <p:txBody>
          <a:bodyPr wrap="square">
            <a:prstTxWarp prst="textNoShape">
              <a:avLst/>
            </a:prstTxWarp>
            <a:spAutoFit/>
          </a:bodyPr>
          <a:lstStyle/>
          <a:p>
            <a:r>
              <a:rPr lang="en-US" sz="1800">
                <a:solidFill>
                  <a:schemeClr val="bg1"/>
                </a:solidFill>
                <a:latin typeface="Trebuchet MS" pitchFamily="8" charset="0"/>
                <a:ea typeface="Trebuchet MS" pitchFamily="8" charset="0"/>
                <a:cs typeface="Trebuchet MS" pitchFamily="8" charset="0"/>
              </a:rPr>
              <a:t>Richard Kleidman</a:t>
            </a:r>
          </a:p>
          <a:p>
            <a:r>
              <a:rPr lang="en-US" sz="1800">
                <a:solidFill>
                  <a:schemeClr val="bg1"/>
                </a:solidFill>
                <a:latin typeface="Trebuchet MS" pitchFamily="8" charset="0"/>
                <a:ea typeface="Trebuchet MS" pitchFamily="8" charset="0"/>
                <a:cs typeface="Trebuchet MS" pitchFamily="8" charset="0"/>
              </a:rPr>
              <a:t>SSAI/NASA Goddard</a:t>
            </a:r>
          </a:p>
          <a:p>
            <a:endParaRPr lang="en-US" sz="1800">
              <a:solidFill>
                <a:schemeClr val="bg1"/>
              </a:solidFill>
              <a:latin typeface="Trebuchet MS" pitchFamily="8" charset="0"/>
              <a:ea typeface="Trebuchet MS" pitchFamily="8" charset="0"/>
              <a:cs typeface="Trebuchet MS" pitchFamily="8" charset="0"/>
            </a:endParaRPr>
          </a:p>
          <a:p>
            <a:r>
              <a:rPr lang="en-US" sz="1800">
                <a:solidFill>
                  <a:schemeClr val="bg1"/>
                </a:solidFill>
                <a:latin typeface="Trebuchet MS" pitchFamily="8" charset="0"/>
                <a:ea typeface="Trebuchet MS" pitchFamily="8" charset="0"/>
                <a:cs typeface="Trebuchet MS" pitchFamily="8" charset="0"/>
              </a:rPr>
              <a:t>Lorraine Remer</a:t>
            </a:r>
          </a:p>
          <a:p>
            <a:r>
              <a:rPr lang="en-US" sz="1800">
                <a:solidFill>
                  <a:schemeClr val="bg1"/>
                </a:solidFill>
                <a:latin typeface="Trebuchet MS" pitchFamily="8" charset="0"/>
                <a:ea typeface="Trebuchet MS" pitchFamily="8" charset="0"/>
                <a:cs typeface="Trebuchet MS" pitchFamily="8" charset="0"/>
              </a:rPr>
              <a:t>UMBC / JCET</a:t>
            </a:r>
          </a:p>
          <a:p>
            <a:endParaRPr lang="en-US" sz="1800">
              <a:solidFill>
                <a:schemeClr val="bg1"/>
              </a:solidFill>
              <a:latin typeface="Trebuchet MS" pitchFamily="8" charset="0"/>
              <a:ea typeface="Trebuchet MS" pitchFamily="8" charset="0"/>
              <a:cs typeface="Trebuchet MS" pitchFamily="8" charset="0"/>
            </a:endParaRPr>
          </a:p>
          <a:p>
            <a:r>
              <a:rPr lang="en-US" sz="1800">
                <a:solidFill>
                  <a:schemeClr val="bg1"/>
                </a:solidFill>
                <a:latin typeface="Trebuchet MS" pitchFamily="8" charset="0"/>
                <a:ea typeface="Trebuchet MS" pitchFamily="8" charset="0"/>
                <a:cs typeface="Trebuchet MS" pitchFamily="8" charset="0"/>
              </a:rPr>
              <a:t>Robert C. Levy</a:t>
            </a:r>
          </a:p>
          <a:p>
            <a:r>
              <a:rPr lang="en-US" sz="1800">
                <a:solidFill>
                  <a:schemeClr val="bg1"/>
                </a:solidFill>
                <a:latin typeface="Trebuchet MS" pitchFamily="8" charset="0"/>
                <a:ea typeface="Trebuchet MS" pitchFamily="8" charset="0"/>
                <a:cs typeface="Trebuchet MS" pitchFamily="8" charset="0"/>
              </a:rPr>
              <a:t>NASA GSFC</a:t>
            </a:r>
          </a:p>
        </p:txBody>
      </p:sp>
      <p:pic>
        <p:nvPicPr>
          <p:cNvPr id="64516" name="Picture 5" descr="NASA Meatball"/>
          <p:cNvPicPr>
            <a:picLocks noChangeAspect="1" noChangeArrowheads="1"/>
          </p:cNvPicPr>
          <p:nvPr/>
        </p:nvPicPr>
        <p:blipFill>
          <a:blip r:embed="rId4"/>
          <a:srcRect/>
          <a:stretch>
            <a:fillRect/>
          </a:stretch>
        </p:blipFill>
        <p:spPr bwMode="auto">
          <a:xfrm>
            <a:off x="992186" y="5033962"/>
            <a:ext cx="1065213" cy="904875"/>
          </a:xfrm>
          <a:prstGeom prst="rect">
            <a:avLst/>
          </a:prstGeom>
          <a:noFill/>
          <a:ln w="9525">
            <a:noFill/>
            <a:miter lim="800000"/>
            <a:headEnd/>
            <a:tailEnd/>
          </a:ln>
        </p:spPr>
      </p:pic>
      <p:sp>
        <p:nvSpPr>
          <p:cNvPr id="10" name="TextBox 9"/>
          <p:cNvSpPr txBox="1"/>
          <p:nvPr/>
        </p:nvSpPr>
        <p:spPr>
          <a:xfrm>
            <a:off x="6019800" y="6400800"/>
            <a:ext cx="1878339" cy="276999"/>
          </a:xfrm>
          <a:prstGeom prst="rect">
            <a:avLst/>
          </a:prstGeom>
          <a:noFill/>
        </p:spPr>
        <p:txBody>
          <a:bodyPr wrap="none" rtlCol="0">
            <a:spAutoFit/>
          </a:bodyPr>
          <a:lstStyle/>
          <a:p>
            <a:r>
              <a:rPr lang="en-US" sz="1200">
                <a:solidFill>
                  <a:srgbClr val="FF0000"/>
                </a:solidFill>
              </a:rPr>
              <a:t>Revised November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6" name="Picture 19"/>
          <p:cNvPicPr>
            <a:picLocks noChangeAspect="1" noChangeArrowheads="1"/>
          </p:cNvPicPr>
          <p:nvPr/>
        </p:nvPicPr>
        <p:blipFill>
          <a:blip r:embed="rId3"/>
          <a:srcRect/>
          <a:stretch>
            <a:fillRect/>
          </a:stretch>
        </p:blipFill>
        <p:spPr bwMode="auto">
          <a:xfrm>
            <a:off x="873668" y="1600643"/>
            <a:ext cx="6680200" cy="4830763"/>
          </a:xfrm>
          <a:prstGeom prst="rect">
            <a:avLst/>
          </a:prstGeom>
          <a:noFill/>
          <a:ln w="9525">
            <a:noFill/>
            <a:miter lim="800000"/>
            <a:headEnd/>
            <a:tailEnd/>
          </a:ln>
        </p:spPr>
      </p:pic>
      <p:sp>
        <p:nvSpPr>
          <p:cNvPr id="16387" name="Text Box 20"/>
          <p:cNvSpPr txBox="1">
            <a:spLocks noChangeArrowheads="1"/>
          </p:cNvSpPr>
          <p:nvPr/>
        </p:nvSpPr>
        <p:spPr bwMode="auto">
          <a:xfrm rot="-5400000">
            <a:off x="-554037" y="3138487"/>
            <a:ext cx="1862138" cy="519113"/>
          </a:xfrm>
          <a:prstGeom prst="rect">
            <a:avLst/>
          </a:prstGeom>
          <a:no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800">
                <a:solidFill>
                  <a:srgbClr val="000000"/>
                </a:solidFill>
                <a:latin typeface="Times New Roman" charset="0"/>
              </a:rPr>
              <a:t>Reflectance</a:t>
            </a:r>
          </a:p>
        </p:txBody>
      </p:sp>
      <p:sp>
        <p:nvSpPr>
          <p:cNvPr id="16388" name="Text Box 21"/>
          <p:cNvSpPr txBox="1">
            <a:spLocks noChangeArrowheads="1"/>
          </p:cNvSpPr>
          <p:nvPr/>
        </p:nvSpPr>
        <p:spPr bwMode="auto">
          <a:xfrm>
            <a:off x="2624138" y="6110288"/>
            <a:ext cx="2584450" cy="519112"/>
          </a:xfrm>
          <a:prstGeom prst="rect">
            <a:avLst/>
          </a:prstGeom>
          <a:solidFill>
            <a:schemeClr val="bg1"/>
          </a:solidFill>
          <a:ln w="12700">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800">
                <a:solidFill>
                  <a:srgbClr val="000000"/>
                </a:solidFill>
                <a:latin typeface="Times New Roman" charset="0"/>
              </a:rPr>
              <a:t>Scattering Angle</a:t>
            </a:r>
          </a:p>
        </p:txBody>
      </p:sp>
      <p:sp>
        <p:nvSpPr>
          <p:cNvPr id="16389" name="Rectangle 22"/>
          <p:cNvSpPr>
            <a:spLocks noChangeArrowheads="1"/>
          </p:cNvSpPr>
          <p:nvPr/>
        </p:nvSpPr>
        <p:spPr bwMode="auto">
          <a:xfrm>
            <a:off x="4017118" y="2057400"/>
            <a:ext cx="3536749" cy="3124200"/>
          </a:xfrm>
          <a:prstGeom prst="rect">
            <a:avLst/>
          </a:prstGeom>
          <a:solidFill>
            <a:schemeClr val="bg1"/>
          </a:solidFill>
          <a:ln w="12700">
            <a:no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Calibri" charset="0"/>
            </a:endParaRPr>
          </a:p>
        </p:txBody>
      </p:sp>
      <p:sp>
        <p:nvSpPr>
          <p:cNvPr id="16390" name="Rectangle 23"/>
          <p:cNvSpPr>
            <a:spLocks noChangeArrowheads="1"/>
          </p:cNvSpPr>
          <p:nvPr/>
        </p:nvSpPr>
        <p:spPr bwMode="auto">
          <a:xfrm>
            <a:off x="1722438" y="1905000"/>
            <a:ext cx="2294680" cy="3352800"/>
          </a:xfrm>
          <a:prstGeom prst="rect">
            <a:avLst/>
          </a:prstGeom>
          <a:solidFill>
            <a:schemeClr val="bg1"/>
          </a:solidFill>
          <a:ln w="12700">
            <a:no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Calibri" charset="0"/>
            </a:endParaRPr>
          </a:p>
        </p:txBody>
      </p:sp>
      <p:sp>
        <p:nvSpPr>
          <p:cNvPr id="16391" name="Rectangle 24"/>
          <p:cNvSpPr>
            <a:spLocks noChangeArrowheads="1"/>
          </p:cNvSpPr>
          <p:nvPr/>
        </p:nvSpPr>
        <p:spPr bwMode="auto">
          <a:xfrm>
            <a:off x="3048000" y="4648200"/>
            <a:ext cx="2238375" cy="762000"/>
          </a:xfrm>
          <a:prstGeom prst="rect">
            <a:avLst/>
          </a:prstGeom>
          <a:solidFill>
            <a:schemeClr val="bg1"/>
          </a:solidFill>
          <a:ln w="12700">
            <a:no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Calibri" charset="0"/>
            </a:endParaRPr>
          </a:p>
        </p:txBody>
      </p:sp>
      <p:sp>
        <p:nvSpPr>
          <p:cNvPr id="16392" name="Rectangle 26"/>
          <p:cNvSpPr>
            <a:spLocks noChangeArrowheads="1"/>
          </p:cNvSpPr>
          <p:nvPr/>
        </p:nvSpPr>
        <p:spPr bwMode="auto">
          <a:xfrm>
            <a:off x="4432300" y="2209800"/>
            <a:ext cx="1968500" cy="3048000"/>
          </a:xfrm>
          <a:prstGeom prst="rect">
            <a:avLst/>
          </a:prstGeom>
          <a:solidFill>
            <a:schemeClr val="bg1"/>
          </a:solidFill>
          <a:ln w="12700">
            <a:noFill/>
            <a:miter lim="800000"/>
            <a:headEnd/>
            <a:tailEnd/>
          </a:ln>
        </p:spPr>
        <p:txBody>
          <a:bodyPr wrap="none" anchor="ctr">
            <a:prstTxWarp prst="textNoShape">
              <a:avLst/>
            </a:prstTxWarp>
          </a:bodyPr>
          <a:lstStyle/>
          <a:p>
            <a:pPr algn="ctr" defTabSz="914400" eaLnBrk="0" fontAlgn="base" hangingPunct="0">
              <a:spcBef>
                <a:spcPct val="0"/>
              </a:spcBef>
              <a:spcAft>
                <a:spcPct val="0"/>
              </a:spcAft>
            </a:pPr>
            <a:r>
              <a:rPr lang="en-US" sz="2400">
                <a:solidFill>
                  <a:srgbClr val="000000"/>
                </a:solidFill>
                <a:latin typeface="Times New Roman" charset="0"/>
              </a:rPr>
              <a:t>Many channels</a:t>
            </a:r>
          </a:p>
          <a:p>
            <a:pPr algn="ctr" defTabSz="914400" eaLnBrk="0" fontAlgn="base" hangingPunct="0">
              <a:spcBef>
                <a:spcPct val="0"/>
              </a:spcBef>
              <a:spcAft>
                <a:spcPct val="0"/>
              </a:spcAft>
            </a:pPr>
            <a:r>
              <a:rPr lang="en-US" sz="2400">
                <a:solidFill>
                  <a:srgbClr val="000000"/>
                </a:solidFill>
                <a:latin typeface="Times New Roman" charset="0"/>
              </a:rPr>
              <a:t>One direction</a:t>
            </a:r>
          </a:p>
        </p:txBody>
      </p:sp>
      <p:sp>
        <p:nvSpPr>
          <p:cNvPr id="16395" name="Rectangle 50"/>
          <p:cNvSpPr>
            <a:spLocks noGrp="1" noChangeArrowheads="1"/>
          </p:cNvSpPr>
          <p:nvPr>
            <p:ph type="title"/>
          </p:nvPr>
        </p:nvSpPr>
        <p:spPr>
          <a:xfrm>
            <a:off x="1033519" y="54744"/>
            <a:ext cx="7483725" cy="1850256"/>
          </a:xfrm>
        </p:spPr>
        <p:txBody>
          <a:bodyPr anchor="t"/>
          <a:lstStyle/>
          <a:p>
            <a:pPr algn="l" eaLnBrk="1" hangingPunct="1"/>
            <a:r>
              <a:rPr lang="en-US" sz="1800" smtClean="0">
                <a:latin typeface="Trebuchet MS" charset="0"/>
                <a:ea typeface="Trebuchet MS" charset="0"/>
                <a:cs typeface="Trebuchet MS" charset="0"/>
              </a:rPr>
              <a:t>Below is a simulated signal that might be detected by the MODIS</a:t>
            </a:r>
            <a:br>
              <a:rPr lang="en-US" sz="1800" smtClean="0">
                <a:latin typeface="Trebuchet MS" charset="0"/>
                <a:ea typeface="Trebuchet MS" charset="0"/>
                <a:cs typeface="Trebuchet MS" charset="0"/>
              </a:rPr>
            </a:br>
            <a:r>
              <a:rPr lang="en-US" sz="1800" smtClean="0">
                <a:latin typeface="Trebuchet MS" charset="0"/>
                <a:ea typeface="Trebuchet MS" charset="0"/>
                <a:cs typeface="Trebuchet MS" charset="0"/>
              </a:rPr>
              <a:t>sensor at the seven wavelenghts it uses to analyze aerosols.</a:t>
            </a:r>
            <a:br>
              <a:rPr lang="en-US" sz="1800" smtClean="0">
                <a:latin typeface="Trebuchet MS" charset="0"/>
                <a:ea typeface="Trebuchet MS" charset="0"/>
                <a:cs typeface="Trebuchet MS" charset="0"/>
              </a:rPr>
            </a:br>
            <a:r>
              <a:rPr lang="en-US" sz="1800" smtClean="0">
                <a:latin typeface="Trebuchet MS" charset="0"/>
                <a:ea typeface="Trebuchet MS" charset="0"/>
                <a:cs typeface="Trebuchet MS" charset="0"/>
              </a:rPr>
              <a:t/>
            </a:r>
            <a:br>
              <a:rPr lang="en-US" sz="1800" smtClean="0">
                <a:latin typeface="Trebuchet MS" charset="0"/>
                <a:ea typeface="Trebuchet MS" charset="0"/>
                <a:cs typeface="Trebuchet MS" charset="0"/>
              </a:rPr>
            </a:br>
            <a:r>
              <a:rPr lang="en-US" sz="1800" smtClean="0">
                <a:latin typeface="Trebuchet MS" charset="0"/>
                <a:ea typeface="Trebuchet MS" charset="0"/>
                <a:cs typeface="Trebuchet MS" charset="0"/>
              </a:rPr>
              <a:t>Each colored dot represents the signal at a different wavelength</a:t>
            </a:r>
            <a:br>
              <a:rPr lang="en-US" sz="1800" smtClean="0">
                <a:latin typeface="Trebuchet MS" charset="0"/>
                <a:ea typeface="Trebuchet MS" charset="0"/>
                <a:cs typeface="Trebuchet MS" charset="0"/>
              </a:rPr>
            </a:br>
            <a:r>
              <a:rPr lang="en-US" sz="1800" smtClean="0">
                <a:latin typeface="Trebuchet MS" charset="0"/>
                <a:ea typeface="Trebuchet MS" charset="0"/>
                <a:cs typeface="Trebuchet MS" charset="0"/>
              </a:rPr>
              <a:t/>
            </a:r>
            <a:br>
              <a:rPr lang="en-US" sz="1800" smtClean="0">
                <a:latin typeface="Trebuchet MS" charset="0"/>
                <a:ea typeface="Trebuchet MS" charset="0"/>
                <a:cs typeface="Trebuchet MS" charset="0"/>
              </a:rPr>
            </a:br>
            <a:r>
              <a:rPr lang="en-US" sz="1800" smtClean="0">
                <a:latin typeface="Trebuchet MS" charset="0"/>
                <a:ea typeface="Trebuchet MS" charset="0"/>
                <a:cs typeface="Trebuchet MS" charset="0"/>
              </a:rPr>
              <a:t>Each target is only observed at a single scattering angle</a:t>
            </a:r>
            <a:r>
              <a:rPr lang="en-US" sz="2300" smtClean="0">
                <a:latin typeface="Trebuchet MS" charset="0"/>
                <a:ea typeface="Trebuchet MS" charset="0"/>
                <a:cs typeface="Trebuchet MS" charset="0"/>
              </a:rPr>
              <a:t/>
            </a:r>
            <a:br>
              <a:rPr lang="en-US" sz="2300" smtClean="0">
                <a:latin typeface="Trebuchet MS" charset="0"/>
                <a:ea typeface="Trebuchet MS" charset="0"/>
                <a:cs typeface="Trebuchet MS" charset="0"/>
              </a:rPr>
            </a:br>
            <a:r>
              <a:rPr lang="en-US" sz="1600" smtClean="0">
                <a:latin typeface="Trebuchet MS" charset="0"/>
                <a:ea typeface="Trebuchet MS" charset="0"/>
                <a:cs typeface="Trebuchet MS" charset="0"/>
              </a:rPr>
              <a:t/>
            </a:r>
            <a:br>
              <a:rPr lang="en-US" sz="1600" smtClean="0">
                <a:latin typeface="Trebuchet MS" charset="0"/>
                <a:ea typeface="Trebuchet MS" charset="0"/>
                <a:cs typeface="Trebuchet MS" charset="0"/>
              </a:rPr>
            </a:br>
            <a:endParaRPr lang="en-US" sz="1800" smtClean="0">
              <a:latin typeface="Trebuchet MS" charset="0"/>
              <a:ea typeface="Trebuchet MS" charset="0"/>
              <a:cs typeface="Trebuchet MS" charset="0"/>
            </a:endParaRPr>
          </a:p>
        </p:txBody>
      </p:sp>
      <p:sp>
        <p:nvSpPr>
          <p:cNvPr id="16396" name="Rectangle 52"/>
          <p:cNvSpPr>
            <a:spLocks noChangeArrowheads="1"/>
          </p:cNvSpPr>
          <p:nvPr/>
        </p:nvSpPr>
        <p:spPr bwMode="auto">
          <a:xfrm>
            <a:off x="6400799" y="1808230"/>
            <a:ext cx="890315" cy="4302057"/>
          </a:xfrm>
          <a:prstGeom prst="rect">
            <a:avLst/>
          </a:prstGeom>
          <a:solidFill>
            <a:schemeClr val="bg1"/>
          </a:solidFill>
          <a:ln w="9525">
            <a:no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Calibri" charset="0"/>
            </a:endParaRPr>
          </a:p>
        </p:txBody>
      </p:sp>
      <p:sp>
        <p:nvSpPr>
          <p:cNvPr id="16397" name="Rectangle 18"/>
          <p:cNvSpPr>
            <a:spLocks noChangeArrowheads="1"/>
          </p:cNvSpPr>
          <p:nvPr/>
        </p:nvSpPr>
        <p:spPr bwMode="auto">
          <a:xfrm>
            <a:off x="3810000" y="3886200"/>
            <a:ext cx="228600" cy="228600"/>
          </a:xfrm>
          <a:prstGeom prst="rect">
            <a:avLst/>
          </a:prstGeom>
          <a:solidFill>
            <a:schemeClr val="bg1"/>
          </a:solidFill>
          <a:ln w="9525">
            <a:solidFill>
              <a:schemeClr val="bg1"/>
            </a:solid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000000"/>
              </a:solidFill>
              <a:latin typeface="Calibri" charset="0"/>
            </a:endParaRPr>
          </a:p>
        </p:txBody>
      </p:sp>
      <p:grpSp>
        <p:nvGrpSpPr>
          <p:cNvPr id="21" name="Group 20"/>
          <p:cNvGrpSpPr/>
          <p:nvPr/>
        </p:nvGrpSpPr>
        <p:grpSpPr>
          <a:xfrm>
            <a:off x="3611200" y="3276600"/>
            <a:ext cx="154136" cy="2089804"/>
            <a:chOff x="3720680" y="3276600"/>
            <a:chExt cx="154136" cy="2089804"/>
          </a:xfrm>
        </p:grpSpPr>
        <p:sp>
          <p:nvSpPr>
            <p:cNvPr id="16393" name="Oval 29"/>
            <p:cNvSpPr>
              <a:spLocks noChangeArrowheads="1"/>
            </p:cNvSpPr>
            <p:nvPr/>
          </p:nvSpPr>
          <p:spPr bwMode="auto">
            <a:xfrm>
              <a:off x="3733528" y="4876800"/>
              <a:ext cx="141288" cy="152400"/>
            </a:xfrm>
            <a:prstGeom prst="ellipse">
              <a:avLst/>
            </a:prstGeom>
            <a:solidFill>
              <a:schemeClr val="tx2"/>
            </a:solidFill>
            <a:ln w="12700">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Calibri" charset="0"/>
              </a:endParaRPr>
            </a:p>
          </p:txBody>
        </p:sp>
        <p:sp>
          <p:nvSpPr>
            <p:cNvPr id="16394" name="Oval 30"/>
            <p:cNvSpPr>
              <a:spLocks noChangeArrowheads="1"/>
            </p:cNvSpPr>
            <p:nvPr/>
          </p:nvSpPr>
          <p:spPr bwMode="auto">
            <a:xfrm>
              <a:off x="3720680" y="4572000"/>
              <a:ext cx="152400" cy="152400"/>
            </a:xfrm>
            <a:prstGeom prst="ellipse">
              <a:avLst/>
            </a:prstGeom>
            <a:solidFill>
              <a:srgbClr val="FF00FF"/>
            </a:solidFill>
            <a:ln w="12700">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Calibri" charset="0"/>
              </a:endParaRPr>
            </a:p>
          </p:txBody>
        </p:sp>
        <p:sp>
          <p:nvSpPr>
            <p:cNvPr id="16398" name="Oval 17"/>
            <p:cNvSpPr>
              <a:spLocks noChangeArrowheads="1"/>
            </p:cNvSpPr>
            <p:nvPr/>
          </p:nvSpPr>
          <p:spPr bwMode="auto">
            <a:xfrm>
              <a:off x="3720680" y="3962400"/>
              <a:ext cx="152400" cy="152400"/>
            </a:xfrm>
            <a:prstGeom prst="ellipse">
              <a:avLst/>
            </a:prstGeom>
            <a:solidFill>
              <a:srgbClr val="008011"/>
            </a:solidFill>
            <a:ln w="9525">
              <a:solidFill>
                <a:srgbClr val="107E0C"/>
              </a:solid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000000"/>
                </a:solidFill>
                <a:latin typeface="Calibri" charset="0"/>
              </a:endParaRPr>
            </a:p>
          </p:txBody>
        </p:sp>
        <p:sp>
          <p:nvSpPr>
            <p:cNvPr id="16399" name="Oval 19"/>
            <p:cNvSpPr>
              <a:spLocks noChangeArrowheads="1"/>
            </p:cNvSpPr>
            <p:nvPr/>
          </p:nvSpPr>
          <p:spPr bwMode="auto">
            <a:xfrm>
              <a:off x="3722416" y="4252914"/>
              <a:ext cx="150664" cy="166686"/>
            </a:xfrm>
            <a:prstGeom prst="ellipse">
              <a:avLst/>
            </a:prstGeom>
            <a:solidFill>
              <a:srgbClr val="DD0805"/>
            </a:solidFill>
            <a:ln w="9525">
              <a:solidFill>
                <a:srgbClr val="FF0000"/>
              </a:solid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000000"/>
                </a:solidFill>
                <a:latin typeface="Calibri" charset="0"/>
              </a:endParaRPr>
            </a:p>
          </p:txBody>
        </p:sp>
        <p:sp>
          <p:nvSpPr>
            <p:cNvPr id="16402" name="Oval 19"/>
            <p:cNvSpPr>
              <a:spLocks noChangeArrowheads="1"/>
            </p:cNvSpPr>
            <p:nvPr/>
          </p:nvSpPr>
          <p:spPr bwMode="auto">
            <a:xfrm>
              <a:off x="3720680" y="5235902"/>
              <a:ext cx="152400" cy="130502"/>
            </a:xfrm>
            <a:prstGeom prst="ellipse">
              <a:avLst/>
            </a:prstGeom>
            <a:solidFill>
              <a:schemeClr val="tx1"/>
            </a:solidFill>
            <a:ln w="9525">
              <a:solidFill>
                <a:srgbClr val="000000"/>
              </a:solid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000000"/>
                </a:solidFill>
                <a:latin typeface="Calibri" charset="0"/>
              </a:endParaRPr>
            </a:p>
          </p:txBody>
        </p:sp>
        <p:sp>
          <p:nvSpPr>
            <p:cNvPr id="16403" name="Oval 17"/>
            <p:cNvSpPr>
              <a:spLocks noChangeArrowheads="1"/>
            </p:cNvSpPr>
            <p:nvPr/>
          </p:nvSpPr>
          <p:spPr bwMode="auto">
            <a:xfrm>
              <a:off x="3721116" y="3592792"/>
              <a:ext cx="152400" cy="152400"/>
            </a:xfrm>
            <a:prstGeom prst="ellipse">
              <a:avLst/>
            </a:prstGeom>
            <a:solidFill>
              <a:srgbClr val="0000FF"/>
            </a:solidFill>
            <a:ln w="9525">
              <a:solidFill>
                <a:srgbClr val="0000FF"/>
              </a:solid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000000"/>
                </a:solidFill>
                <a:latin typeface="Calibri" charset="0"/>
              </a:endParaRPr>
            </a:p>
          </p:txBody>
        </p:sp>
        <p:sp>
          <p:nvSpPr>
            <p:cNvPr id="16404" name="Oval 17"/>
            <p:cNvSpPr>
              <a:spLocks noChangeArrowheads="1"/>
            </p:cNvSpPr>
            <p:nvPr/>
          </p:nvSpPr>
          <p:spPr bwMode="auto">
            <a:xfrm>
              <a:off x="3722416" y="3276600"/>
              <a:ext cx="152400" cy="152400"/>
            </a:xfrm>
            <a:prstGeom prst="ellipse">
              <a:avLst/>
            </a:prstGeom>
            <a:solidFill>
              <a:srgbClr val="660066"/>
            </a:solidFill>
            <a:ln w="9525">
              <a:solidFill>
                <a:srgbClr val="660066"/>
              </a:solid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000000"/>
                </a:solidFill>
                <a:latin typeface="Calibri" charset="0"/>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srcRect/>
          <a:stretch>
            <a:fillRect/>
          </a:stretch>
        </p:blipFill>
        <p:spPr bwMode="auto">
          <a:xfrm>
            <a:off x="1850148" y="1143000"/>
            <a:ext cx="5503320" cy="4254003"/>
          </a:xfrm>
          <a:prstGeom prst="rect">
            <a:avLst/>
          </a:prstGeom>
          <a:noFill/>
          <a:ln w="19050">
            <a:noFill/>
            <a:miter lim="800000"/>
            <a:headEnd/>
            <a:tailEnd/>
          </a:ln>
        </p:spPr>
      </p:pic>
      <p:sp>
        <p:nvSpPr>
          <p:cNvPr id="24580" name="Rectangle 7"/>
          <p:cNvSpPr>
            <a:spLocks noGrp="1" noChangeArrowheads="1"/>
          </p:cNvSpPr>
          <p:nvPr>
            <p:ph type="title" idx="4294967295"/>
          </p:nvPr>
        </p:nvSpPr>
        <p:spPr bwMode="auto">
          <a:xfrm>
            <a:off x="2863397" y="0"/>
            <a:ext cx="3898900" cy="1143000"/>
          </a:xfrm>
          <a:prstGeom prst="rect">
            <a:avLst/>
          </a:prstGeom>
          <a:noFill/>
          <a:ln>
            <a:miter lim="800000"/>
            <a:headEnd/>
            <a:tailEnd/>
          </a:ln>
        </p:spPr>
        <p:txBody>
          <a:bodyPr>
            <a:prstTxWarp prst="textNoShape">
              <a:avLst/>
            </a:prstTxWarp>
          </a:bodyPr>
          <a:lstStyle/>
          <a:p>
            <a:r>
              <a:rPr lang="en-US" sz="3600">
                <a:solidFill>
                  <a:srgbClr val="000000"/>
                </a:solidFill>
              </a:rPr>
              <a:t>MISR </a:t>
            </a:r>
          </a:p>
        </p:txBody>
      </p:sp>
      <p:sp>
        <p:nvSpPr>
          <p:cNvPr id="5" name="TextBox 4"/>
          <p:cNvSpPr txBox="1"/>
          <p:nvPr/>
        </p:nvSpPr>
        <p:spPr>
          <a:xfrm>
            <a:off x="1215185" y="5685306"/>
            <a:ext cx="7170692" cy="1200329"/>
          </a:xfrm>
          <a:prstGeom prst="rect">
            <a:avLst/>
          </a:prstGeom>
          <a:noFill/>
        </p:spPr>
        <p:txBody>
          <a:bodyPr wrap="square" rtlCol="0">
            <a:spAutoFit/>
          </a:bodyPr>
          <a:lstStyle/>
          <a:p>
            <a:r>
              <a:rPr lang="en-US"/>
              <a:t>The MISR instrument has 9 cameras each one positioned at a different viewing angle.   Each target is viewed at nine scattering angles.</a:t>
            </a:r>
          </a:p>
          <a:p>
            <a:r>
              <a:rPr lang="en-US"/>
              <a:t>Each target is also observed in four wavelengths.</a:t>
            </a:r>
          </a:p>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10"/>
          <p:cNvPicPr>
            <a:picLocks noChangeAspect="1" noChangeArrowheads="1"/>
          </p:cNvPicPr>
          <p:nvPr/>
        </p:nvPicPr>
        <p:blipFill>
          <a:blip r:embed="rId3"/>
          <a:srcRect/>
          <a:stretch>
            <a:fillRect/>
          </a:stretch>
        </p:blipFill>
        <p:spPr bwMode="auto">
          <a:xfrm>
            <a:off x="435740" y="1905000"/>
            <a:ext cx="6681788" cy="4830763"/>
          </a:xfrm>
          <a:prstGeom prst="rect">
            <a:avLst/>
          </a:prstGeom>
          <a:noFill/>
          <a:ln w="9525">
            <a:noFill/>
            <a:miter lim="800000"/>
            <a:headEnd/>
            <a:tailEnd/>
          </a:ln>
        </p:spPr>
      </p:pic>
      <p:sp>
        <p:nvSpPr>
          <p:cNvPr id="26627" name="Rectangle 64"/>
          <p:cNvSpPr>
            <a:spLocks noChangeArrowheads="1"/>
          </p:cNvSpPr>
          <p:nvPr/>
        </p:nvSpPr>
        <p:spPr bwMode="auto">
          <a:xfrm>
            <a:off x="1524000" y="2209800"/>
            <a:ext cx="4572000" cy="3429000"/>
          </a:xfrm>
          <a:prstGeom prst="rect">
            <a:avLst/>
          </a:prstGeom>
          <a:solidFill>
            <a:schemeClr val="bg1"/>
          </a:solidFill>
          <a:ln w="9525">
            <a:noFill/>
            <a:miter lim="800000"/>
            <a:headEnd/>
            <a:tailEnd/>
          </a:ln>
        </p:spPr>
        <p:txBody>
          <a:bodyPr wrap="none" anchor="ctr">
            <a:prstTxWarp prst="textNoShape">
              <a:avLst/>
            </a:prstTxWarp>
          </a:bodyPr>
          <a:lstStyle/>
          <a:p>
            <a:endParaRPr lang="en-US">
              <a:latin typeface="Calibri" charset="0"/>
            </a:endParaRPr>
          </a:p>
        </p:txBody>
      </p:sp>
      <p:sp>
        <p:nvSpPr>
          <p:cNvPr id="26628" name="Line 77"/>
          <p:cNvSpPr>
            <a:spLocks noChangeShapeType="1"/>
          </p:cNvSpPr>
          <p:nvPr/>
        </p:nvSpPr>
        <p:spPr bwMode="auto">
          <a:xfrm>
            <a:off x="1828800" y="3429000"/>
            <a:ext cx="304800" cy="457200"/>
          </a:xfrm>
          <a:prstGeom prst="line">
            <a:avLst/>
          </a:prstGeom>
          <a:noFill/>
          <a:ln w="38100">
            <a:solidFill>
              <a:srgbClr val="FF0000"/>
            </a:solidFill>
            <a:round/>
            <a:headEnd/>
            <a:tailEnd/>
          </a:ln>
        </p:spPr>
        <p:txBody>
          <a:bodyPr wrap="none" anchor="ctr">
            <a:prstTxWarp prst="textNoShape">
              <a:avLst/>
            </a:prstTxWarp>
          </a:bodyPr>
          <a:lstStyle/>
          <a:p>
            <a:endParaRPr lang="en-US"/>
          </a:p>
        </p:txBody>
      </p:sp>
      <p:sp>
        <p:nvSpPr>
          <p:cNvPr id="26629" name="Line 78"/>
          <p:cNvSpPr>
            <a:spLocks noChangeShapeType="1"/>
          </p:cNvSpPr>
          <p:nvPr/>
        </p:nvSpPr>
        <p:spPr bwMode="auto">
          <a:xfrm>
            <a:off x="2133600" y="3886200"/>
            <a:ext cx="304800" cy="457200"/>
          </a:xfrm>
          <a:prstGeom prst="line">
            <a:avLst/>
          </a:prstGeom>
          <a:noFill/>
          <a:ln w="38100">
            <a:solidFill>
              <a:srgbClr val="FF0000"/>
            </a:solidFill>
            <a:round/>
            <a:headEnd/>
            <a:tailEnd/>
          </a:ln>
        </p:spPr>
        <p:txBody>
          <a:bodyPr wrap="none" anchor="ctr">
            <a:prstTxWarp prst="textNoShape">
              <a:avLst/>
            </a:prstTxWarp>
          </a:bodyPr>
          <a:lstStyle/>
          <a:p>
            <a:endParaRPr lang="en-US"/>
          </a:p>
        </p:txBody>
      </p:sp>
      <p:sp>
        <p:nvSpPr>
          <p:cNvPr id="26630" name="Line 79"/>
          <p:cNvSpPr>
            <a:spLocks noChangeShapeType="1"/>
          </p:cNvSpPr>
          <p:nvPr/>
        </p:nvSpPr>
        <p:spPr bwMode="auto">
          <a:xfrm>
            <a:off x="2438400" y="4343400"/>
            <a:ext cx="762000" cy="533400"/>
          </a:xfrm>
          <a:prstGeom prst="line">
            <a:avLst/>
          </a:prstGeom>
          <a:noFill/>
          <a:ln w="38100">
            <a:solidFill>
              <a:srgbClr val="FF0000"/>
            </a:solidFill>
            <a:round/>
            <a:headEnd/>
            <a:tailEnd/>
          </a:ln>
        </p:spPr>
        <p:txBody>
          <a:bodyPr wrap="none" anchor="ctr">
            <a:prstTxWarp prst="textNoShape">
              <a:avLst/>
            </a:prstTxWarp>
          </a:bodyPr>
          <a:lstStyle/>
          <a:p>
            <a:endParaRPr lang="en-US"/>
          </a:p>
        </p:txBody>
      </p:sp>
      <p:sp>
        <p:nvSpPr>
          <p:cNvPr id="26631" name="Line 80"/>
          <p:cNvSpPr>
            <a:spLocks noChangeShapeType="1"/>
          </p:cNvSpPr>
          <p:nvPr/>
        </p:nvSpPr>
        <p:spPr bwMode="auto">
          <a:xfrm>
            <a:off x="3200400" y="4876800"/>
            <a:ext cx="609600" cy="152400"/>
          </a:xfrm>
          <a:prstGeom prst="line">
            <a:avLst/>
          </a:prstGeom>
          <a:noFill/>
          <a:ln w="38100">
            <a:solidFill>
              <a:srgbClr val="FF0000"/>
            </a:solidFill>
            <a:round/>
            <a:headEnd/>
            <a:tailEnd/>
          </a:ln>
        </p:spPr>
        <p:txBody>
          <a:bodyPr wrap="none" anchor="ctr">
            <a:prstTxWarp prst="textNoShape">
              <a:avLst/>
            </a:prstTxWarp>
          </a:bodyPr>
          <a:lstStyle/>
          <a:p>
            <a:endParaRPr lang="en-US"/>
          </a:p>
        </p:txBody>
      </p:sp>
      <p:sp>
        <p:nvSpPr>
          <p:cNvPr id="26632" name="Line 81"/>
          <p:cNvSpPr>
            <a:spLocks noChangeShapeType="1"/>
          </p:cNvSpPr>
          <p:nvPr/>
        </p:nvSpPr>
        <p:spPr bwMode="auto">
          <a:xfrm flipV="1">
            <a:off x="3886200" y="4953000"/>
            <a:ext cx="685800" cy="76200"/>
          </a:xfrm>
          <a:prstGeom prst="line">
            <a:avLst/>
          </a:prstGeom>
          <a:noFill/>
          <a:ln w="38100">
            <a:solidFill>
              <a:srgbClr val="FF0000"/>
            </a:solidFill>
            <a:round/>
            <a:headEnd/>
            <a:tailEnd/>
          </a:ln>
        </p:spPr>
        <p:txBody>
          <a:bodyPr wrap="none" anchor="ctr">
            <a:prstTxWarp prst="textNoShape">
              <a:avLst/>
            </a:prstTxWarp>
          </a:bodyPr>
          <a:lstStyle/>
          <a:p>
            <a:endParaRPr lang="en-US"/>
          </a:p>
        </p:txBody>
      </p:sp>
      <p:sp>
        <p:nvSpPr>
          <p:cNvPr id="26633" name="Line 82"/>
          <p:cNvSpPr>
            <a:spLocks noChangeShapeType="1"/>
          </p:cNvSpPr>
          <p:nvPr/>
        </p:nvSpPr>
        <p:spPr bwMode="auto">
          <a:xfrm flipV="1">
            <a:off x="4572000" y="4572000"/>
            <a:ext cx="533400" cy="381000"/>
          </a:xfrm>
          <a:prstGeom prst="line">
            <a:avLst/>
          </a:prstGeom>
          <a:noFill/>
          <a:ln w="38100">
            <a:solidFill>
              <a:srgbClr val="FF0000"/>
            </a:solidFill>
            <a:round/>
            <a:headEnd/>
            <a:tailEnd/>
          </a:ln>
        </p:spPr>
        <p:txBody>
          <a:bodyPr wrap="none" anchor="ctr">
            <a:prstTxWarp prst="textNoShape">
              <a:avLst/>
            </a:prstTxWarp>
          </a:bodyPr>
          <a:lstStyle/>
          <a:p>
            <a:endParaRPr lang="en-US"/>
          </a:p>
        </p:txBody>
      </p:sp>
      <p:sp>
        <p:nvSpPr>
          <p:cNvPr id="26634" name="Line 83"/>
          <p:cNvSpPr>
            <a:spLocks noChangeShapeType="1"/>
          </p:cNvSpPr>
          <p:nvPr/>
        </p:nvSpPr>
        <p:spPr bwMode="auto">
          <a:xfrm flipV="1">
            <a:off x="5105400" y="4184650"/>
            <a:ext cx="381000" cy="381000"/>
          </a:xfrm>
          <a:prstGeom prst="line">
            <a:avLst/>
          </a:prstGeom>
          <a:noFill/>
          <a:ln w="38100">
            <a:solidFill>
              <a:srgbClr val="FF0000"/>
            </a:solidFill>
            <a:round/>
            <a:headEnd/>
            <a:tailEnd/>
          </a:ln>
        </p:spPr>
        <p:txBody>
          <a:bodyPr wrap="none" anchor="ctr">
            <a:prstTxWarp prst="textNoShape">
              <a:avLst/>
            </a:prstTxWarp>
          </a:bodyPr>
          <a:lstStyle/>
          <a:p>
            <a:endParaRPr lang="en-US"/>
          </a:p>
        </p:txBody>
      </p:sp>
      <p:sp>
        <p:nvSpPr>
          <p:cNvPr id="26635" name="Line 84"/>
          <p:cNvSpPr>
            <a:spLocks noChangeShapeType="1"/>
          </p:cNvSpPr>
          <p:nvPr/>
        </p:nvSpPr>
        <p:spPr bwMode="auto">
          <a:xfrm flipV="1">
            <a:off x="5486400" y="3651250"/>
            <a:ext cx="381000" cy="533400"/>
          </a:xfrm>
          <a:prstGeom prst="line">
            <a:avLst/>
          </a:prstGeom>
          <a:noFill/>
          <a:ln w="38100">
            <a:solidFill>
              <a:srgbClr val="FF0000"/>
            </a:solidFill>
            <a:round/>
            <a:headEnd/>
            <a:tailEnd/>
          </a:ln>
        </p:spPr>
        <p:txBody>
          <a:bodyPr wrap="none" anchor="ctr">
            <a:prstTxWarp prst="textNoShape">
              <a:avLst/>
            </a:prstTxWarp>
          </a:bodyPr>
          <a:lstStyle/>
          <a:p>
            <a:endParaRPr lang="en-US"/>
          </a:p>
        </p:txBody>
      </p:sp>
      <p:sp>
        <p:nvSpPr>
          <p:cNvPr id="26636" name="Oval 86"/>
          <p:cNvSpPr>
            <a:spLocks noChangeArrowheads="1"/>
          </p:cNvSpPr>
          <p:nvPr/>
        </p:nvSpPr>
        <p:spPr bwMode="auto">
          <a:xfrm>
            <a:off x="2133600" y="3886200"/>
            <a:ext cx="76200" cy="762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37" name="Oval 87"/>
          <p:cNvSpPr>
            <a:spLocks noChangeArrowheads="1"/>
          </p:cNvSpPr>
          <p:nvPr/>
        </p:nvSpPr>
        <p:spPr bwMode="auto">
          <a:xfrm>
            <a:off x="2438400" y="4343400"/>
            <a:ext cx="76200" cy="762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38" name="Oval 88"/>
          <p:cNvSpPr>
            <a:spLocks noChangeArrowheads="1"/>
          </p:cNvSpPr>
          <p:nvPr/>
        </p:nvSpPr>
        <p:spPr bwMode="auto">
          <a:xfrm>
            <a:off x="3124200" y="4800600"/>
            <a:ext cx="76200" cy="762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39" name="Oval 89"/>
          <p:cNvSpPr>
            <a:spLocks noChangeArrowheads="1"/>
          </p:cNvSpPr>
          <p:nvPr/>
        </p:nvSpPr>
        <p:spPr bwMode="auto">
          <a:xfrm>
            <a:off x="3810000" y="5029200"/>
            <a:ext cx="76200" cy="762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40" name="Oval 91"/>
          <p:cNvSpPr>
            <a:spLocks noChangeArrowheads="1"/>
          </p:cNvSpPr>
          <p:nvPr/>
        </p:nvSpPr>
        <p:spPr bwMode="auto">
          <a:xfrm>
            <a:off x="5029200" y="4565650"/>
            <a:ext cx="76200" cy="762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41" name="Oval 92"/>
          <p:cNvSpPr>
            <a:spLocks noChangeArrowheads="1"/>
          </p:cNvSpPr>
          <p:nvPr/>
        </p:nvSpPr>
        <p:spPr bwMode="auto">
          <a:xfrm>
            <a:off x="5486400" y="4108450"/>
            <a:ext cx="76200" cy="762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42" name="Oval 93"/>
          <p:cNvSpPr>
            <a:spLocks noChangeArrowheads="1"/>
          </p:cNvSpPr>
          <p:nvPr/>
        </p:nvSpPr>
        <p:spPr bwMode="auto">
          <a:xfrm>
            <a:off x="5791200" y="3651250"/>
            <a:ext cx="76200" cy="762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43" name="Text Box 11"/>
          <p:cNvSpPr txBox="1">
            <a:spLocks noChangeArrowheads="1"/>
          </p:cNvSpPr>
          <p:nvPr/>
        </p:nvSpPr>
        <p:spPr bwMode="auto">
          <a:xfrm rot="-5400000">
            <a:off x="-642937" y="3462337"/>
            <a:ext cx="1862138" cy="519113"/>
          </a:xfrm>
          <a:prstGeom prst="rect">
            <a:avLst/>
          </a:prstGeom>
          <a:noFill/>
          <a:ln w="12700">
            <a:noFill/>
            <a:miter lim="800000"/>
            <a:headEnd/>
            <a:tailEnd/>
          </a:ln>
        </p:spPr>
        <p:txBody>
          <a:bodyPr wrap="none">
            <a:prstTxWarp prst="textNoShape">
              <a:avLst/>
            </a:prstTxWarp>
            <a:spAutoFit/>
          </a:bodyPr>
          <a:lstStyle/>
          <a:p>
            <a:r>
              <a:rPr lang="en-US" sz="2800">
                <a:latin typeface="Times New Roman" charset="0"/>
              </a:rPr>
              <a:t>Reflectance</a:t>
            </a:r>
          </a:p>
        </p:txBody>
      </p:sp>
      <p:sp>
        <p:nvSpPr>
          <p:cNvPr id="26644" name="Text Box 12"/>
          <p:cNvSpPr txBox="1">
            <a:spLocks noChangeArrowheads="1"/>
          </p:cNvSpPr>
          <p:nvPr/>
        </p:nvSpPr>
        <p:spPr bwMode="auto">
          <a:xfrm rot="-5400000">
            <a:off x="6327775" y="2784475"/>
            <a:ext cx="3287713" cy="2227263"/>
          </a:xfrm>
          <a:prstGeom prst="rect">
            <a:avLst/>
          </a:prstGeom>
          <a:solidFill>
            <a:schemeClr val="bg1"/>
          </a:solidFill>
          <a:ln w="12700">
            <a:noFill/>
            <a:miter lim="800000"/>
            <a:headEnd/>
            <a:tailEnd/>
          </a:ln>
        </p:spPr>
        <p:txBody>
          <a:bodyPr>
            <a:prstTxWarp prst="textNoShape">
              <a:avLst/>
            </a:prstTxWarp>
            <a:spAutoFit/>
          </a:bodyPr>
          <a:lstStyle/>
          <a:p>
            <a:r>
              <a:rPr lang="en-US">
                <a:latin typeface="Times New Roman" charset="0"/>
              </a:rPr>
              <a:t> </a:t>
            </a:r>
            <a:endParaRPr lang="en-US" sz="2800">
              <a:latin typeface="Times New Roman" charset="0"/>
            </a:endParaRPr>
          </a:p>
          <a:p>
            <a:endParaRPr lang="en-US" sz="2800">
              <a:latin typeface="Times New Roman" charset="0"/>
            </a:endParaRPr>
          </a:p>
          <a:p>
            <a:endParaRPr lang="en-US" sz="2800">
              <a:latin typeface="Times New Roman" charset="0"/>
            </a:endParaRPr>
          </a:p>
          <a:p>
            <a:endParaRPr lang="en-US" sz="2800">
              <a:latin typeface="Times New Roman" charset="0"/>
            </a:endParaRPr>
          </a:p>
          <a:p>
            <a:endParaRPr lang="en-US" sz="2800">
              <a:latin typeface="Times New Roman" charset="0"/>
            </a:endParaRPr>
          </a:p>
        </p:txBody>
      </p:sp>
      <p:sp>
        <p:nvSpPr>
          <p:cNvPr id="26645" name="Text Box 13"/>
          <p:cNvSpPr txBox="1">
            <a:spLocks noChangeArrowheads="1"/>
          </p:cNvSpPr>
          <p:nvPr/>
        </p:nvSpPr>
        <p:spPr bwMode="auto">
          <a:xfrm>
            <a:off x="2590800" y="6338888"/>
            <a:ext cx="2584450" cy="519112"/>
          </a:xfrm>
          <a:prstGeom prst="rect">
            <a:avLst/>
          </a:prstGeom>
          <a:solidFill>
            <a:schemeClr val="bg1"/>
          </a:solidFill>
          <a:ln w="12700">
            <a:noFill/>
            <a:miter lim="800000"/>
            <a:headEnd/>
            <a:tailEnd/>
          </a:ln>
        </p:spPr>
        <p:txBody>
          <a:bodyPr wrap="none">
            <a:prstTxWarp prst="textNoShape">
              <a:avLst/>
            </a:prstTxWarp>
            <a:spAutoFit/>
          </a:bodyPr>
          <a:lstStyle/>
          <a:p>
            <a:r>
              <a:rPr lang="en-US" sz="2800">
                <a:latin typeface="Times New Roman" charset="0"/>
              </a:rPr>
              <a:t>Scattering Angle</a:t>
            </a:r>
          </a:p>
        </p:txBody>
      </p:sp>
      <p:sp>
        <p:nvSpPr>
          <p:cNvPr id="26646" name="Text Box 14"/>
          <p:cNvSpPr txBox="1">
            <a:spLocks noChangeArrowheads="1"/>
          </p:cNvSpPr>
          <p:nvPr/>
        </p:nvSpPr>
        <p:spPr bwMode="auto">
          <a:xfrm>
            <a:off x="3246438" y="2174875"/>
            <a:ext cx="930275" cy="457200"/>
          </a:xfrm>
          <a:prstGeom prst="rect">
            <a:avLst/>
          </a:prstGeom>
          <a:noFill/>
          <a:ln w="12700">
            <a:noFill/>
            <a:miter lim="800000"/>
            <a:headEnd/>
            <a:tailEnd/>
          </a:ln>
        </p:spPr>
        <p:txBody>
          <a:bodyPr wrap="none">
            <a:prstTxWarp prst="textNoShape">
              <a:avLst/>
            </a:prstTxWarp>
            <a:spAutoFit/>
          </a:bodyPr>
          <a:lstStyle/>
          <a:p>
            <a:r>
              <a:rPr lang="en-US">
                <a:latin typeface="Times New Roman" charset="0"/>
              </a:rPr>
              <a:t>MISR</a:t>
            </a:r>
          </a:p>
        </p:txBody>
      </p:sp>
      <p:sp>
        <p:nvSpPr>
          <p:cNvPr id="26647" name="AutoShape 17"/>
          <p:cNvSpPr>
            <a:spLocks noChangeArrowheads="1"/>
          </p:cNvSpPr>
          <p:nvPr/>
        </p:nvSpPr>
        <p:spPr bwMode="auto">
          <a:xfrm>
            <a:off x="6324600" y="1981200"/>
            <a:ext cx="533400" cy="4191000"/>
          </a:xfrm>
          <a:prstGeom prst="roundRect">
            <a:avLst>
              <a:gd name="adj" fmla="val 16667"/>
            </a:avLst>
          </a:prstGeom>
          <a:solidFill>
            <a:schemeClr val="bg1"/>
          </a:solidFill>
          <a:ln w="9525">
            <a:solidFill>
              <a:schemeClr val="bg1"/>
            </a:solidFill>
            <a:round/>
            <a:headEnd/>
            <a:tailEnd/>
          </a:ln>
        </p:spPr>
        <p:txBody>
          <a:bodyPr wrap="none" anchor="ctr">
            <a:prstTxWarp prst="textNoShape">
              <a:avLst/>
            </a:prstTxWarp>
          </a:bodyPr>
          <a:lstStyle/>
          <a:p>
            <a:endParaRPr lang="en-US">
              <a:latin typeface="Calibri" charset="0"/>
            </a:endParaRPr>
          </a:p>
        </p:txBody>
      </p:sp>
      <p:grpSp>
        <p:nvGrpSpPr>
          <p:cNvPr id="2" name="Group 74"/>
          <p:cNvGrpSpPr>
            <a:grpSpLocks/>
          </p:cNvGrpSpPr>
          <p:nvPr/>
        </p:nvGrpSpPr>
        <p:grpSpPr bwMode="auto">
          <a:xfrm>
            <a:off x="1905000" y="3048000"/>
            <a:ext cx="3886200" cy="1600200"/>
            <a:chOff x="1200" y="1920"/>
            <a:chExt cx="2448" cy="1008"/>
          </a:xfrm>
        </p:grpSpPr>
        <p:grpSp>
          <p:nvGrpSpPr>
            <p:cNvPr id="3" name="Group 63"/>
            <p:cNvGrpSpPr>
              <a:grpSpLocks/>
            </p:cNvGrpSpPr>
            <p:nvPr/>
          </p:nvGrpSpPr>
          <p:grpSpPr bwMode="auto">
            <a:xfrm>
              <a:off x="1200" y="1920"/>
              <a:ext cx="2448" cy="960"/>
              <a:chOff x="1296" y="1728"/>
              <a:chExt cx="2448" cy="960"/>
            </a:xfrm>
          </p:grpSpPr>
          <p:sp>
            <p:nvSpPr>
              <p:cNvPr id="26699" name="Line 55"/>
              <p:cNvSpPr>
                <a:spLocks noChangeShapeType="1"/>
              </p:cNvSpPr>
              <p:nvPr/>
            </p:nvSpPr>
            <p:spPr bwMode="auto">
              <a:xfrm>
                <a:off x="1296" y="1728"/>
                <a:ext cx="192" cy="288"/>
              </a:xfrm>
              <a:prstGeom prst="line">
                <a:avLst/>
              </a:prstGeom>
              <a:noFill/>
              <a:ln w="38100">
                <a:solidFill>
                  <a:srgbClr val="107E0C"/>
                </a:solidFill>
                <a:round/>
                <a:headEnd/>
                <a:tailEnd/>
              </a:ln>
            </p:spPr>
            <p:txBody>
              <a:bodyPr wrap="none" anchor="ctr">
                <a:prstTxWarp prst="textNoShape">
                  <a:avLst/>
                </a:prstTxWarp>
              </a:bodyPr>
              <a:lstStyle/>
              <a:p>
                <a:endParaRPr lang="en-US"/>
              </a:p>
            </p:txBody>
          </p:sp>
          <p:sp>
            <p:nvSpPr>
              <p:cNvPr id="26700" name="Line 56"/>
              <p:cNvSpPr>
                <a:spLocks noChangeShapeType="1"/>
              </p:cNvSpPr>
              <p:nvPr/>
            </p:nvSpPr>
            <p:spPr bwMode="auto">
              <a:xfrm>
                <a:off x="1536" y="2064"/>
                <a:ext cx="144" cy="192"/>
              </a:xfrm>
              <a:prstGeom prst="line">
                <a:avLst/>
              </a:prstGeom>
              <a:noFill/>
              <a:ln w="38100">
                <a:solidFill>
                  <a:srgbClr val="107E0C"/>
                </a:solidFill>
                <a:round/>
                <a:headEnd/>
                <a:tailEnd/>
              </a:ln>
            </p:spPr>
            <p:txBody>
              <a:bodyPr wrap="none" anchor="ctr">
                <a:prstTxWarp prst="textNoShape">
                  <a:avLst/>
                </a:prstTxWarp>
              </a:bodyPr>
              <a:lstStyle/>
              <a:p>
                <a:endParaRPr lang="en-US"/>
              </a:p>
            </p:txBody>
          </p:sp>
          <p:sp>
            <p:nvSpPr>
              <p:cNvPr id="26701" name="Line 57"/>
              <p:cNvSpPr>
                <a:spLocks noChangeShapeType="1"/>
              </p:cNvSpPr>
              <p:nvPr/>
            </p:nvSpPr>
            <p:spPr bwMode="auto">
              <a:xfrm>
                <a:off x="1728" y="2304"/>
                <a:ext cx="336" cy="240"/>
              </a:xfrm>
              <a:prstGeom prst="line">
                <a:avLst/>
              </a:prstGeom>
              <a:noFill/>
              <a:ln w="38100">
                <a:solidFill>
                  <a:srgbClr val="107E0C"/>
                </a:solidFill>
                <a:round/>
                <a:headEnd/>
                <a:tailEnd/>
              </a:ln>
            </p:spPr>
            <p:txBody>
              <a:bodyPr wrap="none" anchor="ctr">
                <a:prstTxWarp prst="textNoShape">
                  <a:avLst/>
                </a:prstTxWarp>
              </a:bodyPr>
              <a:lstStyle/>
              <a:p>
                <a:endParaRPr lang="en-US"/>
              </a:p>
            </p:txBody>
          </p:sp>
          <p:sp>
            <p:nvSpPr>
              <p:cNvPr id="26702" name="Line 58"/>
              <p:cNvSpPr>
                <a:spLocks noChangeShapeType="1"/>
              </p:cNvSpPr>
              <p:nvPr/>
            </p:nvSpPr>
            <p:spPr bwMode="auto">
              <a:xfrm>
                <a:off x="2064" y="2544"/>
                <a:ext cx="432" cy="144"/>
              </a:xfrm>
              <a:prstGeom prst="line">
                <a:avLst/>
              </a:prstGeom>
              <a:noFill/>
              <a:ln w="38100">
                <a:solidFill>
                  <a:srgbClr val="107E0C"/>
                </a:solidFill>
                <a:round/>
                <a:headEnd/>
                <a:tailEnd/>
              </a:ln>
            </p:spPr>
            <p:txBody>
              <a:bodyPr wrap="none" anchor="ctr">
                <a:prstTxWarp prst="textNoShape">
                  <a:avLst/>
                </a:prstTxWarp>
              </a:bodyPr>
              <a:lstStyle/>
              <a:p>
                <a:endParaRPr lang="en-US"/>
              </a:p>
            </p:txBody>
          </p:sp>
          <p:sp>
            <p:nvSpPr>
              <p:cNvPr id="26703" name="Line 59"/>
              <p:cNvSpPr>
                <a:spLocks noChangeShapeType="1"/>
              </p:cNvSpPr>
              <p:nvPr/>
            </p:nvSpPr>
            <p:spPr bwMode="auto">
              <a:xfrm>
                <a:off x="2544" y="2688"/>
                <a:ext cx="336" cy="0"/>
              </a:xfrm>
              <a:prstGeom prst="line">
                <a:avLst/>
              </a:prstGeom>
              <a:noFill/>
              <a:ln w="38100">
                <a:solidFill>
                  <a:srgbClr val="107E0C"/>
                </a:solidFill>
                <a:round/>
                <a:headEnd/>
                <a:tailEnd/>
              </a:ln>
            </p:spPr>
            <p:txBody>
              <a:bodyPr wrap="none" anchor="ctr">
                <a:prstTxWarp prst="textNoShape">
                  <a:avLst/>
                </a:prstTxWarp>
              </a:bodyPr>
              <a:lstStyle/>
              <a:p>
                <a:endParaRPr lang="en-US"/>
              </a:p>
            </p:txBody>
          </p:sp>
          <p:sp>
            <p:nvSpPr>
              <p:cNvPr id="26704" name="Line 60"/>
              <p:cNvSpPr>
                <a:spLocks noChangeShapeType="1"/>
              </p:cNvSpPr>
              <p:nvPr/>
            </p:nvSpPr>
            <p:spPr bwMode="auto">
              <a:xfrm flipV="1">
                <a:off x="2880" y="2400"/>
                <a:ext cx="432" cy="288"/>
              </a:xfrm>
              <a:prstGeom prst="line">
                <a:avLst/>
              </a:prstGeom>
              <a:noFill/>
              <a:ln w="38100">
                <a:solidFill>
                  <a:srgbClr val="107E0C"/>
                </a:solidFill>
                <a:round/>
                <a:headEnd/>
                <a:tailEnd/>
              </a:ln>
            </p:spPr>
            <p:txBody>
              <a:bodyPr wrap="none" anchor="ctr">
                <a:prstTxWarp prst="textNoShape">
                  <a:avLst/>
                </a:prstTxWarp>
              </a:bodyPr>
              <a:lstStyle/>
              <a:p>
                <a:endParaRPr lang="en-US"/>
              </a:p>
            </p:txBody>
          </p:sp>
          <p:sp>
            <p:nvSpPr>
              <p:cNvPr id="26705" name="Line 61"/>
              <p:cNvSpPr>
                <a:spLocks noChangeShapeType="1"/>
              </p:cNvSpPr>
              <p:nvPr/>
            </p:nvSpPr>
            <p:spPr bwMode="auto">
              <a:xfrm flipV="1">
                <a:off x="3312" y="2208"/>
                <a:ext cx="192" cy="192"/>
              </a:xfrm>
              <a:prstGeom prst="line">
                <a:avLst/>
              </a:prstGeom>
              <a:noFill/>
              <a:ln w="38100">
                <a:solidFill>
                  <a:srgbClr val="107E0C"/>
                </a:solidFill>
                <a:round/>
                <a:headEnd/>
                <a:tailEnd/>
              </a:ln>
            </p:spPr>
            <p:txBody>
              <a:bodyPr wrap="none" anchor="ctr">
                <a:prstTxWarp prst="textNoShape">
                  <a:avLst/>
                </a:prstTxWarp>
              </a:bodyPr>
              <a:lstStyle/>
              <a:p>
                <a:endParaRPr lang="en-US"/>
              </a:p>
            </p:txBody>
          </p:sp>
          <p:sp>
            <p:nvSpPr>
              <p:cNvPr id="26706" name="Line 62"/>
              <p:cNvSpPr>
                <a:spLocks noChangeShapeType="1"/>
              </p:cNvSpPr>
              <p:nvPr/>
            </p:nvSpPr>
            <p:spPr bwMode="auto">
              <a:xfrm flipV="1">
                <a:off x="3504" y="1920"/>
                <a:ext cx="240" cy="288"/>
              </a:xfrm>
              <a:prstGeom prst="line">
                <a:avLst/>
              </a:prstGeom>
              <a:noFill/>
              <a:ln w="38100">
                <a:solidFill>
                  <a:srgbClr val="107E0C"/>
                </a:solidFill>
                <a:round/>
                <a:headEnd/>
                <a:tailEnd/>
              </a:ln>
            </p:spPr>
            <p:txBody>
              <a:bodyPr wrap="none" anchor="ctr">
                <a:prstTxWarp prst="textNoShape">
                  <a:avLst/>
                </a:prstTxWarp>
              </a:bodyPr>
              <a:lstStyle/>
              <a:p>
                <a:endParaRPr lang="en-US"/>
              </a:p>
            </p:txBody>
          </p:sp>
        </p:grpSp>
        <p:sp>
          <p:nvSpPr>
            <p:cNvPr id="26690" name="Oval 65"/>
            <p:cNvSpPr>
              <a:spLocks noChangeArrowheads="1"/>
            </p:cNvSpPr>
            <p:nvPr/>
          </p:nvSpPr>
          <p:spPr bwMode="auto">
            <a:xfrm>
              <a:off x="1200" y="1920"/>
              <a:ext cx="48" cy="48"/>
            </a:xfrm>
            <a:prstGeom prst="ellipse">
              <a:avLst/>
            </a:prstGeom>
            <a:solidFill>
              <a:srgbClr val="107E0C"/>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91" name="Oval 66"/>
            <p:cNvSpPr>
              <a:spLocks noChangeArrowheads="1"/>
            </p:cNvSpPr>
            <p:nvPr/>
          </p:nvSpPr>
          <p:spPr bwMode="auto">
            <a:xfrm>
              <a:off x="1392" y="2208"/>
              <a:ext cx="48" cy="48"/>
            </a:xfrm>
            <a:prstGeom prst="ellipse">
              <a:avLst/>
            </a:prstGeom>
            <a:solidFill>
              <a:srgbClr val="107E0C"/>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92" name="Oval 67"/>
            <p:cNvSpPr>
              <a:spLocks noChangeArrowheads="1"/>
            </p:cNvSpPr>
            <p:nvPr/>
          </p:nvSpPr>
          <p:spPr bwMode="auto">
            <a:xfrm>
              <a:off x="1584" y="2448"/>
              <a:ext cx="48" cy="48"/>
            </a:xfrm>
            <a:prstGeom prst="ellipse">
              <a:avLst/>
            </a:prstGeom>
            <a:solidFill>
              <a:srgbClr val="107E0C"/>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93" name="Oval 68"/>
            <p:cNvSpPr>
              <a:spLocks noChangeArrowheads="1"/>
            </p:cNvSpPr>
            <p:nvPr/>
          </p:nvSpPr>
          <p:spPr bwMode="auto">
            <a:xfrm>
              <a:off x="1968" y="2736"/>
              <a:ext cx="48" cy="48"/>
            </a:xfrm>
            <a:prstGeom prst="ellipse">
              <a:avLst/>
            </a:prstGeom>
            <a:solidFill>
              <a:srgbClr val="107E0C"/>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94" name="Oval 69"/>
            <p:cNvSpPr>
              <a:spLocks noChangeArrowheads="1"/>
            </p:cNvSpPr>
            <p:nvPr/>
          </p:nvSpPr>
          <p:spPr bwMode="auto">
            <a:xfrm>
              <a:off x="2400" y="2880"/>
              <a:ext cx="48" cy="48"/>
            </a:xfrm>
            <a:prstGeom prst="ellipse">
              <a:avLst/>
            </a:prstGeom>
            <a:solidFill>
              <a:srgbClr val="107E0C"/>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95" name="Oval 70"/>
            <p:cNvSpPr>
              <a:spLocks noChangeArrowheads="1"/>
            </p:cNvSpPr>
            <p:nvPr/>
          </p:nvSpPr>
          <p:spPr bwMode="auto">
            <a:xfrm>
              <a:off x="2784" y="2832"/>
              <a:ext cx="48" cy="48"/>
            </a:xfrm>
            <a:prstGeom prst="ellipse">
              <a:avLst/>
            </a:prstGeom>
            <a:solidFill>
              <a:srgbClr val="107E0C"/>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96" name="Oval 71"/>
            <p:cNvSpPr>
              <a:spLocks noChangeArrowheads="1"/>
            </p:cNvSpPr>
            <p:nvPr/>
          </p:nvSpPr>
          <p:spPr bwMode="auto">
            <a:xfrm>
              <a:off x="3168" y="2592"/>
              <a:ext cx="48" cy="48"/>
            </a:xfrm>
            <a:prstGeom prst="ellipse">
              <a:avLst/>
            </a:prstGeom>
            <a:solidFill>
              <a:srgbClr val="107E0C"/>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97" name="Oval 72"/>
            <p:cNvSpPr>
              <a:spLocks noChangeArrowheads="1"/>
            </p:cNvSpPr>
            <p:nvPr/>
          </p:nvSpPr>
          <p:spPr bwMode="auto">
            <a:xfrm>
              <a:off x="3360" y="2400"/>
              <a:ext cx="48" cy="48"/>
            </a:xfrm>
            <a:prstGeom prst="ellipse">
              <a:avLst/>
            </a:prstGeom>
            <a:solidFill>
              <a:srgbClr val="107E0C"/>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98" name="Oval 73"/>
            <p:cNvSpPr>
              <a:spLocks noChangeArrowheads="1"/>
            </p:cNvSpPr>
            <p:nvPr/>
          </p:nvSpPr>
          <p:spPr bwMode="auto">
            <a:xfrm>
              <a:off x="3600" y="2112"/>
              <a:ext cx="48" cy="48"/>
            </a:xfrm>
            <a:prstGeom prst="ellipse">
              <a:avLst/>
            </a:prstGeom>
            <a:solidFill>
              <a:srgbClr val="107E0C"/>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grpSp>
      <p:sp>
        <p:nvSpPr>
          <p:cNvPr id="26649" name="Oval 85"/>
          <p:cNvSpPr>
            <a:spLocks noChangeArrowheads="1"/>
          </p:cNvSpPr>
          <p:nvPr/>
        </p:nvSpPr>
        <p:spPr bwMode="auto">
          <a:xfrm>
            <a:off x="1828800" y="3390900"/>
            <a:ext cx="76200" cy="762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50" name="Oval 90"/>
          <p:cNvSpPr>
            <a:spLocks noChangeArrowheads="1"/>
          </p:cNvSpPr>
          <p:nvPr/>
        </p:nvSpPr>
        <p:spPr bwMode="auto">
          <a:xfrm>
            <a:off x="4533900" y="4876800"/>
            <a:ext cx="76200" cy="762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grpSp>
        <p:nvGrpSpPr>
          <p:cNvPr id="4" name="Group 74"/>
          <p:cNvGrpSpPr>
            <a:grpSpLocks/>
          </p:cNvGrpSpPr>
          <p:nvPr/>
        </p:nvGrpSpPr>
        <p:grpSpPr bwMode="auto">
          <a:xfrm>
            <a:off x="1828800" y="3962400"/>
            <a:ext cx="4038600" cy="1600200"/>
            <a:chOff x="1152" y="1824"/>
            <a:chExt cx="2544" cy="1008"/>
          </a:xfrm>
        </p:grpSpPr>
        <p:grpSp>
          <p:nvGrpSpPr>
            <p:cNvPr id="5" name="Group 63"/>
            <p:cNvGrpSpPr>
              <a:grpSpLocks/>
            </p:cNvGrpSpPr>
            <p:nvPr/>
          </p:nvGrpSpPr>
          <p:grpSpPr bwMode="auto">
            <a:xfrm>
              <a:off x="1152" y="1824"/>
              <a:ext cx="2496" cy="960"/>
              <a:chOff x="1248" y="1632"/>
              <a:chExt cx="2496" cy="960"/>
            </a:xfrm>
          </p:grpSpPr>
          <p:sp>
            <p:nvSpPr>
              <p:cNvPr id="26681" name="Line 55"/>
              <p:cNvSpPr>
                <a:spLocks noChangeShapeType="1"/>
              </p:cNvSpPr>
              <p:nvPr/>
            </p:nvSpPr>
            <p:spPr bwMode="auto">
              <a:xfrm>
                <a:off x="1248" y="1632"/>
                <a:ext cx="192" cy="288"/>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6682" name="Line 56"/>
              <p:cNvSpPr>
                <a:spLocks noChangeShapeType="1"/>
              </p:cNvSpPr>
              <p:nvPr/>
            </p:nvSpPr>
            <p:spPr bwMode="auto">
              <a:xfrm>
                <a:off x="1440" y="1920"/>
                <a:ext cx="192" cy="288"/>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6683" name="Line 57"/>
              <p:cNvSpPr>
                <a:spLocks noChangeShapeType="1"/>
              </p:cNvSpPr>
              <p:nvPr/>
            </p:nvSpPr>
            <p:spPr bwMode="auto">
              <a:xfrm>
                <a:off x="1632" y="2208"/>
                <a:ext cx="432" cy="288"/>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6684" name="Line 58"/>
              <p:cNvSpPr>
                <a:spLocks noChangeShapeType="1"/>
              </p:cNvSpPr>
              <p:nvPr/>
            </p:nvSpPr>
            <p:spPr bwMode="auto">
              <a:xfrm>
                <a:off x="2112" y="2544"/>
                <a:ext cx="384" cy="48"/>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6685" name="Line 59"/>
              <p:cNvSpPr>
                <a:spLocks noChangeShapeType="1"/>
              </p:cNvSpPr>
              <p:nvPr/>
            </p:nvSpPr>
            <p:spPr bwMode="auto">
              <a:xfrm flipV="1">
                <a:off x="2544" y="2544"/>
                <a:ext cx="432" cy="48"/>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6686" name="Line 60"/>
              <p:cNvSpPr>
                <a:spLocks noChangeShapeType="1"/>
              </p:cNvSpPr>
              <p:nvPr/>
            </p:nvSpPr>
            <p:spPr bwMode="auto">
              <a:xfrm flipV="1">
                <a:off x="2976" y="2352"/>
                <a:ext cx="336" cy="192"/>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6687" name="Line 61"/>
              <p:cNvSpPr>
                <a:spLocks noChangeShapeType="1"/>
              </p:cNvSpPr>
              <p:nvPr/>
            </p:nvSpPr>
            <p:spPr bwMode="auto">
              <a:xfrm flipV="1">
                <a:off x="3312" y="2112"/>
                <a:ext cx="240" cy="24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6688" name="Line 62"/>
              <p:cNvSpPr>
                <a:spLocks noChangeShapeType="1"/>
              </p:cNvSpPr>
              <p:nvPr/>
            </p:nvSpPr>
            <p:spPr bwMode="auto">
              <a:xfrm flipV="1">
                <a:off x="3552" y="1824"/>
                <a:ext cx="192" cy="288"/>
              </a:xfrm>
              <a:prstGeom prst="line">
                <a:avLst/>
              </a:prstGeom>
              <a:noFill/>
              <a:ln w="38100">
                <a:solidFill>
                  <a:srgbClr val="000000"/>
                </a:solidFill>
                <a:round/>
                <a:headEnd/>
                <a:tailEnd/>
              </a:ln>
            </p:spPr>
            <p:txBody>
              <a:bodyPr wrap="none" anchor="ctr">
                <a:prstTxWarp prst="textNoShape">
                  <a:avLst/>
                </a:prstTxWarp>
              </a:bodyPr>
              <a:lstStyle/>
              <a:p>
                <a:endParaRPr lang="en-US"/>
              </a:p>
            </p:txBody>
          </p:sp>
        </p:grpSp>
        <p:sp>
          <p:nvSpPr>
            <p:cNvPr id="26672" name="Oval 65"/>
            <p:cNvSpPr>
              <a:spLocks noChangeArrowheads="1"/>
            </p:cNvSpPr>
            <p:nvPr/>
          </p:nvSpPr>
          <p:spPr bwMode="auto">
            <a:xfrm>
              <a:off x="1152" y="1824"/>
              <a:ext cx="48" cy="48"/>
            </a:xfrm>
            <a:prstGeom prst="ellipse">
              <a:avLst/>
            </a:prstGeom>
            <a:solidFill>
              <a:srgbClr val="000000"/>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73" name="Oval 66"/>
            <p:cNvSpPr>
              <a:spLocks noChangeArrowheads="1"/>
            </p:cNvSpPr>
            <p:nvPr/>
          </p:nvSpPr>
          <p:spPr bwMode="auto">
            <a:xfrm>
              <a:off x="1344" y="2112"/>
              <a:ext cx="48" cy="48"/>
            </a:xfrm>
            <a:prstGeom prst="ellipse">
              <a:avLst/>
            </a:prstGeom>
            <a:solidFill>
              <a:srgbClr val="000000"/>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74" name="Oval 67"/>
            <p:cNvSpPr>
              <a:spLocks noChangeArrowheads="1"/>
            </p:cNvSpPr>
            <p:nvPr/>
          </p:nvSpPr>
          <p:spPr bwMode="auto">
            <a:xfrm>
              <a:off x="1536" y="2400"/>
              <a:ext cx="48" cy="48"/>
            </a:xfrm>
            <a:prstGeom prst="ellipse">
              <a:avLst/>
            </a:prstGeom>
            <a:solidFill>
              <a:srgbClr val="000000"/>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75" name="Oval 68"/>
            <p:cNvSpPr>
              <a:spLocks noChangeArrowheads="1"/>
            </p:cNvSpPr>
            <p:nvPr/>
          </p:nvSpPr>
          <p:spPr bwMode="auto">
            <a:xfrm>
              <a:off x="1968" y="2688"/>
              <a:ext cx="48" cy="48"/>
            </a:xfrm>
            <a:prstGeom prst="ellipse">
              <a:avLst/>
            </a:prstGeom>
            <a:solidFill>
              <a:srgbClr val="000000"/>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76" name="Oval 69"/>
            <p:cNvSpPr>
              <a:spLocks noChangeArrowheads="1"/>
            </p:cNvSpPr>
            <p:nvPr/>
          </p:nvSpPr>
          <p:spPr bwMode="auto">
            <a:xfrm>
              <a:off x="2400" y="2784"/>
              <a:ext cx="48" cy="48"/>
            </a:xfrm>
            <a:prstGeom prst="ellipse">
              <a:avLst/>
            </a:prstGeom>
            <a:solidFill>
              <a:srgbClr val="000000"/>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77" name="Oval 70"/>
            <p:cNvSpPr>
              <a:spLocks noChangeArrowheads="1"/>
            </p:cNvSpPr>
            <p:nvPr/>
          </p:nvSpPr>
          <p:spPr bwMode="auto">
            <a:xfrm>
              <a:off x="2880" y="2688"/>
              <a:ext cx="48" cy="48"/>
            </a:xfrm>
            <a:prstGeom prst="ellipse">
              <a:avLst/>
            </a:prstGeom>
            <a:solidFill>
              <a:srgbClr val="000000"/>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78" name="Oval 71"/>
            <p:cNvSpPr>
              <a:spLocks noChangeArrowheads="1"/>
            </p:cNvSpPr>
            <p:nvPr/>
          </p:nvSpPr>
          <p:spPr bwMode="auto">
            <a:xfrm>
              <a:off x="3168" y="2544"/>
              <a:ext cx="48" cy="48"/>
            </a:xfrm>
            <a:prstGeom prst="ellipse">
              <a:avLst/>
            </a:prstGeom>
            <a:solidFill>
              <a:srgbClr val="000000"/>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79" name="Oval 72"/>
            <p:cNvSpPr>
              <a:spLocks noChangeArrowheads="1"/>
            </p:cNvSpPr>
            <p:nvPr/>
          </p:nvSpPr>
          <p:spPr bwMode="auto">
            <a:xfrm>
              <a:off x="3456" y="2256"/>
              <a:ext cx="48" cy="48"/>
            </a:xfrm>
            <a:prstGeom prst="ellipse">
              <a:avLst/>
            </a:prstGeom>
            <a:solidFill>
              <a:srgbClr val="000000"/>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80" name="Oval 73"/>
            <p:cNvSpPr>
              <a:spLocks noChangeArrowheads="1"/>
            </p:cNvSpPr>
            <p:nvPr/>
          </p:nvSpPr>
          <p:spPr bwMode="auto">
            <a:xfrm>
              <a:off x="3648" y="1968"/>
              <a:ext cx="48" cy="48"/>
            </a:xfrm>
            <a:prstGeom prst="ellipse">
              <a:avLst/>
            </a:prstGeom>
            <a:solidFill>
              <a:srgbClr val="000000"/>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grpSp>
      <p:sp>
        <p:nvSpPr>
          <p:cNvPr id="26652" name="Oval 65"/>
          <p:cNvSpPr>
            <a:spLocks noChangeArrowheads="1"/>
          </p:cNvSpPr>
          <p:nvPr/>
        </p:nvSpPr>
        <p:spPr bwMode="auto">
          <a:xfrm>
            <a:off x="1905000" y="2590800"/>
            <a:ext cx="76200" cy="76200"/>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53" name="Oval 65"/>
          <p:cNvSpPr>
            <a:spLocks noChangeArrowheads="1"/>
          </p:cNvSpPr>
          <p:nvPr/>
        </p:nvSpPr>
        <p:spPr bwMode="auto">
          <a:xfrm>
            <a:off x="2209800" y="2971800"/>
            <a:ext cx="76200" cy="76200"/>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54" name="Oval 65"/>
          <p:cNvSpPr>
            <a:spLocks noChangeArrowheads="1"/>
          </p:cNvSpPr>
          <p:nvPr/>
        </p:nvSpPr>
        <p:spPr bwMode="auto">
          <a:xfrm>
            <a:off x="2514600" y="3352800"/>
            <a:ext cx="76200" cy="76200"/>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55" name="Oval 65"/>
          <p:cNvSpPr>
            <a:spLocks noChangeArrowheads="1"/>
          </p:cNvSpPr>
          <p:nvPr/>
        </p:nvSpPr>
        <p:spPr bwMode="auto">
          <a:xfrm>
            <a:off x="3124200" y="3886200"/>
            <a:ext cx="76200" cy="76200"/>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56" name="Oval 65"/>
          <p:cNvSpPr>
            <a:spLocks noChangeArrowheads="1"/>
          </p:cNvSpPr>
          <p:nvPr/>
        </p:nvSpPr>
        <p:spPr bwMode="auto">
          <a:xfrm>
            <a:off x="3810000" y="4191000"/>
            <a:ext cx="76200" cy="76200"/>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57" name="Oval 65"/>
          <p:cNvSpPr>
            <a:spLocks noChangeArrowheads="1"/>
          </p:cNvSpPr>
          <p:nvPr/>
        </p:nvSpPr>
        <p:spPr bwMode="auto">
          <a:xfrm>
            <a:off x="4419600" y="4038600"/>
            <a:ext cx="76200" cy="76200"/>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58" name="Oval 65"/>
          <p:cNvSpPr>
            <a:spLocks noChangeArrowheads="1"/>
          </p:cNvSpPr>
          <p:nvPr/>
        </p:nvSpPr>
        <p:spPr bwMode="auto">
          <a:xfrm>
            <a:off x="4953000" y="3657600"/>
            <a:ext cx="76200" cy="76200"/>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59" name="Oval 65"/>
          <p:cNvSpPr>
            <a:spLocks noChangeArrowheads="1"/>
          </p:cNvSpPr>
          <p:nvPr/>
        </p:nvSpPr>
        <p:spPr bwMode="auto">
          <a:xfrm>
            <a:off x="5334000" y="3200400"/>
            <a:ext cx="76200" cy="76200"/>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60" name="Oval 65"/>
          <p:cNvSpPr>
            <a:spLocks noChangeArrowheads="1"/>
          </p:cNvSpPr>
          <p:nvPr/>
        </p:nvSpPr>
        <p:spPr bwMode="auto">
          <a:xfrm>
            <a:off x="5715000" y="2743200"/>
            <a:ext cx="76200" cy="76200"/>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61" name="Line 55"/>
          <p:cNvSpPr>
            <a:spLocks noChangeShapeType="1"/>
          </p:cNvSpPr>
          <p:nvPr/>
        </p:nvSpPr>
        <p:spPr bwMode="auto">
          <a:xfrm>
            <a:off x="1981200" y="2667000"/>
            <a:ext cx="304800" cy="381000"/>
          </a:xfrm>
          <a:prstGeom prst="line">
            <a:avLst/>
          </a:prstGeom>
          <a:noFill/>
          <a:ln w="38100">
            <a:solidFill>
              <a:srgbClr val="0000FF"/>
            </a:solidFill>
            <a:round/>
            <a:headEnd/>
            <a:tailEnd/>
          </a:ln>
        </p:spPr>
        <p:txBody>
          <a:bodyPr wrap="none" anchor="ctr">
            <a:prstTxWarp prst="textNoShape">
              <a:avLst/>
            </a:prstTxWarp>
          </a:bodyPr>
          <a:lstStyle/>
          <a:p>
            <a:endParaRPr lang="en-US"/>
          </a:p>
        </p:txBody>
      </p:sp>
      <p:sp>
        <p:nvSpPr>
          <p:cNvPr id="26662" name="Line 55"/>
          <p:cNvSpPr>
            <a:spLocks noChangeShapeType="1"/>
          </p:cNvSpPr>
          <p:nvPr/>
        </p:nvSpPr>
        <p:spPr bwMode="auto">
          <a:xfrm>
            <a:off x="2286000" y="3048000"/>
            <a:ext cx="304800" cy="381000"/>
          </a:xfrm>
          <a:prstGeom prst="line">
            <a:avLst/>
          </a:prstGeom>
          <a:noFill/>
          <a:ln w="38100">
            <a:solidFill>
              <a:srgbClr val="0000FF"/>
            </a:solidFill>
            <a:round/>
            <a:headEnd/>
            <a:tailEnd/>
          </a:ln>
        </p:spPr>
        <p:txBody>
          <a:bodyPr wrap="none" anchor="ctr">
            <a:prstTxWarp prst="textNoShape">
              <a:avLst/>
            </a:prstTxWarp>
          </a:bodyPr>
          <a:lstStyle/>
          <a:p>
            <a:endParaRPr lang="en-US"/>
          </a:p>
        </p:txBody>
      </p:sp>
      <p:sp>
        <p:nvSpPr>
          <p:cNvPr id="26663" name="Line 55"/>
          <p:cNvSpPr>
            <a:spLocks noChangeShapeType="1"/>
          </p:cNvSpPr>
          <p:nvPr/>
        </p:nvSpPr>
        <p:spPr bwMode="auto">
          <a:xfrm>
            <a:off x="2590800" y="3429000"/>
            <a:ext cx="609600" cy="533400"/>
          </a:xfrm>
          <a:prstGeom prst="line">
            <a:avLst/>
          </a:prstGeom>
          <a:noFill/>
          <a:ln w="38100">
            <a:solidFill>
              <a:srgbClr val="0000FF"/>
            </a:solidFill>
            <a:round/>
            <a:headEnd/>
            <a:tailEnd/>
          </a:ln>
        </p:spPr>
        <p:txBody>
          <a:bodyPr wrap="none" anchor="ctr">
            <a:prstTxWarp prst="textNoShape">
              <a:avLst/>
            </a:prstTxWarp>
          </a:bodyPr>
          <a:lstStyle/>
          <a:p>
            <a:endParaRPr lang="en-US"/>
          </a:p>
        </p:txBody>
      </p:sp>
      <p:sp>
        <p:nvSpPr>
          <p:cNvPr id="26664" name="Line 55"/>
          <p:cNvSpPr>
            <a:spLocks noChangeShapeType="1"/>
          </p:cNvSpPr>
          <p:nvPr/>
        </p:nvSpPr>
        <p:spPr bwMode="auto">
          <a:xfrm>
            <a:off x="3200400" y="3962400"/>
            <a:ext cx="685800" cy="304800"/>
          </a:xfrm>
          <a:prstGeom prst="line">
            <a:avLst/>
          </a:prstGeom>
          <a:noFill/>
          <a:ln w="38100">
            <a:solidFill>
              <a:srgbClr val="0000FF"/>
            </a:solidFill>
            <a:round/>
            <a:headEnd/>
            <a:tailEnd/>
          </a:ln>
        </p:spPr>
        <p:txBody>
          <a:bodyPr wrap="none" anchor="ctr">
            <a:prstTxWarp prst="textNoShape">
              <a:avLst/>
            </a:prstTxWarp>
          </a:bodyPr>
          <a:lstStyle/>
          <a:p>
            <a:endParaRPr lang="en-US"/>
          </a:p>
        </p:txBody>
      </p:sp>
      <p:sp>
        <p:nvSpPr>
          <p:cNvPr id="26665" name="Line 55"/>
          <p:cNvSpPr>
            <a:spLocks noChangeShapeType="1"/>
          </p:cNvSpPr>
          <p:nvPr/>
        </p:nvSpPr>
        <p:spPr bwMode="auto">
          <a:xfrm flipV="1">
            <a:off x="3886200" y="4114800"/>
            <a:ext cx="533400" cy="152400"/>
          </a:xfrm>
          <a:prstGeom prst="line">
            <a:avLst/>
          </a:prstGeom>
          <a:noFill/>
          <a:ln w="38100">
            <a:solidFill>
              <a:srgbClr val="0000FF"/>
            </a:solidFill>
            <a:round/>
            <a:headEnd/>
            <a:tailEnd/>
          </a:ln>
        </p:spPr>
        <p:txBody>
          <a:bodyPr wrap="none" anchor="ctr">
            <a:prstTxWarp prst="textNoShape">
              <a:avLst/>
            </a:prstTxWarp>
          </a:bodyPr>
          <a:lstStyle/>
          <a:p>
            <a:endParaRPr lang="en-US"/>
          </a:p>
        </p:txBody>
      </p:sp>
      <p:sp>
        <p:nvSpPr>
          <p:cNvPr id="26666" name="Line 55"/>
          <p:cNvSpPr>
            <a:spLocks noChangeShapeType="1"/>
          </p:cNvSpPr>
          <p:nvPr/>
        </p:nvSpPr>
        <p:spPr bwMode="auto">
          <a:xfrm flipV="1">
            <a:off x="4495800" y="3733800"/>
            <a:ext cx="457200" cy="304800"/>
          </a:xfrm>
          <a:prstGeom prst="line">
            <a:avLst/>
          </a:prstGeom>
          <a:noFill/>
          <a:ln w="38100">
            <a:solidFill>
              <a:srgbClr val="0000FF"/>
            </a:solidFill>
            <a:round/>
            <a:headEnd/>
            <a:tailEnd/>
          </a:ln>
        </p:spPr>
        <p:txBody>
          <a:bodyPr wrap="none" anchor="ctr">
            <a:prstTxWarp prst="textNoShape">
              <a:avLst/>
            </a:prstTxWarp>
          </a:bodyPr>
          <a:lstStyle/>
          <a:p>
            <a:endParaRPr lang="en-US"/>
          </a:p>
        </p:txBody>
      </p:sp>
      <p:sp>
        <p:nvSpPr>
          <p:cNvPr id="26667" name="Line 55"/>
          <p:cNvSpPr>
            <a:spLocks noChangeShapeType="1"/>
          </p:cNvSpPr>
          <p:nvPr/>
        </p:nvSpPr>
        <p:spPr bwMode="auto">
          <a:xfrm flipV="1">
            <a:off x="5029200" y="3276600"/>
            <a:ext cx="304800" cy="381000"/>
          </a:xfrm>
          <a:prstGeom prst="line">
            <a:avLst/>
          </a:prstGeom>
          <a:noFill/>
          <a:ln w="38100">
            <a:solidFill>
              <a:srgbClr val="0000FF"/>
            </a:solidFill>
            <a:round/>
            <a:headEnd/>
            <a:tailEnd/>
          </a:ln>
        </p:spPr>
        <p:txBody>
          <a:bodyPr wrap="none" anchor="ctr">
            <a:prstTxWarp prst="textNoShape">
              <a:avLst/>
            </a:prstTxWarp>
          </a:bodyPr>
          <a:lstStyle/>
          <a:p>
            <a:endParaRPr lang="en-US"/>
          </a:p>
        </p:txBody>
      </p:sp>
      <p:sp>
        <p:nvSpPr>
          <p:cNvPr id="26668" name="Line 55"/>
          <p:cNvSpPr>
            <a:spLocks noChangeShapeType="1"/>
          </p:cNvSpPr>
          <p:nvPr/>
        </p:nvSpPr>
        <p:spPr bwMode="auto">
          <a:xfrm flipV="1">
            <a:off x="5410200" y="2819400"/>
            <a:ext cx="304800" cy="381000"/>
          </a:xfrm>
          <a:prstGeom prst="line">
            <a:avLst/>
          </a:prstGeom>
          <a:noFill/>
          <a:ln w="38100">
            <a:solidFill>
              <a:srgbClr val="0000FF"/>
            </a:solidFill>
            <a:round/>
            <a:headEnd/>
            <a:tailEnd/>
          </a:ln>
        </p:spPr>
        <p:txBody>
          <a:bodyPr wrap="none" anchor="ctr">
            <a:prstTxWarp prst="textNoShape">
              <a:avLst/>
            </a:prstTxWarp>
          </a:bodyPr>
          <a:lstStyle/>
          <a:p>
            <a:endParaRPr lang="en-US"/>
          </a:p>
        </p:txBody>
      </p:sp>
      <p:sp>
        <p:nvSpPr>
          <p:cNvPr id="26669" name="Rectangle 50"/>
          <p:cNvSpPr txBox="1">
            <a:spLocks noChangeArrowheads="1"/>
          </p:cNvSpPr>
          <p:nvPr/>
        </p:nvSpPr>
        <p:spPr bwMode="auto">
          <a:xfrm>
            <a:off x="685800" y="532957"/>
            <a:ext cx="7772400" cy="1295400"/>
          </a:xfrm>
          <a:prstGeom prst="rect">
            <a:avLst/>
          </a:prstGeom>
          <a:noFill/>
          <a:ln w="9525">
            <a:noFill/>
            <a:miter lim="800000"/>
            <a:headEnd/>
            <a:tailEnd/>
          </a:ln>
        </p:spPr>
        <p:txBody>
          <a:bodyPr>
            <a:prstTxWarp prst="textNoShape">
              <a:avLst/>
            </a:prstTxWarp>
          </a:bodyPr>
          <a:lstStyle/>
          <a:p>
            <a:pPr algn="ctr">
              <a:lnSpc>
                <a:spcPct val="90000"/>
              </a:lnSpc>
            </a:pPr>
            <a:r>
              <a:rPr lang="en-US" sz="2700">
                <a:latin typeface="Trebuchet MS" charset="0"/>
                <a:ea typeface="Trebuchet MS" charset="0"/>
                <a:cs typeface="Trebuchet MS" charset="0"/>
              </a:rPr>
              <a:t>Simulated MISR data at </a:t>
            </a:r>
            <a:r>
              <a:rPr lang="en-US" sz="2700">
                <a:latin typeface="Trebuchet MS" charset="0"/>
                <a:ea typeface="Trebuchet MS" charset="0"/>
                <a:cs typeface="Trebuchet MS" charset="0"/>
              </a:rPr>
              <a:t>9 scattering angles</a:t>
            </a:r>
            <a:r>
              <a:rPr lang="en-US" sz="2700">
                <a:latin typeface="Trebuchet MS" charset="0"/>
                <a:ea typeface="Trebuchet MS" charset="0"/>
                <a:cs typeface="Trebuchet MS" charset="0"/>
              </a:rPr>
              <a:t>.</a:t>
            </a:r>
          </a:p>
          <a:p>
            <a:pPr algn="ctr">
              <a:lnSpc>
                <a:spcPct val="90000"/>
              </a:lnSpc>
            </a:pPr>
            <a:r>
              <a:rPr lang="en-US" sz="2700">
                <a:latin typeface="Trebuchet MS" charset="0"/>
                <a:ea typeface="Trebuchet MS" charset="0"/>
                <a:cs typeface="Trebuchet MS" charset="0"/>
              </a:rPr>
              <a:t>Each view has 4 spectral channels.</a:t>
            </a:r>
          </a:p>
        </p:txBody>
      </p:sp>
      <p:sp>
        <p:nvSpPr>
          <p:cNvPr id="26670" name="Text Box 16"/>
          <p:cNvSpPr txBox="1">
            <a:spLocks noChangeArrowheads="1"/>
          </p:cNvSpPr>
          <p:nvPr/>
        </p:nvSpPr>
        <p:spPr bwMode="auto">
          <a:xfrm>
            <a:off x="6605588" y="2979738"/>
            <a:ext cx="2479675" cy="830262"/>
          </a:xfrm>
          <a:prstGeom prst="rect">
            <a:avLst/>
          </a:prstGeom>
          <a:noFill/>
          <a:ln w="9525">
            <a:noFill/>
            <a:miter lim="800000"/>
            <a:headEnd/>
            <a:tailEnd/>
          </a:ln>
        </p:spPr>
        <p:txBody>
          <a:bodyPr wrap="none">
            <a:prstTxWarp prst="textNoShape">
              <a:avLst/>
            </a:prstTxWarp>
            <a:spAutoFit/>
          </a:bodyPr>
          <a:lstStyle/>
          <a:p>
            <a:pPr algn="ctr"/>
            <a:r>
              <a:rPr lang="en-US">
                <a:solidFill>
                  <a:srgbClr val="000000"/>
                </a:solidFill>
                <a:latin typeface="Trebuchet MS" charset="0"/>
                <a:ea typeface="Trebuchet MS" charset="0"/>
                <a:cs typeface="Trebuchet MS" charset="0"/>
              </a:rPr>
              <a:t>Multi-directional</a:t>
            </a:r>
          </a:p>
          <a:p>
            <a:pPr algn="ctr"/>
            <a:r>
              <a:rPr lang="en-US">
                <a:solidFill>
                  <a:srgbClr val="000000"/>
                </a:solidFill>
                <a:latin typeface="Trebuchet MS" charset="0"/>
                <a:ea typeface="Trebuchet MS" charset="0"/>
                <a:cs typeface="Trebuchet MS" charset="0"/>
              </a:rPr>
              <a:t>measurements</a:t>
            </a:r>
            <a:endParaRPr lang="en-US" baseline="30000">
              <a:solidFill>
                <a:srgbClr val="000000"/>
              </a:solidFill>
              <a:latin typeface="Trebuchet MS" charset="0"/>
              <a:ea typeface="Trebuchet MS" charset="0"/>
              <a:cs typeface="Trebuchet MS"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Rectangle 6"/>
          <p:cNvSpPr>
            <a:spLocks noChangeArrowheads="1"/>
          </p:cNvSpPr>
          <p:nvPr/>
        </p:nvSpPr>
        <p:spPr bwMode="auto">
          <a:xfrm>
            <a:off x="6845300" y="6581775"/>
            <a:ext cx="2298700" cy="276225"/>
          </a:xfrm>
          <a:prstGeom prst="rect">
            <a:avLst/>
          </a:prstGeom>
          <a:noFill/>
          <a:ln w="9525">
            <a:noFill/>
            <a:miter lim="800000"/>
            <a:headEnd/>
            <a:tailEnd/>
          </a:ln>
        </p:spPr>
        <p:txBody>
          <a:bodyPr wrap="none">
            <a:prstTxWarp prst="textNoShape">
              <a:avLst/>
            </a:prstTxWarp>
            <a:spAutoFit/>
          </a:bodyPr>
          <a:lstStyle/>
          <a:p>
            <a:r>
              <a:rPr lang="en-US" sz="1200" i="1">
                <a:solidFill>
                  <a:srgbClr val="000000"/>
                </a:solidFill>
              </a:rPr>
              <a:t>Kalashnikova &amp; Kahn, JGR 2006</a:t>
            </a:r>
            <a:endParaRPr lang="en-US" sz="1200" i="1"/>
          </a:p>
        </p:txBody>
      </p:sp>
      <p:pic>
        <p:nvPicPr>
          <p:cNvPr id="18434" name="Picture 6"/>
          <p:cNvPicPr>
            <a:picLocks noChangeAspect="1" noChangeArrowheads="1"/>
          </p:cNvPicPr>
          <p:nvPr/>
        </p:nvPicPr>
        <p:blipFill>
          <a:blip r:embed="rId3"/>
          <a:srcRect/>
          <a:stretch>
            <a:fillRect/>
          </a:stretch>
        </p:blipFill>
        <p:spPr bwMode="auto">
          <a:xfrm>
            <a:off x="1399632" y="935038"/>
            <a:ext cx="6345238" cy="5670550"/>
          </a:xfrm>
          <a:prstGeom prst="rect">
            <a:avLst/>
          </a:prstGeom>
          <a:noFill/>
          <a:ln w="9525">
            <a:noFill/>
            <a:miter lim="800000"/>
            <a:headEnd/>
            <a:tailEnd/>
          </a:ln>
        </p:spPr>
      </p:pic>
      <p:sp>
        <p:nvSpPr>
          <p:cNvPr id="4" name="TextBox 3"/>
          <p:cNvSpPr txBox="1"/>
          <p:nvPr/>
        </p:nvSpPr>
        <p:spPr>
          <a:xfrm>
            <a:off x="1543613" y="303213"/>
            <a:ext cx="7050267" cy="369332"/>
          </a:xfrm>
          <a:prstGeom prst="rect">
            <a:avLst/>
          </a:prstGeom>
          <a:solidFill>
            <a:schemeClr val="bg1">
              <a:lumMod val="85000"/>
            </a:schemeClr>
          </a:solidFill>
          <a:ln>
            <a:solidFill>
              <a:schemeClr val="tx1"/>
            </a:solidFill>
          </a:ln>
        </p:spPr>
        <p:txBody>
          <a:bodyPr wrap="square">
            <a:prstTxWarp prst="textNoShape">
              <a:avLst/>
            </a:prstTxWarp>
            <a:spAutoFit/>
          </a:bodyPr>
          <a:lstStyle/>
          <a:p>
            <a:pPr algn="ctr"/>
            <a:r>
              <a:rPr lang="en-US"/>
              <a:t>Single-scattering Phase Functions for Different Particle </a:t>
            </a:r>
            <a:r>
              <a:rPr lang="en-US" b="1">
                <a:solidFill>
                  <a:srgbClr val="FF0000"/>
                </a:solidFill>
                <a:effectLst>
                  <a:outerShdw blurRad="38100" dist="38100" dir="2700000" algn="tl">
                    <a:srgbClr val="000000"/>
                  </a:outerShdw>
                </a:effectLst>
              </a:rPr>
              <a:t>Shapes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762000" y="1219200"/>
            <a:ext cx="7772400" cy="2057400"/>
          </a:xfrm>
        </p:spPr>
        <p:txBody>
          <a:bodyPr/>
          <a:lstStyle/>
          <a:p>
            <a:pPr eaLnBrk="1" hangingPunct="1"/>
            <a:r>
              <a:rPr lang="en-US" smtClean="0">
                <a:latin typeface="Trebuchet MS" charset="0"/>
                <a:ea typeface="Trebuchet MS" charset="0"/>
                <a:cs typeface="Trebuchet MS" charset="0"/>
              </a:rPr>
              <a:t>Introduction to the AERONET</a:t>
            </a:r>
            <a:br>
              <a:rPr lang="en-US" smtClean="0">
                <a:latin typeface="Trebuchet MS" charset="0"/>
                <a:ea typeface="Trebuchet MS" charset="0"/>
                <a:cs typeface="Trebuchet MS" charset="0"/>
              </a:rPr>
            </a:br>
            <a:r>
              <a:rPr lang="en-US" smtClean="0">
                <a:latin typeface="Trebuchet MS" charset="0"/>
                <a:ea typeface="Trebuchet MS" charset="0"/>
                <a:cs typeface="Trebuchet MS" charset="0"/>
              </a:rPr>
              <a:t>Sunphotometer</a:t>
            </a:r>
            <a:br>
              <a:rPr lang="en-US" smtClean="0">
                <a:latin typeface="Trebuchet MS" charset="0"/>
                <a:ea typeface="Trebuchet MS" charset="0"/>
                <a:cs typeface="Trebuchet MS" charset="0"/>
              </a:rPr>
            </a:br>
            <a:r>
              <a:rPr lang="en-US" smtClean="0">
                <a:latin typeface="Trebuchet MS" charset="0"/>
                <a:ea typeface="Trebuchet MS" charset="0"/>
                <a:cs typeface="Trebuchet MS" charset="0"/>
              </a:rPr>
              <a:t>Ground Based Network</a:t>
            </a:r>
          </a:p>
        </p:txBody>
      </p:sp>
      <p:sp>
        <p:nvSpPr>
          <p:cNvPr id="36867" name="Text Box 4"/>
          <p:cNvSpPr txBox="1">
            <a:spLocks noChangeArrowheads="1"/>
          </p:cNvSpPr>
          <p:nvPr/>
        </p:nvSpPr>
        <p:spPr bwMode="auto">
          <a:xfrm>
            <a:off x="4953000" y="4495800"/>
            <a:ext cx="2862263" cy="1938338"/>
          </a:xfrm>
          <a:prstGeom prst="rect">
            <a:avLst/>
          </a:prstGeom>
          <a:noFill/>
          <a:ln w="9525">
            <a:noFill/>
            <a:miter lim="800000"/>
            <a:headEnd/>
            <a:tailEnd/>
          </a:ln>
        </p:spPr>
        <p:txBody>
          <a:bodyPr wrap="none">
            <a:prstTxWarp prst="textNoShape">
              <a:avLst/>
            </a:prstTxWarp>
            <a:spAutoFit/>
          </a:bodyPr>
          <a:lstStyle/>
          <a:p>
            <a:r>
              <a:rPr lang="en-US">
                <a:latin typeface="Trebuchet MS" charset="0"/>
                <a:ea typeface="Trebuchet MS" charset="0"/>
                <a:cs typeface="Trebuchet MS" charset="0"/>
              </a:rPr>
              <a:t>Richard Kleidman</a:t>
            </a:r>
          </a:p>
          <a:p>
            <a:r>
              <a:rPr lang="en-US">
                <a:latin typeface="Trebuchet MS" charset="0"/>
                <a:ea typeface="Trebuchet MS" charset="0"/>
                <a:cs typeface="Trebuchet MS" charset="0"/>
              </a:rPr>
              <a:t>SSAI/NASA Goddard</a:t>
            </a:r>
          </a:p>
          <a:p>
            <a:endParaRPr lang="en-US">
              <a:latin typeface="Trebuchet MS" charset="0"/>
              <a:ea typeface="Trebuchet MS" charset="0"/>
              <a:cs typeface="Trebuchet MS" charset="0"/>
            </a:endParaRPr>
          </a:p>
          <a:p>
            <a:r>
              <a:rPr lang="en-US">
                <a:latin typeface="Trebuchet MS" charset="0"/>
                <a:ea typeface="Trebuchet MS" charset="0"/>
                <a:cs typeface="Trebuchet MS" charset="0"/>
              </a:rPr>
              <a:t>Lorraine Remer</a:t>
            </a:r>
          </a:p>
          <a:p>
            <a:r>
              <a:rPr lang="en-US">
                <a:latin typeface="Trebuchet MS" charset="0"/>
                <a:ea typeface="Trebuchet MS" charset="0"/>
                <a:cs typeface="Trebuchet MS" charset="0"/>
              </a:rPr>
              <a:t>UMBC</a:t>
            </a:r>
          </a:p>
        </p:txBody>
      </p:sp>
      <p:pic>
        <p:nvPicPr>
          <p:cNvPr id="36868" name="Picture 5" descr="NASA Meatball"/>
          <p:cNvPicPr>
            <a:picLocks noChangeAspect="1" noChangeArrowheads="1"/>
          </p:cNvPicPr>
          <p:nvPr/>
        </p:nvPicPr>
        <p:blipFill>
          <a:blip r:embed="rId3"/>
          <a:srcRect/>
          <a:stretch>
            <a:fillRect/>
          </a:stretch>
        </p:blipFill>
        <p:spPr bwMode="auto">
          <a:xfrm>
            <a:off x="381000" y="5486400"/>
            <a:ext cx="1065213" cy="90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8914" name="Picture 5"/>
          <p:cNvPicPr>
            <a:picLocks noChangeAspect="1" noChangeArrowheads="1"/>
          </p:cNvPicPr>
          <p:nvPr/>
        </p:nvPicPr>
        <p:blipFill>
          <a:blip r:embed="rId2"/>
          <a:srcRect/>
          <a:stretch>
            <a:fillRect/>
          </a:stretch>
        </p:blipFill>
        <p:spPr bwMode="auto">
          <a:xfrm>
            <a:off x="693738" y="777875"/>
            <a:ext cx="7756525" cy="5300663"/>
          </a:xfrm>
          <a:prstGeom prst="rect">
            <a:avLst/>
          </a:prstGeom>
          <a:noFill/>
          <a:ln w="9525">
            <a:solidFill>
              <a:schemeClr val="tx1"/>
            </a:solidFill>
            <a:miter lim="800000"/>
            <a:headEnd/>
            <a:tailEnd/>
          </a:ln>
        </p:spPr>
      </p:pic>
      <p:sp>
        <p:nvSpPr>
          <p:cNvPr id="38915" name="Rectangle 2"/>
          <p:cNvSpPr>
            <a:spLocks noGrp="1" noChangeArrowheads="1"/>
          </p:cNvSpPr>
          <p:nvPr>
            <p:ph type="ctrTitle"/>
          </p:nvPr>
        </p:nvSpPr>
        <p:spPr>
          <a:xfrm>
            <a:off x="838200" y="0"/>
            <a:ext cx="7772400" cy="838200"/>
          </a:xfrm>
        </p:spPr>
        <p:txBody>
          <a:bodyPr/>
          <a:lstStyle/>
          <a:p>
            <a:pPr eaLnBrk="1" hangingPunct="1"/>
            <a:r>
              <a:rPr lang="en-US">
                <a:solidFill>
                  <a:srgbClr val="FF0000"/>
                </a:solidFill>
              </a:rPr>
              <a:t>Intro to AERONET</a:t>
            </a:r>
          </a:p>
        </p:txBody>
      </p:sp>
      <p:sp>
        <p:nvSpPr>
          <p:cNvPr id="38916" name="Rectangle 3"/>
          <p:cNvSpPr>
            <a:spLocks noGrp="1" noChangeArrowheads="1"/>
          </p:cNvSpPr>
          <p:nvPr>
            <p:ph type="subTitle" idx="1"/>
          </p:nvPr>
        </p:nvSpPr>
        <p:spPr>
          <a:xfrm>
            <a:off x="1371600" y="6096000"/>
            <a:ext cx="6400800" cy="762000"/>
          </a:xfrm>
        </p:spPr>
        <p:txBody>
          <a:bodyPr/>
          <a:lstStyle/>
          <a:p>
            <a:pPr eaLnBrk="1" hangingPunct="1"/>
            <a:r>
              <a:rPr lang="en-US"/>
              <a:t>PI: Brent Holben, NASA GSFC</a:t>
            </a:r>
          </a:p>
        </p:txBody>
      </p:sp>
      <p:sp>
        <p:nvSpPr>
          <p:cNvPr id="38917" name="Text Box 4"/>
          <p:cNvSpPr txBox="1">
            <a:spLocks noChangeArrowheads="1"/>
          </p:cNvSpPr>
          <p:nvPr/>
        </p:nvSpPr>
        <p:spPr bwMode="auto">
          <a:xfrm>
            <a:off x="1295400" y="914400"/>
            <a:ext cx="3860800" cy="822325"/>
          </a:xfrm>
          <a:prstGeom prst="rect">
            <a:avLst/>
          </a:prstGeom>
          <a:noFill/>
          <a:ln w="9525">
            <a:noFill/>
            <a:miter lim="800000"/>
            <a:headEnd/>
            <a:tailEnd/>
          </a:ln>
        </p:spPr>
        <p:txBody>
          <a:bodyPr wrap="none">
            <a:prstTxWarp prst="textNoShape">
              <a:avLst/>
            </a:prstTxWarp>
            <a:spAutoFit/>
          </a:bodyPr>
          <a:lstStyle/>
          <a:p>
            <a:r>
              <a:rPr lang="en-US"/>
              <a:t>Aerosol Robotic Network</a:t>
            </a:r>
          </a:p>
          <a:p>
            <a:r>
              <a:rPr lang="en-US"/>
              <a:t>http://aeronet.gsfc.nas.gov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1000" y="-1"/>
            <a:ext cx="8382000" cy="1675153"/>
          </a:xfrm>
        </p:spPr>
        <p:txBody>
          <a:bodyPr/>
          <a:lstStyle/>
          <a:p>
            <a:pPr eaLnBrk="1" hangingPunct="1"/>
            <a:r>
              <a:rPr lang="en-US" sz="3600">
                <a:solidFill>
                  <a:srgbClr val="0000FF"/>
                </a:solidFill>
              </a:rPr>
              <a:t>Aeronet is a global network of instruments</a:t>
            </a:r>
            <a:br>
              <a:rPr lang="en-US" sz="3600">
                <a:solidFill>
                  <a:srgbClr val="0000FF"/>
                </a:solidFill>
              </a:rPr>
            </a:br>
            <a:r>
              <a:rPr lang="en-US" sz="3600">
                <a:solidFill>
                  <a:srgbClr val="0000FF"/>
                </a:solidFill>
              </a:rPr>
              <a:t>which measure column aerosols from the</a:t>
            </a:r>
            <a:br>
              <a:rPr lang="en-US" sz="3600">
                <a:solidFill>
                  <a:srgbClr val="0000FF"/>
                </a:solidFill>
              </a:rPr>
            </a:br>
            <a:r>
              <a:rPr lang="en-US" sz="3600">
                <a:solidFill>
                  <a:srgbClr val="0000FF"/>
                </a:solidFill>
              </a:rPr>
              <a:t>ground looking up towards space</a:t>
            </a:r>
            <a:endParaRPr lang="en-US" sz="3600">
              <a:solidFill>
                <a:srgbClr val="0000FF"/>
              </a:solidFill>
            </a:endParaRPr>
          </a:p>
        </p:txBody>
      </p:sp>
      <p:sp>
        <p:nvSpPr>
          <p:cNvPr id="39940" name="Text Box 50"/>
          <p:cNvSpPr txBox="1">
            <a:spLocks noChangeArrowheads="1"/>
          </p:cNvSpPr>
          <p:nvPr/>
        </p:nvSpPr>
        <p:spPr bwMode="auto">
          <a:xfrm>
            <a:off x="1784143" y="5987534"/>
            <a:ext cx="5525892" cy="369332"/>
          </a:xfrm>
          <a:prstGeom prst="rect">
            <a:avLst/>
          </a:prstGeom>
          <a:noFill/>
          <a:ln w="9525">
            <a:noFill/>
            <a:miter lim="800000"/>
            <a:headEnd/>
            <a:tailEnd/>
          </a:ln>
        </p:spPr>
        <p:txBody>
          <a:bodyPr wrap="none">
            <a:prstTxWarp prst="textNoShape">
              <a:avLst/>
            </a:prstTxWarp>
            <a:spAutoFit/>
          </a:bodyPr>
          <a:lstStyle/>
          <a:p>
            <a:r>
              <a:rPr lang="en-US"/>
              <a:t>Each square represents a current or past aeronet station</a:t>
            </a:r>
          </a:p>
        </p:txBody>
      </p:sp>
      <p:pic>
        <p:nvPicPr>
          <p:cNvPr id="5" name="Picture 4"/>
          <p:cNvPicPr>
            <a:picLocks noChangeAspect="1"/>
          </p:cNvPicPr>
          <p:nvPr/>
        </p:nvPicPr>
        <p:blipFill>
          <a:blip r:embed="rId2"/>
          <a:stretch>
            <a:fillRect/>
          </a:stretch>
        </p:blipFill>
        <p:spPr>
          <a:xfrm>
            <a:off x="537919" y="1905076"/>
            <a:ext cx="8060867" cy="404159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1000" y="-1"/>
            <a:ext cx="8382000" cy="897795"/>
          </a:xfrm>
        </p:spPr>
        <p:txBody>
          <a:bodyPr/>
          <a:lstStyle/>
          <a:p>
            <a:pPr eaLnBrk="1" hangingPunct="1"/>
            <a:r>
              <a:rPr lang="en-US" sz="3600">
                <a:solidFill>
                  <a:srgbClr val="0000FF"/>
                </a:solidFill>
              </a:rPr>
              <a:t>Aeronet is valuable because:</a:t>
            </a:r>
          </a:p>
        </p:txBody>
      </p:sp>
      <p:pic>
        <p:nvPicPr>
          <p:cNvPr id="6" name="Picture 5"/>
          <p:cNvPicPr>
            <a:picLocks noChangeAspect="1"/>
          </p:cNvPicPr>
          <p:nvPr/>
        </p:nvPicPr>
        <p:blipFill>
          <a:blip r:embed="rId2"/>
          <a:srcRect t="15641"/>
          <a:stretch>
            <a:fillRect/>
          </a:stretch>
        </p:blipFill>
        <p:spPr>
          <a:xfrm>
            <a:off x="123629" y="2562217"/>
            <a:ext cx="3445362" cy="2438701"/>
          </a:xfrm>
          <a:prstGeom prst="rect">
            <a:avLst/>
          </a:prstGeom>
        </p:spPr>
      </p:pic>
      <p:sp>
        <p:nvSpPr>
          <p:cNvPr id="7" name="TextBox 6"/>
          <p:cNvSpPr txBox="1"/>
          <p:nvPr/>
        </p:nvSpPr>
        <p:spPr>
          <a:xfrm>
            <a:off x="1784143" y="897794"/>
            <a:ext cx="6404317" cy="1754327"/>
          </a:xfrm>
          <a:prstGeom prst="rect">
            <a:avLst/>
          </a:prstGeom>
          <a:noFill/>
        </p:spPr>
        <p:txBody>
          <a:bodyPr wrap="none" rtlCol="0">
            <a:spAutoFit/>
          </a:bodyPr>
          <a:lstStyle/>
          <a:p>
            <a:pPr marL="342900" indent="-342900">
              <a:buFont typeface="+mj-lt"/>
              <a:buAutoNum type="arabicPeriod"/>
            </a:pPr>
            <a:r>
              <a:rPr lang="en-US"/>
              <a:t>The data is important for understanding global aerosols</a:t>
            </a:r>
          </a:p>
          <a:p>
            <a:pPr marL="342900" indent="-342900">
              <a:buFont typeface="+mj-lt"/>
              <a:buAutoNum type="arabicPeriod"/>
            </a:pPr>
            <a:r>
              <a:rPr lang="en-US"/>
              <a:t>The data provides crucial information for developing</a:t>
            </a:r>
          </a:p>
          <a:p>
            <a:pPr marL="342900" indent="-342900"/>
            <a:r>
              <a:rPr lang="en-US"/>
              <a:t>        satellite retrievals</a:t>
            </a:r>
          </a:p>
          <a:p>
            <a:pPr marL="342900" indent="-342900">
              <a:buAutoNum type="arabicPeriod" startAt="3"/>
            </a:pPr>
            <a:r>
              <a:rPr lang="en-US"/>
              <a:t>Aeronet data provides a validation set used by all spaceborne</a:t>
            </a:r>
          </a:p>
          <a:p>
            <a:pPr marL="342900" indent="-342900"/>
            <a:r>
              <a:rPr lang="en-US"/>
              <a:t>       aerosol measuring sensors.</a:t>
            </a:r>
          </a:p>
          <a:p>
            <a:pPr marL="342900" indent="-342900">
              <a:buFont typeface="+mj-lt"/>
              <a:buAutoNum type="arabicPeriod"/>
            </a:pPr>
            <a:endParaRPr lang="en-US"/>
          </a:p>
        </p:txBody>
      </p:sp>
      <p:pic>
        <p:nvPicPr>
          <p:cNvPr id="8" name="Picture 7"/>
          <p:cNvPicPr>
            <a:picLocks noChangeAspect="1"/>
          </p:cNvPicPr>
          <p:nvPr/>
        </p:nvPicPr>
        <p:blipFill>
          <a:blip r:embed="rId3"/>
          <a:stretch>
            <a:fillRect/>
          </a:stretch>
        </p:blipFill>
        <p:spPr>
          <a:xfrm>
            <a:off x="4515795" y="2528503"/>
            <a:ext cx="4112352" cy="822470"/>
          </a:xfrm>
          <a:prstGeom prst="rect">
            <a:avLst/>
          </a:prstGeom>
        </p:spPr>
      </p:pic>
      <p:pic>
        <p:nvPicPr>
          <p:cNvPr id="9" name="Picture 8"/>
          <p:cNvPicPr>
            <a:picLocks noChangeAspect="1"/>
          </p:cNvPicPr>
          <p:nvPr/>
        </p:nvPicPr>
        <p:blipFill>
          <a:blip r:embed="rId4"/>
          <a:srcRect l="17324"/>
          <a:stretch>
            <a:fillRect/>
          </a:stretch>
        </p:blipFill>
        <p:spPr>
          <a:xfrm>
            <a:off x="4495630" y="3368206"/>
            <a:ext cx="4199936" cy="995702"/>
          </a:xfrm>
          <a:prstGeom prst="rect">
            <a:avLst/>
          </a:prstGeom>
        </p:spPr>
      </p:pic>
      <p:pic>
        <p:nvPicPr>
          <p:cNvPr id="11" name="Picture 10"/>
          <p:cNvPicPr>
            <a:picLocks noChangeAspect="1"/>
          </p:cNvPicPr>
          <p:nvPr/>
        </p:nvPicPr>
        <p:blipFill>
          <a:blip r:embed="rId5"/>
          <a:stretch>
            <a:fillRect/>
          </a:stretch>
        </p:blipFill>
        <p:spPr>
          <a:xfrm>
            <a:off x="5803296" y="5353736"/>
            <a:ext cx="3285635" cy="1442323"/>
          </a:xfrm>
          <a:prstGeom prst="rect">
            <a:avLst/>
          </a:prstGeom>
        </p:spPr>
      </p:pic>
      <p:pic>
        <p:nvPicPr>
          <p:cNvPr id="12" name="Picture 11"/>
          <p:cNvPicPr>
            <a:picLocks noChangeAspect="1"/>
          </p:cNvPicPr>
          <p:nvPr/>
        </p:nvPicPr>
        <p:blipFill>
          <a:blip r:embed="rId6"/>
          <a:stretch>
            <a:fillRect/>
          </a:stretch>
        </p:blipFill>
        <p:spPr>
          <a:xfrm>
            <a:off x="123629" y="5456843"/>
            <a:ext cx="1775679" cy="1401157"/>
          </a:xfrm>
          <a:prstGeom prst="rect">
            <a:avLst/>
          </a:prstGeom>
        </p:spPr>
      </p:pic>
      <p:pic>
        <p:nvPicPr>
          <p:cNvPr id="13" name="Picture 12"/>
          <p:cNvPicPr>
            <a:picLocks noChangeAspect="1"/>
          </p:cNvPicPr>
          <p:nvPr/>
        </p:nvPicPr>
        <p:blipFill>
          <a:blip r:embed="rId7"/>
          <a:stretch>
            <a:fillRect/>
          </a:stretch>
        </p:blipFill>
        <p:spPr>
          <a:xfrm>
            <a:off x="3304137" y="5474641"/>
            <a:ext cx="1966763" cy="1321418"/>
          </a:xfrm>
          <a:prstGeom prst="rect">
            <a:avLst/>
          </a:prstGeom>
        </p:spPr>
      </p:pic>
      <p:pic>
        <p:nvPicPr>
          <p:cNvPr id="14" name="Picture 13"/>
          <p:cNvPicPr>
            <a:picLocks noChangeAspect="1"/>
          </p:cNvPicPr>
          <p:nvPr/>
        </p:nvPicPr>
        <p:blipFill>
          <a:blip r:embed="rId8"/>
          <a:srcRect t="33485" b="41929"/>
          <a:stretch>
            <a:fillRect/>
          </a:stretch>
        </p:blipFill>
        <p:spPr>
          <a:xfrm>
            <a:off x="4515795" y="4363908"/>
            <a:ext cx="4112352" cy="992053"/>
          </a:xfrm>
          <a:prstGeom prst="rect">
            <a:avLst/>
          </a:prstGeom>
        </p:spPr>
      </p:pic>
      <p:cxnSp>
        <p:nvCxnSpPr>
          <p:cNvPr id="16" name="Straight Connector 15"/>
          <p:cNvCxnSpPr/>
          <p:nvPr/>
        </p:nvCxnSpPr>
        <p:spPr bwMode="auto">
          <a:xfrm flipV="1">
            <a:off x="3658903" y="2989313"/>
            <a:ext cx="1056428" cy="11238"/>
          </a:xfrm>
          <a:prstGeom prst="line">
            <a:avLst/>
          </a:prstGeom>
          <a:solidFill>
            <a:schemeClr val="accent1"/>
          </a:solidFill>
          <a:ln w="38100" cap="flat" cmpd="sng" algn="ctr">
            <a:solidFill>
              <a:srgbClr val="FF6600"/>
            </a:solidFill>
            <a:prstDash val="solid"/>
            <a:round/>
            <a:headEnd type="none" w="med" len="med"/>
            <a:tailEnd type="none" w="med" len="med"/>
          </a:ln>
          <a:effectLst/>
        </p:spPr>
      </p:cxnSp>
      <p:cxnSp>
        <p:nvCxnSpPr>
          <p:cNvPr id="17" name="Straight Connector 16"/>
          <p:cNvCxnSpPr/>
          <p:nvPr/>
        </p:nvCxnSpPr>
        <p:spPr bwMode="auto">
          <a:xfrm flipV="1">
            <a:off x="3653957" y="3815993"/>
            <a:ext cx="1056428" cy="11238"/>
          </a:xfrm>
          <a:prstGeom prst="line">
            <a:avLst/>
          </a:prstGeom>
          <a:solidFill>
            <a:schemeClr val="accent1"/>
          </a:solidFill>
          <a:ln w="38100" cap="flat" cmpd="sng" algn="ctr">
            <a:solidFill>
              <a:srgbClr val="FF6600"/>
            </a:solidFill>
            <a:prstDash val="solid"/>
            <a:round/>
            <a:headEnd type="none" w="med" len="med"/>
            <a:tailEnd type="none" w="med" len="med"/>
          </a:ln>
          <a:effectLst/>
        </p:spPr>
      </p:cxnSp>
      <p:cxnSp>
        <p:nvCxnSpPr>
          <p:cNvPr id="18" name="Straight Connector 17"/>
          <p:cNvCxnSpPr/>
          <p:nvPr/>
        </p:nvCxnSpPr>
        <p:spPr bwMode="auto">
          <a:xfrm>
            <a:off x="3681381" y="4652539"/>
            <a:ext cx="946804" cy="207396"/>
          </a:xfrm>
          <a:prstGeom prst="line">
            <a:avLst/>
          </a:prstGeom>
          <a:solidFill>
            <a:schemeClr val="accent1"/>
          </a:solidFill>
          <a:ln w="38100" cap="flat" cmpd="sng" algn="ctr">
            <a:solidFill>
              <a:srgbClr val="FF6600"/>
            </a:solidFill>
            <a:prstDash val="solid"/>
            <a:round/>
            <a:headEnd type="none" w="med" len="med"/>
            <a:tailEnd type="none" w="med" len="med"/>
          </a:ln>
          <a:effectLst/>
        </p:spPr>
      </p:cxnSp>
      <p:cxnSp>
        <p:nvCxnSpPr>
          <p:cNvPr id="20" name="Straight Connector 19"/>
          <p:cNvCxnSpPr/>
          <p:nvPr/>
        </p:nvCxnSpPr>
        <p:spPr bwMode="auto">
          <a:xfrm rot="5400000">
            <a:off x="799351" y="5450835"/>
            <a:ext cx="896665" cy="1589"/>
          </a:xfrm>
          <a:prstGeom prst="line">
            <a:avLst/>
          </a:prstGeom>
          <a:solidFill>
            <a:schemeClr val="accent1"/>
          </a:solidFill>
          <a:ln w="38100" cap="flat" cmpd="sng" algn="ctr">
            <a:solidFill>
              <a:srgbClr val="FF6600"/>
            </a:solidFill>
            <a:prstDash val="solid"/>
            <a:round/>
            <a:headEnd type="none" w="med" len="med"/>
            <a:tailEnd type="none" w="med" len="med"/>
          </a:ln>
          <a:effectLst/>
        </p:spPr>
      </p:cxnSp>
      <p:cxnSp>
        <p:nvCxnSpPr>
          <p:cNvPr id="25" name="Straight Connector 24"/>
          <p:cNvCxnSpPr/>
          <p:nvPr/>
        </p:nvCxnSpPr>
        <p:spPr bwMode="auto">
          <a:xfrm>
            <a:off x="2811032" y="5052175"/>
            <a:ext cx="870349" cy="404668"/>
          </a:xfrm>
          <a:prstGeom prst="line">
            <a:avLst/>
          </a:prstGeom>
          <a:solidFill>
            <a:schemeClr val="accent1"/>
          </a:solidFill>
          <a:ln w="38100" cap="flat" cmpd="sng" algn="ctr">
            <a:solidFill>
              <a:srgbClr val="FF6600"/>
            </a:solidFill>
            <a:prstDash val="solid"/>
            <a:round/>
            <a:headEnd type="none" w="med" len="med"/>
            <a:tailEnd type="none" w="med" len="med"/>
          </a:ln>
          <a:effectLst/>
        </p:spPr>
      </p:cxnSp>
      <p:cxnSp>
        <p:nvCxnSpPr>
          <p:cNvPr id="27" name="Straight Connector 26"/>
          <p:cNvCxnSpPr/>
          <p:nvPr/>
        </p:nvCxnSpPr>
        <p:spPr bwMode="auto">
          <a:xfrm>
            <a:off x="3681381" y="5088266"/>
            <a:ext cx="2859480" cy="811696"/>
          </a:xfrm>
          <a:prstGeom prst="line">
            <a:avLst/>
          </a:prstGeom>
          <a:solidFill>
            <a:schemeClr val="accent1"/>
          </a:solidFill>
          <a:ln w="38100" cap="flat" cmpd="sng" algn="ctr">
            <a:solidFill>
              <a:srgbClr val="FF66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a:xfrm>
            <a:off x="152400" y="0"/>
            <a:ext cx="8763000" cy="914400"/>
          </a:xfrm>
        </p:spPr>
        <p:txBody>
          <a:bodyPr/>
          <a:lstStyle/>
          <a:p>
            <a:pPr eaLnBrk="1" hangingPunct="1"/>
            <a:r>
              <a:rPr lang="en-US" sz="3600">
                <a:solidFill>
                  <a:srgbClr val="FF0000"/>
                </a:solidFill>
              </a:rPr>
              <a:t>Aeronet data collection</a:t>
            </a:r>
          </a:p>
        </p:txBody>
      </p:sp>
      <p:grpSp>
        <p:nvGrpSpPr>
          <p:cNvPr id="3" name="Group 97"/>
          <p:cNvGrpSpPr>
            <a:grpSpLocks/>
          </p:cNvGrpSpPr>
          <p:nvPr/>
        </p:nvGrpSpPr>
        <p:grpSpPr bwMode="auto">
          <a:xfrm>
            <a:off x="5638800" y="4876800"/>
            <a:ext cx="3162300" cy="1676400"/>
            <a:chOff x="3312" y="3024"/>
            <a:chExt cx="1992" cy="1056"/>
          </a:xfrm>
        </p:grpSpPr>
        <p:sp>
          <p:nvSpPr>
            <p:cNvPr id="40969" name="Line 52"/>
            <p:cNvSpPr>
              <a:spLocks noChangeShapeType="1"/>
            </p:cNvSpPr>
            <p:nvPr/>
          </p:nvSpPr>
          <p:spPr bwMode="auto">
            <a:xfrm>
              <a:off x="3448" y="3957"/>
              <a:ext cx="1856" cy="0"/>
            </a:xfrm>
            <a:prstGeom prst="line">
              <a:avLst/>
            </a:prstGeom>
            <a:noFill/>
            <a:ln w="76200">
              <a:solidFill>
                <a:schemeClr val="tx1"/>
              </a:solidFill>
              <a:round/>
              <a:headEnd/>
              <a:tailEnd/>
            </a:ln>
          </p:spPr>
          <p:txBody>
            <a:bodyPr wrap="none" anchor="ctr">
              <a:prstTxWarp prst="textNoShape">
                <a:avLst/>
              </a:prstTxWarp>
            </a:bodyPr>
            <a:lstStyle/>
            <a:p>
              <a:endParaRPr lang="en-US"/>
            </a:p>
          </p:txBody>
        </p:sp>
        <p:sp>
          <p:nvSpPr>
            <p:cNvPr id="40970" name="Line 53"/>
            <p:cNvSpPr>
              <a:spLocks noChangeShapeType="1"/>
            </p:cNvSpPr>
            <p:nvPr/>
          </p:nvSpPr>
          <p:spPr bwMode="auto">
            <a:xfrm flipV="1">
              <a:off x="3312"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1" name="Line 54"/>
            <p:cNvSpPr>
              <a:spLocks noChangeShapeType="1"/>
            </p:cNvSpPr>
            <p:nvPr/>
          </p:nvSpPr>
          <p:spPr bwMode="auto">
            <a:xfrm flipV="1">
              <a:off x="3403"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2" name="Line 55"/>
            <p:cNvSpPr>
              <a:spLocks noChangeShapeType="1"/>
            </p:cNvSpPr>
            <p:nvPr/>
          </p:nvSpPr>
          <p:spPr bwMode="auto">
            <a:xfrm flipV="1">
              <a:off x="3493"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3" name="Line 56"/>
            <p:cNvSpPr>
              <a:spLocks noChangeShapeType="1"/>
            </p:cNvSpPr>
            <p:nvPr/>
          </p:nvSpPr>
          <p:spPr bwMode="auto">
            <a:xfrm flipV="1">
              <a:off x="3584"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4" name="Line 57"/>
            <p:cNvSpPr>
              <a:spLocks noChangeShapeType="1"/>
            </p:cNvSpPr>
            <p:nvPr/>
          </p:nvSpPr>
          <p:spPr bwMode="auto">
            <a:xfrm flipV="1">
              <a:off x="3674"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5" name="Line 58"/>
            <p:cNvSpPr>
              <a:spLocks noChangeShapeType="1"/>
            </p:cNvSpPr>
            <p:nvPr/>
          </p:nvSpPr>
          <p:spPr bwMode="auto">
            <a:xfrm flipV="1">
              <a:off x="3765"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6" name="Line 59"/>
            <p:cNvSpPr>
              <a:spLocks noChangeShapeType="1"/>
            </p:cNvSpPr>
            <p:nvPr/>
          </p:nvSpPr>
          <p:spPr bwMode="auto">
            <a:xfrm flipV="1">
              <a:off x="3855"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7" name="Line 60"/>
            <p:cNvSpPr>
              <a:spLocks noChangeShapeType="1"/>
            </p:cNvSpPr>
            <p:nvPr/>
          </p:nvSpPr>
          <p:spPr bwMode="auto">
            <a:xfrm flipV="1">
              <a:off x="3946"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8" name="Line 61"/>
            <p:cNvSpPr>
              <a:spLocks noChangeShapeType="1"/>
            </p:cNvSpPr>
            <p:nvPr/>
          </p:nvSpPr>
          <p:spPr bwMode="auto">
            <a:xfrm flipV="1">
              <a:off x="4036"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9" name="Line 62"/>
            <p:cNvSpPr>
              <a:spLocks noChangeShapeType="1"/>
            </p:cNvSpPr>
            <p:nvPr/>
          </p:nvSpPr>
          <p:spPr bwMode="auto">
            <a:xfrm flipV="1">
              <a:off x="4127"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0" name="Line 63"/>
            <p:cNvSpPr>
              <a:spLocks noChangeShapeType="1"/>
            </p:cNvSpPr>
            <p:nvPr/>
          </p:nvSpPr>
          <p:spPr bwMode="auto">
            <a:xfrm flipV="1">
              <a:off x="4217" y="3957"/>
              <a:ext cx="182"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1" name="Line 64"/>
            <p:cNvSpPr>
              <a:spLocks noChangeShapeType="1"/>
            </p:cNvSpPr>
            <p:nvPr/>
          </p:nvSpPr>
          <p:spPr bwMode="auto">
            <a:xfrm flipV="1">
              <a:off x="4308"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2" name="Line 65"/>
            <p:cNvSpPr>
              <a:spLocks noChangeShapeType="1"/>
            </p:cNvSpPr>
            <p:nvPr/>
          </p:nvSpPr>
          <p:spPr bwMode="auto">
            <a:xfrm flipV="1">
              <a:off x="4399"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3" name="Line 66"/>
            <p:cNvSpPr>
              <a:spLocks noChangeShapeType="1"/>
            </p:cNvSpPr>
            <p:nvPr/>
          </p:nvSpPr>
          <p:spPr bwMode="auto">
            <a:xfrm flipV="1">
              <a:off x="4489"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4" name="Line 67"/>
            <p:cNvSpPr>
              <a:spLocks noChangeShapeType="1"/>
            </p:cNvSpPr>
            <p:nvPr/>
          </p:nvSpPr>
          <p:spPr bwMode="auto">
            <a:xfrm flipV="1">
              <a:off x="4580"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5" name="Line 68"/>
            <p:cNvSpPr>
              <a:spLocks noChangeShapeType="1"/>
            </p:cNvSpPr>
            <p:nvPr/>
          </p:nvSpPr>
          <p:spPr bwMode="auto">
            <a:xfrm flipV="1">
              <a:off x="4670"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6" name="Line 69"/>
            <p:cNvSpPr>
              <a:spLocks noChangeShapeType="1"/>
            </p:cNvSpPr>
            <p:nvPr/>
          </p:nvSpPr>
          <p:spPr bwMode="auto">
            <a:xfrm flipV="1">
              <a:off x="4761"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7" name="Line 70"/>
            <p:cNvSpPr>
              <a:spLocks noChangeShapeType="1"/>
            </p:cNvSpPr>
            <p:nvPr/>
          </p:nvSpPr>
          <p:spPr bwMode="auto">
            <a:xfrm flipV="1">
              <a:off x="4851"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8" name="Line 71"/>
            <p:cNvSpPr>
              <a:spLocks noChangeShapeType="1"/>
            </p:cNvSpPr>
            <p:nvPr/>
          </p:nvSpPr>
          <p:spPr bwMode="auto">
            <a:xfrm flipV="1">
              <a:off x="4942"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9" name="Line 72"/>
            <p:cNvSpPr>
              <a:spLocks noChangeShapeType="1"/>
            </p:cNvSpPr>
            <p:nvPr/>
          </p:nvSpPr>
          <p:spPr bwMode="auto">
            <a:xfrm flipV="1">
              <a:off x="5032"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90" name="Line 73"/>
            <p:cNvSpPr>
              <a:spLocks noChangeShapeType="1"/>
            </p:cNvSpPr>
            <p:nvPr/>
          </p:nvSpPr>
          <p:spPr bwMode="auto">
            <a:xfrm flipV="1">
              <a:off x="5123"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91" name="Oval 74"/>
            <p:cNvSpPr>
              <a:spLocks noChangeArrowheads="1"/>
            </p:cNvSpPr>
            <p:nvPr/>
          </p:nvSpPr>
          <p:spPr bwMode="auto">
            <a:xfrm>
              <a:off x="3810" y="3180"/>
              <a:ext cx="951" cy="164"/>
            </a:xfrm>
            <a:prstGeom prst="ellipse">
              <a:avLst/>
            </a:prstGeom>
            <a:noFill/>
            <a:ln w="6350">
              <a:solidFill>
                <a:schemeClr val="tx1"/>
              </a:solidFill>
              <a:round/>
              <a:headEnd/>
              <a:tailEnd/>
            </a:ln>
          </p:spPr>
          <p:txBody>
            <a:bodyPr wrap="none" anchor="ctr">
              <a:prstTxWarp prst="textNoShape">
                <a:avLst/>
              </a:prstTxWarp>
            </a:bodyPr>
            <a:lstStyle/>
            <a:p>
              <a:pPr algn="ctr"/>
              <a:endParaRPr lang="en-US">
                <a:solidFill>
                  <a:schemeClr val="bg1"/>
                </a:solidFill>
                <a:latin typeface="Times" charset="0"/>
              </a:endParaRPr>
            </a:p>
          </p:txBody>
        </p:sp>
        <p:sp>
          <p:nvSpPr>
            <p:cNvPr id="40992" name="Rectangle 75"/>
            <p:cNvSpPr>
              <a:spLocks noChangeArrowheads="1"/>
            </p:cNvSpPr>
            <p:nvPr/>
          </p:nvSpPr>
          <p:spPr bwMode="auto">
            <a:xfrm>
              <a:off x="3991" y="3794"/>
              <a:ext cx="45" cy="163"/>
            </a:xfrm>
            <a:prstGeom prst="rect">
              <a:avLst/>
            </a:prstGeom>
            <a:solidFill>
              <a:schemeClr val="tx1"/>
            </a:solidFill>
            <a:ln w="0">
              <a:solidFill>
                <a:schemeClr val="tx1"/>
              </a:solidFill>
              <a:miter lim="800000"/>
              <a:headEnd/>
              <a:tailEnd/>
            </a:ln>
          </p:spPr>
          <p:txBody>
            <a:bodyPr wrap="none" anchor="ctr">
              <a:prstTxWarp prst="textNoShape">
                <a:avLst/>
              </a:prstTxWarp>
            </a:bodyPr>
            <a:lstStyle/>
            <a:p>
              <a:pPr algn="ctr"/>
              <a:endParaRPr lang="en-US">
                <a:solidFill>
                  <a:schemeClr val="bg1"/>
                </a:solidFill>
                <a:latin typeface="Times" charset="0"/>
              </a:endParaRPr>
            </a:p>
          </p:txBody>
        </p:sp>
        <p:sp>
          <p:nvSpPr>
            <p:cNvPr id="40993" name="Rectangle 76"/>
            <p:cNvSpPr>
              <a:spLocks noChangeArrowheads="1"/>
            </p:cNvSpPr>
            <p:nvPr/>
          </p:nvSpPr>
          <p:spPr bwMode="auto">
            <a:xfrm rot="2948329">
              <a:off x="4036" y="3548"/>
              <a:ext cx="46" cy="368"/>
            </a:xfrm>
            <a:prstGeom prst="rect">
              <a:avLst/>
            </a:prstGeom>
            <a:solidFill>
              <a:schemeClr val="tx1"/>
            </a:solidFill>
            <a:ln w="0">
              <a:solidFill>
                <a:schemeClr val="tx1"/>
              </a:solidFill>
              <a:miter lim="800000"/>
              <a:headEnd/>
              <a:tailEnd/>
            </a:ln>
          </p:spPr>
          <p:txBody>
            <a:bodyPr rot="10800000" vert="eaVert" wrap="none" anchor="ctr">
              <a:prstTxWarp prst="textNoShape">
                <a:avLst/>
              </a:prstTxWarp>
            </a:bodyPr>
            <a:lstStyle/>
            <a:p>
              <a:pPr algn="ctr"/>
              <a:endParaRPr lang="en-US">
                <a:solidFill>
                  <a:schemeClr val="bg1"/>
                </a:solidFill>
                <a:latin typeface="Times" charset="0"/>
              </a:endParaRPr>
            </a:p>
          </p:txBody>
        </p:sp>
        <p:sp>
          <p:nvSpPr>
            <p:cNvPr id="40994" name="Oval 77"/>
            <p:cNvSpPr>
              <a:spLocks noChangeArrowheads="1"/>
            </p:cNvSpPr>
            <p:nvPr/>
          </p:nvSpPr>
          <p:spPr bwMode="auto">
            <a:xfrm>
              <a:off x="3946" y="3712"/>
              <a:ext cx="124" cy="112"/>
            </a:xfrm>
            <a:prstGeom prst="ellipse">
              <a:avLst/>
            </a:prstGeom>
            <a:solidFill>
              <a:srgbClr val="FFFFFF"/>
            </a:solidFill>
            <a:ln w="9525">
              <a:solidFill>
                <a:schemeClr val="tx1"/>
              </a:solidFill>
              <a:round/>
              <a:headEnd/>
              <a:tailEnd/>
            </a:ln>
          </p:spPr>
          <p:txBody>
            <a:bodyPr wrap="none" anchor="ctr">
              <a:prstTxWarp prst="textNoShape">
                <a:avLst/>
              </a:prstTxWarp>
            </a:bodyPr>
            <a:lstStyle/>
            <a:p>
              <a:endParaRPr lang="en-US"/>
            </a:p>
          </p:txBody>
        </p:sp>
        <p:sp>
          <p:nvSpPr>
            <p:cNvPr id="40995" name="Line 78"/>
            <p:cNvSpPr>
              <a:spLocks noChangeShapeType="1"/>
            </p:cNvSpPr>
            <p:nvPr/>
          </p:nvSpPr>
          <p:spPr bwMode="auto">
            <a:xfrm flipH="1">
              <a:off x="4263" y="3262"/>
              <a:ext cx="498" cy="28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96" name="Line 79"/>
            <p:cNvSpPr>
              <a:spLocks noChangeShapeType="1"/>
            </p:cNvSpPr>
            <p:nvPr/>
          </p:nvSpPr>
          <p:spPr bwMode="auto">
            <a:xfrm>
              <a:off x="3810" y="3262"/>
              <a:ext cx="453" cy="286"/>
            </a:xfrm>
            <a:prstGeom prst="line">
              <a:avLst/>
            </a:prstGeom>
            <a:noFill/>
            <a:ln w="9525">
              <a:solidFill>
                <a:schemeClr val="tx1"/>
              </a:solidFill>
              <a:round/>
              <a:headEnd/>
              <a:tailEnd/>
            </a:ln>
          </p:spPr>
          <p:txBody>
            <a:bodyPr wrap="none" anchor="ctr">
              <a:prstTxWarp prst="textNoShape">
                <a:avLst/>
              </a:prstTxWarp>
            </a:bodyPr>
            <a:lstStyle/>
            <a:p>
              <a:endParaRPr lang="en-US"/>
            </a:p>
          </p:txBody>
        </p:sp>
        <p:graphicFrame>
          <p:nvGraphicFramePr>
            <p:cNvPr id="40962" name="Object 2"/>
            <p:cNvGraphicFramePr>
              <a:graphicFrameLocks noChangeAspect="1"/>
            </p:cNvGraphicFramePr>
            <p:nvPr/>
          </p:nvGraphicFramePr>
          <p:xfrm>
            <a:off x="4800" y="3024"/>
            <a:ext cx="226" cy="203"/>
          </p:xfrm>
          <a:graphic>
            <a:graphicData uri="http://schemas.openxmlformats.org/presentationml/2006/ole">
              <p:oleObj spid="_x0000_s66562" name="Clip" r:id="rId4" imgW="768096" imgH="758952" progId="">
                <p:embed/>
              </p:oleObj>
            </a:graphicData>
          </a:graphic>
        </p:graphicFrame>
        <p:sp>
          <p:nvSpPr>
            <p:cNvPr id="41006" name="Line 90"/>
            <p:cNvSpPr>
              <a:spLocks noChangeShapeType="1"/>
            </p:cNvSpPr>
            <p:nvPr/>
          </p:nvSpPr>
          <p:spPr bwMode="auto">
            <a:xfrm>
              <a:off x="4217" y="3344"/>
              <a:ext cx="91" cy="0"/>
            </a:xfrm>
            <a:prstGeom prst="line">
              <a:avLst/>
            </a:prstGeom>
            <a:noFill/>
            <a:ln w="9525">
              <a:solidFill>
                <a:schemeClr val="tx1"/>
              </a:solidFill>
              <a:round/>
              <a:headEnd/>
              <a:tailEnd type="arrow" w="med" len="med"/>
            </a:ln>
          </p:spPr>
          <p:txBody>
            <a:bodyPr wrap="none" anchor="ctr">
              <a:prstTxWarp prst="textNoShape">
                <a:avLst/>
              </a:prstTxWarp>
            </a:bodyPr>
            <a:lstStyle/>
            <a:p>
              <a:endParaRPr lang="en-US"/>
            </a:p>
          </p:txBody>
        </p:sp>
        <p:sp>
          <p:nvSpPr>
            <p:cNvPr id="41007" name="Line 91"/>
            <p:cNvSpPr>
              <a:spLocks noChangeShapeType="1"/>
            </p:cNvSpPr>
            <p:nvPr/>
          </p:nvSpPr>
          <p:spPr bwMode="auto">
            <a:xfrm>
              <a:off x="4217" y="3180"/>
              <a:ext cx="91" cy="0"/>
            </a:xfrm>
            <a:prstGeom prst="line">
              <a:avLst/>
            </a:prstGeom>
            <a:noFill/>
            <a:ln w="9525">
              <a:solidFill>
                <a:schemeClr val="tx1"/>
              </a:solidFill>
              <a:round/>
              <a:headEnd type="arrow" w="med" len="med"/>
              <a:tailEnd/>
            </a:ln>
          </p:spPr>
          <p:txBody>
            <a:bodyPr wrap="none" anchor="ctr">
              <a:prstTxWarp prst="textNoShape">
                <a:avLst/>
              </a:prstTxWarp>
            </a:bodyPr>
            <a:lstStyle/>
            <a:p>
              <a:endParaRPr lang="en-US"/>
            </a:p>
          </p:txBody>
        </p:sp>
      </p:grpSp>
      <p:pic>
        <p:nvPicPr>
          <p:cNvPr id="90" name="Picture 5"/>
          <p:cNvPicPr>
            <a:picLocks noChangeAspect="1" noChangeArrowheads="1"/>
          </p:cNvPicPr>
          <p:nvPr/>
        </p:nvPicPr>
        <p:blipFill>
          <a:blip r:embed="rId5"/>
          <a:srcRect l="35939" r="26054"/>
          <a:stretch>
            <a:fillRect/>
          </a:stretch>
        </p:blipFill>
        <p:spPr bwMode="auto">
          <a:xfrm>
            <a:off x="314358" y="1252538"/>
            <a:ext cx="2948032" cy="5300663"/>
          </a:xfrm>
          <a:prstGeom prst="rect">
            <a:avLst/>
          </a:prstGeom>
          <a:noFill/>
          <a:ln w="9525">
            <a:solidFill>
              <a:schemeClr val="tx1"/>
            </a:solidFill>
            <a:miter lim="800000"/>
            <a:headEnd/>
            <a:tailEnd/>
          </a:ln>
        </p:spPr>
      </p:pic>
      <p:sp>
        <p:nvSpPr>
          <p:cNvPr id="92" name="Left Arrow 91"/>
          <p:cNvSpPr/>
          <p:nvPr/>
        </p:nvSpPr>
        <p:spPr bwMode="auto">
          <a:xfrm>
            <a:off x="1861096" y="3684242"/>
            <a:ext cx="1904886" cy="405102"/>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4" name="TextBox 93"/>
          <p:cNvSpPr txBox="1"/>
          <p:nvPr/>
        </p:nvSpPr>
        <p:spPr>
          <a:xfrm>
            <a:off x="3863008" y="3720012"/>
            <a:ext cx="2901791" cy="369332"/>
          </a:xfrm>
          <a:prstGeom prst="rect">
            <a:avLst/>
          </a:prstGeom>
          <a:noFill/>
        </p:spPr>
        <p:txBody>
          <a:bodyPr wrap="none" rtlCol="0">
            <a:spAutoFit/>
          </a:bodyPr>
          <a:lstStyle/>
          <a:p>
            <a:r>
              <a:rPr lang="en-US"/>
              <a:t>Filter wheel with 4 – 8 filters.</a:t>
            </a:r>
          </a:p>
        </p:txBody>
      </p:sp>
      <p:sp>
        <p:nvSpPr>
          <p:cNvPr id="95" name="Left Arrow 94"/>
          <p:cNvSpPr/>
          <p:nvPr/>
        </p:nvSpPr>
        <p:spPr bwMode="auto">
          <a:xfrm>
            <a:off x="2604032" y="2752702"/>
            <a:ext cx="1904886" cy="405102"/>
          </a:xfrm>
          <a:prstGeom prst="leftArrow">
            <a:avLst/>
          </a:prstGeom>
          <a:solidFill>
            <a:srgbClr val="0080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6" name="TextBox 95"/>
          <p:cNvSpPr txBox="1"/>
          <p:nvPr/>
        </p:nvSpPr>
        <p:spPr>
          <a:xfrm>
            <a:off x="4762580" y="2788472"/>
            <a:ext cx="4056645" cy="369332"/>
          </a:xfrm>
          <a:prstGeom prst="rect">
            <a:avLst/>
          </a:prstGeom>
          <a:noFill/>
        </p:spPr>
        <p:txBody>
          <a:bodyPr wrap="none" rtlCol="0">
            <a:spAutoFit/>
          </a:bodyPr>
          <a:lstStyle/>
          <a:p>
            <a:r>
              <a:rPr lang="en-US"/>
              <a:t>Columnator points to target (sun or sky).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a:xfrm>
            <a:off x="202572" y="197077"/>
            <a:ext cx="8763000" cy="914400"/>
          </a:xfrm>
        </p:spPr>
        <p:txBody>
          <a:bodyPr/>
          <a:lstStyle/>
          <a:p>
            <a:pPr eaLnBrk="1" hangingPunct="1"/>
            <a:r>
              <a:rPr lang="en-US" sz="3600">
                <a:solidFill>
                  <a:srgbClr val="FF0000"/>
                </a:solidFill>
              </a:rPr>
              <a:t>Aeronet Data</a:t>
            </a:r>
            <a:br>
              <a:rPr lang="en-US" sz="3600">
                <a:solidFill>
                  <a:srgbClr val="FF0000"/>
                </a:solidFill>
              </a:rPr>
            </a:br>
            <a:endParaRPr lang="en-US" sz="3600">
              <a:solidFill>
                <a:srgbClr val="FF0000"/>
              </a:solidFill>
            </a:endParaRPr>
          </a:p>
        </p:txBody>
      </p:sp>
      <p:grpSp>
        <p:nvGrpSpPr>
          <p:cNvPr id="2" name="Group 97"/>
          <p:cNvGrpSpPr>
            <a:grpSpLocks/>
          </p:cNvGrpSpPr>
          <p:nvPr/>
        </p:nvGrpSpPr>
        <p:grpSpPr bwMode="auto">
          <a:xfrm>
            <a:off x="1015541" y="1742620"/>
            <a:ext cx="7137062" cy="4308714"/>
            <a:chOff x="3312" y="3024"/>
            <a:chExt cx="1992" cy="1056"/>
          </a:xfrm>
        </p:grpSpPr>
        <p:sp>
          <p:nvSpPr>
            <p:cNvPr id="40969" name="Line 52"/>
            <p:cNvSpPr>
              <a:spLocks noChangeShapeType="1"/>
            </p:cNvSpPr>
            <p:nvPr/>
          </p:nvSpPr>
          <p:spPr bwMode="auto">
            <a:xfrm>
              <a:off x="3448" y="3957"/>
              <a:ext cx="1856" cy="0"/>
            </a:xfrm>
            <a:prstGeom prst="line">
              <a:avLst/>
            </a:prstGeom>
            <a:noFill/>
            <a:ln w="76200">
              <a:solidFill>
                <a:schemeClr val="tx1"/>
              </a:solidFill>
              <a:round/>
              <a:headEnd/>
              <a:tailEnd/>
            </a:ln>
          </p:spPr>
          <p:txBody>
            <a:bodyPr wrap="none" anchor="ctr">
              <a:prstTxWarp prst="textNoShape">
                <a:avLst/>
              </a:prstTxWarp>
            </a:bodyPr>
            <a:lstStyle/>
            <a:p>
              <a:endParaRPr lang="en-US"/>
            </a:p>
          </p:txBody>
        </p:sp>
        <p:sp>
          <p:nvSpPr>
            <p:cNvPr id="40970" name="Line 53"/>
            <p:cNvSpPr>
              <a:spLocks noChangeShapeType="1"/>
            </p:cNvSpPr>
            <p:nvPr/>
          </p:nvSpPr>
          <p:spPr bwMode="auto">
            <a:xfrm flipV="1">
              <a:off x="3312"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1" name="Line 54"/>
            <p:cNvSpPr>
              <a:spLocks noChangeShapeType="1"/>
            </p:cNvSpPr>
            <p:nvPr/>
          </p:nvSpPr>
          <p:spPr bwMode="auto">
            <a:xfrm flipV="1">
              <a:off x="3403"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2" name="Line 55"/>
            <p:cNvSpPr>
              <a:spLocks noChangeShapeType="1"/>
            </p:cNvSpPr>
            <p:nvPr/>
          </p:nvSpPr>
          <p:spPr bwMode="auto">
            <a:xfrm flipV="1">
              <a:off x="3493"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3" name="Line 56"/>
            <p:cNvSpPr>
              <a:spLocks noChangeShapeType="1"/>
            </p:cNvSpPr>
            <p:nvPr/>
          </p:nvSpPr>
          <p:spPr bwMode="auto">
            <a:xfrm flipV="1">
              <a:off x="3584"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4" name="Line 57"/>
            <p:cNvSpPr>
              <a:spLocks noChangeShapeType="1"/>
            </p:cNvSpPr>
            <p:nvPr/>
          </p:nvSpPr>
          <p:spPr bwMode="auto">
            <a:xfrm flipV="1">
              <a:off x="3674"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5" name="Line 58"/>
            <p:cNvSpPr>
              <a:spLocks noChangeShapeType="1"/>
            </p:cNvSpPr>
            <p:nvPr/>
          </p:nvSpPr>
          <p:spPr bwMode="auto">
            <a:xfrm flipV="1">
              <a:off x="3765"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6" name="Line 59"/>
            <p:cNvSpPr>
              <a:spLocks noChangeShapeType="1"/>
            </p:cNvSpPr>
            <p:nvPr/>
          </p:nvSpPr>
          <p:spPr bwMode="auto">
            <a:xfrm flipV="1">
              <a:off x="3855"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7" name="Line 60"/>
            <p:cNvSpPr>
              <a:spLocks noChangeShapeType="1"/>
            </p:cNvSpPr>
            <p:nvPr/>
          </p:nvSpPr>
          <p:spPr bwMode="auto">
            <a:xfrm flipV="1">
              <a:off x="3946"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8" name="Line 61"/>
            <p:cNvSpPr>
              <a:spLocks noChangeShapeType="1"/>
            </p:cNvSpPr>
            <p:nvPr/>
          </p:nvSpPr>
          <p:spPr bwMode="auto">
            <a:xfrm flipV="1">
              <a:off x="4036"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9" name="Line 62"/>
            <p:cNvSpPr>
              <a:spLocks noChangeShapeType="1"/>
            </p:cNvSpPr>
            <p:nvPr/>
          </p:nvSpPr>
          <p:spPr bwMode="auto">
            <a:xfrm flipV="1">
              <a:off x="4127"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0" name="Line 63"/>
            <p:cNvSpPr>
              <a:spLocks noChangeShapeType="1"/>
            </p:cNvSpPr>
            <p:nvPr/>
          </p:nvSpPr>
          <p:spPr bwMode="auto">
            <a:xfrm flipV="1">
              <a:off x="4217" y="3957"/>
              <a:ext cx="182"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1" name="Line 64"/>
            <p:cNvSpPr>
              <a:spLocks noChangeShapeType="1"/>
            </p:cNvSpPr>
            <p:nvPr/>
          </p:nvSpPr>
          <p:spPr bwMode="auto">
            <a:xfrm flipV="1">
              <a:off x="4308"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2" name="Line 65"/>
            <p:cNvSpPr>
              <a:spLocks noChangeShapeType="1"/>
            </p:cNvSpPr>
            <p:nvPr/>
          </p:nvSpPr>
          <p:spPr bwMode="auto">
            <a:xfrm flipV="1">
              <a:off x="4399"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3" name="Line 66"/>
            <p:cNvSpPr>
              <a:spLocks noChangeShapeType="1"/>
            </p:cNvSpPr>
            <p:nvPr/>
          </p:nvSpPr>
          <p:spPr bwMode="auto">
            <a:xfrm flipV="1">
              <a:off x="4489"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4" name="Line 67"/>
            <p:cNvSpPr>
              <a:spLocks noChangeShapeType="1"/>
            </p:cNvSpPr>
            <p:nvPr/>
          </p:nvSpPr>
          <p:spPr bwMode="auto">
            <a:xfrm flipV="1">
              <a:off x="4580"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5" name="Line 68"/>
            <p:cNvSpPr>
              <a:spLocks noChangeShapeType="1"/>
            </p:cNvSpPr>
            <p:nvPr/>
          </p:nvSpPr>
          <p:spPr bwMode="auto">
            <a:xfrm flipV="1">
              <a:off x="4670"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6" name="Line 69"/>
            <p:cNvSpPr>
              <a:spLocks noChangeShapeType="1"/>
            </p:cNvSpPr>
            <p:nvPr/>
          </p:nvSpPr>
          <p:spPr bwMode="auto">
            <a:xfrm flipV="1">
              <a:off x="4761"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7" name="Line 70"/>
            <p:cNvSpPr>
              <a:spLocks noChangeShapeType="1"/>
            </p:cNvSpPr>
            <p:nvPr/>
          </p:nvSpPr>
          <p:spPr bwMode="auto">
            <a:xfrm flipV="1">
              <a:off x="4851"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8" name="Line 71"/>
            <p:cNvSpPr>
              <a:spLocks noChangeShapeType="1"/>
            </p:cNvSpPr>
            <p:nvPr/>
          </p:nvSpPr>
          <p:spPr bwMode="auto">
            <a:xfrm flipV="1">
              <a:off x="4942"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9" name="Line 72"/>
            <p:cNvSpPr>
              <a:spLocks noChangeShapeType="1"/>
            </p:cNvSpPr>
            <p:nvPr/>
          </p:nvSpPr>
          <p:spPr bwMode="auto">
            <a:xfrm flipV="1">
              <a:off x="5032"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90" name="Line 73"/>
            <p:cNvSpPr>
              <a:spLocks noChangeShapeType="1"/>
            </p:cNvSpPr>
            <p:nvPr/>
          </p:nvSpPr>
          <p:spPr bwMode="auto">
            <a:xfrm flipV="1">
              <a:off x="5123"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92" name="Rectangle 75"/>
            <p:cNvSpPr>
              <a:spLocks noChangeArrowheads="1"/>
            </p:cNvSpPr>
            <p:nvPr/>
          </p:nvSpPr>
          <p:spPr bwMode="auto">
            <a:xfrm>
              <a:off x="3991" y="3794"/>
              <a:ext cx="45" cy="163"/>
            </a:xfrm>
            <a:prstGeom prst="rect">
              <a:avLst/>
            </a:prstGeom>
            <a:solidFill>
              <a:schemeClr val="tx1"/>
            </a:solidFill>
            <a:ln w="0">
              <a:solidFill>
                <a:schemeClr val="tx1"/>
              </a:solidFill>
              <a:miter lim="800000"/>
              <a:headEnd/>
              <a:tailEnd/>
            </a:ln>
          </p:spPr>
          <p:txBody>
            <a:bodyPr wrap="none" anchor="ctr">
              <a:prstTxWarp prst="textNoShape">
                <a:avLst/>
              </a:prstTxWarp>
            </a:bodyPr>
            <a:lstStyle/>
            <a:p>
              <a:pPr algn="ctr"/>
              <a:endParaRPr lang="en-US">
                <a:solidFill>
                  <a:schemeClr val="bg1"/>
                </a:solidFill>
                <a:latin typeface="Times" charset="0"/>
              </a:endParaRPr>
            </a:p>
          </p:txBody>
        </p:sp>
        <p:sp>
          <p:nvSpPr>
            <p:cNvPr id="40993" name="Rectangle 76"/>
            <p:cNvSpPr>
              <a:spLocks noChangeArrowheads="1"/>
            </p:cNvSpPr>
            <p:nvPr/>
          </p:nvSpPr>
          <p:spPr bwMode="auto">
            <a:xfrm rot="2948329">
              <a:off x="4036" y="3548"/>
              <a:ext cx="46" cy="368"/>
            </a:xfrm>
            <a:prstGeom prst="rect">
              <a:avLst/>
            </a:prstGeom>
            <a:solidFill>
              <a:schemeClr val="tx1"/>
            </a:solidFill>
            <a:ln w="0">
              <a:solidFill>
                <a:schemeClr val="tx1"/>
              </a:solidFill>
              <a:miter lim="800000"/>
              <a:headEnd/>
              <a:tailEnd/>
            </a:ln>
          </p:spPr>
          <p:txBody>
            <a:bodyPr rot="10800000" vert="eaVert" wrap="none" anchor="ctr">
              <a:prstTxWarp prst="textNoShape">
                <a:avLst/>
              </a:prstTxWarp>
            </a:bodyPr>
            <a:lstStyle/>
            <a:p>
              <a:pPr algn="ctr"/>
              <a:endParaRPr lang="en-US">
                <a:solidFill>
                  <a:schemeClr val="bg1"/>
                </a:solidFill>
                <a:latin typeface="Times" charset="0"/>
              </a:endParaRPr>
            </a:p>
          </p:txBody>
        </p:sp>
        <p:sp>
          <p:nvSpPr>
            <p:cNvPr id="40994" name="Oval 77"/>
            <p:cNvSpPr>
              <a:spLocks noChangeArrowheads="1"/>
            </p:cNvSpPr>
            <p:nvPr/>
          </p:nvSpPr>
          <p:spPr bwMode="auto">
            <a:xfrm>
              <a:off x="3946" y="3712"/>
              <a:ext cx="124" cy="112"/>
            </a:xfrm>
            <a:prstGeom prst="ellipse">
              <a:avLst/>
            </a:prstGeom>
            <a:solidFill>
              <a:srgbClr val="FFFFFF"/>
            </a:solidFill>
            <a:ln w="9525">
              <a:solidFill>
                <a:schemeClr val="tx1"/>
              </a:solidFill>
              <a:round/>
              <a:headEnd/>
              <a:tailEnd/>
            </a:ln>
          </p:spPr>
          <p:txBody>
            <a:bodyPr wrap="none" anchor="ctr">
              <a:prstTxWarp prst="textNoShape">
                <a:avLst/>
              </a:prstTxWarp>
            </a:bodyPr>
            <a:lstStyle/>
            <a:p>
              <a:endParaRPr lang="en-US"/>
            </a:p>
          </p:txBody>
        </p:sp>
        <p:sp>
          <p:nvSpPr>
            <p:cNvPr id="40995" name="Line 78"/>
            <p:cNvSpPr>
              <a:spLocks noChangeShapeType="1"/>
            </p:cNvSpPr>
            <p:nvPr/>
          </p:nvSpPr>
          <p:spPr bwMode="auto">
            <a:xfrm flipH="1">
              <a:off x="4284" y="3227"/>
              <a:ext cx="468" cy="347"/>
            </a:xfrm>
            <a:prstGeom prst="line">
              <a:avLst/>
            </a:prstGeom>
            <a:noFill/>
            <a:ln w="9525">
              <a:solidFill>
                <a:schemeClr val="tx1"/>
              </a:solidFill>
              <a:round/>
              <a:headEnd/>
              <a:tailEnd/>
            </a:ln>
          </p:spPr>
          <p:txBody>
            <a:bodyPr wrap="none" anchor="ctr">
              <a:prstTxWarp prst="textNoShape">
                <a:avLst/>
              </a:prstTxWarp>
            </a:bodyPr>
            <a:lstStyle/>
            <a:p>
              <a:endParaRPr lang="en-US"/>
            </a:p>
          </p:txBody>
        </p:sp>
        <p:graphicFrame>
          <p:nvGraphicFramePr>
            <p:cNvPr id="40962" name="Object 2"/>
            <p:cNvGraphicFramePr>
              <a:graphicFrameLocks noChangeAspect="1"/>
            </p:cNvGraphicFramePr>
            <p:nvPr/>
          </p:nvGraphicFramePr>
          <p:xfrm>
            <a:off x="4800" y="3024"/>
            <a:ext cx="226" cy="203"/>
          </p:xfrm>
          <a:graphic>
            <a:graphicData uri="http://schemas.openxmlformats.org/presentationml/2006/ole">
              <p:oleObj spid="_x0000_s70658" name="Clip" r:id="rId4" imgW="768096" imgH="758952" progId="">
                <p:embed/>
              </p:oleObj>
            </a:graphicData>
          </a:graphic>
        </p:graphicFrame>
      </p:grpSp>
      <p:sp>
        <p:nvSpPr>
          <p:cNvPr id="40" name="TextBox 39"/>
          <p:cNvSpPr txBox="1"/>
          <p:nvPr/>
        </p:nvSpPr>
        <p:spPr>
          <a:xfrm>
            <a:off x="729528" y="1647575"/>
            <a:ext cx="3801041" cy="923330"/>
          </a:xfrm>
          <a:prstGeom prst="rect">
            <a:avLst/>
          </a:prstGeom>
          <a:noFill/>
        </p:spPr>
        <p:txBody>
          <a:bodyPr wrap="none" rtlCol="0">
            <a:spAutoFit/>
          </a:bodyPr>
          <a:lstStyle/>
          <a:p>
            <a:pPr>
              <a:buFont typeface="Arial"/>
              <a:buChar char="•"/>
            </a:pPr>
            <a:r>
              <a:rPr lang="en-US"/>
              <a:t> Instrument points directly at sun</a:t>
            </a:r>
          </a:p>
          <a:p>
            <a:pPr>
              <a:buFont typeface="Arial"/>
              <a:buChar char="•"/>
            </a:pPr>
            <a:r>
              <a:rPr lang="en-US"/>
              <a:t> Rotates through filter wheel taking 3</a:t>
            </a:r>
          </a:p>
          <a:p>
            <a:r>
              <a:rPr lang="en-US"/>
              <a:t>  sets of measurments</a:t>
            </a:r>
          </a:p>
        </p:txBody>
      </p:sp>
      <p:sp>
        <p:nvSpPr>
          <p:cNvPr id="41" name="TextBox 40"/>
          <p:cNvSpPr txBox="1"/>
          <p:nvPr/>
        </p:nvSpPr>
        <p:spPr>
          <a:xfrm>
            <a:off x="2638578" y="926811"/>
            <a:ext cx="4070345" cy="369332"/>
          </a:xfrm>
          <a:prstGeom prst="rect">
            <a:avLst/>
          </a:prstGeom>
          <a:noFill/>
        </p:spPr>
        <p:txBody>
          <a:bodyPr wrap="none" rtlCol="0">
            <a:spAutoFit/>
          </a:bodyPr>
          <a:lstStyle/>
          <a:p>
            <a:r>
              <a:rPr lang="en-US"/>
              <a:t>Direct Sun Measurement – Spectral Data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793775" y="1281445"/>
            <a:ext cx="7936011" cy="1754327"/>
          </a:xfrm>
          <a:prstGeom prst="rect">
            <a:avLst/>
          </a:prstGeom>
          <a:noFill/>
        </p:spPr>
        <p:txBody>
          <a:bodyPr wrap="none" rtlCol="0">
            <a:spAutoFit/>
          </a:bodyPr>
          <a:lstStyle/>
          <a:p>
            <a:r>
              <a:rPr lang="en-US"/>
              <a:t>This presentation is intended to provide some basic information on</a:t>
            </a:r>
          </a:p>
          <a:p>
            <a:r>
              <a:rPr lang="en-US"/>
              <a:t>how measurements at multiple angles are used in the remote sensing of aerosols.</a:t>
            </a:r>
          </a:p>
          <a:p>
            <a:endParaRPr lang="en-US"/>
          </a:p>
          <a:p>
            <a:endParaRPr lang="en-US"/>
          </a:p>
          <a:p>
            <a:r>
              <a:rPr lang="en-US"/>
              <a:t>This information is applicable and important for satellite remote sensing and </a:t>
            </a:r>
          </a:p>
          <a:p>
            <a:r>
              <a:rPr lang="en-US"/>
              <a:t>measurements using ground instrumentation. </a:t>
            </a:r>
          </a:p>
        </p:txBody>
      </p:sp>
      <p:sp>
        <p:nvSpPr>
          <p:cNvPr id="6" name="TextBox 5"/>
          <p:cNvSpPr txBox="1"/>
          <p:nvPr/>
        </p:nvSpPr>
        <p:spPr>
          <a:xfrm>
            <a:off x="793775" y="3878356"/>
            <a:ext cx="7381552" cy="923330"/>
          </a:xfrm>
          <a:prstGeom prst="rect">
            <a:avLst/>
          </a:prstGeom>
          <a:noFill/>
        </p:spPr>
        <p:txBody>
          <a:bodyPr wrap="none" rtlCol="0">
            <a:spAutoFit/>
          </a:bodyPr>
          <a:lstStyle/>
          <a:p>
            <a:r>
              <a:rPr lang="en-US"/>
              <a:t>A more complete picture of remote sensing of atmospheric aerosols can be </a:t>
            </a:r>
          </a:p>
          <a:p>
            <a:r>
              <a:rPr lang="en-US"/>
              <a:t>obtained when viewing this presentation in conjunction with </a:t>
            </a:r>
          </a:p>
          <a:p>
            <a:r>
              <a:rPr lang="en-US"/>
              <a:t>“</a:t>
            </a:r>
            <a:r>
              <a:rPr lang="en-US">
                <a:hlinkClick r:id="rId2"/>
              </a:rPr>
              <a:t>An Introduction to Using Spectral Information in Aerosol Remote Sensing</a:t>
            </a:r>
            <a:r>
              <a:rPr lang="en-US"/>
              <a:t>”</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a:xfrm>
            <a:off x="202572" y="197077"/>
            <a:ext cx="8763000" cy="914400"/>
          </a:xfrm>
        </p:spPr>
        <p:txBody>
          <a:bodyPr/>
          <a:lstStyle/>
          <a:p>
            <a:pPr eaLnBrk="1" hangingPunct="1"/>
            <a:r>
              <a:rPr lang="en-US" sz="3600">
                <a:solidFill>
                  <a:srgbClr val="FF0000"/>
                </a:solidFill>
              </a:rPr>
              <a:t>Aeronet Data</a:t>
            </a:r>
            <a:br>
              <a:rPr lang="en-US" sz="3600">
                <a:solidFill>
                  <a:srgbClr val="FF0000"/>
                </a:solidFill>
              </a:rPr>
            </a:br>
            <a:endParaRPr lang="en-US" sz="3600">
              <a:solidFill>
                <a:srgbClr val="FF0000"/>
              </a:solidFill>
            </a:endParaRPr>
          </a:p>
        </p:txBody>
      </p:sp>
      <p:grpSp>
        <p:nvGrpSpPr>
          <p:cNvPr id="2" name="Group 97"/>
          <p:cNvGrpSpPr>
            <a:grpSpLocks/>
          </p:cNvGrpSpPr>
          <p:nvPr/>
        </p:nvGrpSpPr>
        <p:grpSpPr bwMode="auto">
          <a:xfrm>
            <a:off x="2756439" y="2379134"/>
            <a:ext cx="6162523" cy="3672199"/>
            <a:chOff x="3312" y="3024"/>
            <a:chExt cx="1992" cy="1056"/>
          </a:xfrm>
        </p:grpSpPr>
        <p:sp>
          <p:nvSpPr>
            <p:cNvPr id="40969" name="Line 52"/>
            <p:cNvSpPr>
              <a:spLocks noChangeShapeType="1"/>
            </p:cNvSpPr>
            <p:nvPr/>
          </p:nvSpPr>
          <p:spPr bwMode="auto">
            <a:xfrm>
              <a:off x="3448" y="3957"/>
              <a:ext cx="1856" cy="0"/>
            </a:xfrm>
            <a:prstGeom prst="line">
              <a:avLst/>
            </a:prstGeom>
            <a:noFill/>
            <a:ln w="76200">
              <a:solidFill>
                <a:schemeClr val="tx1"/>
              </a:solidFill>
              <a:round/>
              <a:headEnd/>
              <a:tailEnd/>
            </a:ln>
          </p:spPr>
          <p:txBody>
            <a:bodyPr wrap="none" anchor="ctr">
              <a:prstTxWarp prst="textNoShape">
                <a:avLst/>
              </a:prstTxWarp>
            </a:bodyPr>
            <a:lstStyle/>
            <a:p>
              <a:endParaRPr lang="en-US"/>
            </a:p>
          </p:txBody>
        </p:sp>
        <p:sp>
          <p:nvSpPr>
            <p:cNvPr id="40970" name="Line 53"/>
            <p:cNvSpPr>
              <a:spLocks noChangeShapeType="1"/>
            </p:cNvSpPr>
            <p:nvPr/>
          </p:nvSpPr>
          <p:spPr bwMode="auto">
            <a:xfrm flipV="1">
              <a:off x="3312"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1" name="Line 54"/>
            <p:cNvSpPr>
              <a:spLocks noChangeShapeType="1"/>
            </p:cNvSpPr>
            <p:nvPr/>
          </p:nvSpPr>
          <p:spPr bwMode="auto">
            <a:xfrm flipV="1">
              <a:off x="3403"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2" name="Line 55"/>
            <p:cNvSpPr>
              <a:spLocks noChangeShapeType="1"/>
            </p:cNvSpPr>
            <p:nvPr/>
          </p:nvSpPr>
          <p:spPr bwMode="auto">
            <a:xfrm flipV="1">
              <a:off x="3493"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3" name="Line 56"/>
            <p:cNvSpPr>
              <a:spLocks noChangeShapeType="1"/>
            </p:cNvSpPr>
            <p:nvPr/>
          </p:nvSpPr>
          <p:spPr bwMode="auto">
            <a:xfrm flipV="1">
              <a:off x="3584"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4" name="Line 57"/>
            <p:cNvSpPr>
              <a:spLocks noChangeShapeType="1"/>
            </p:cNvSpPr>
            <p:nvPr/>
          </p:nvSpPr>
          <p:spPr bwMode="auto">
            <a:xfrm flipV="1">
              <a:off x="3674"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5" name="Line 58"/>
            <p:cNvSpPr>
              <a:spLocks noChangeShapeType="1"/>
            </p:cNvSpPr>
            <p:nvPr/>
          </p:nvSpPr>
          <p:spPr bwMode="auto">
            <a:xfrm flipV="1">
              <a:off x="3765"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6" name="Line 59"/>
            <p:cNvSpPr>
              <a:spLocks noChangeShapeType="1"/>
            </p:cNvSpPr>
            <p:nvPr/>
          </p:nvSpPr>
          <p:spPr bwMode="auto">
            <a:xfrm flipV="1">
              <a:off x="3855"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7" name="Line 60"/>
            <p:cNvSpPr>
              <a:spLocks noChangeShapeType="1"/>
            </p:cNvSpPr>
            <p:nvPr/>
          </p:nvSpPr>
          <p:spPr bwMode="auto">
            <a:xfrm flipV="1">
              <a:off x="3946"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8" name="Line 61"/>
            <p:cNvSpPr>
              <a:spLocks noChangeShapeType="1"/>
            </p:cNvSpPr>
            <p:nvPr/>
          </p:nvSpPr>
          <p:spPr bwMode="auto">
            <a:xfrm flipV="1">
              <a:off x="4036"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9" name="Line 62"/>
            <p:cNvSpPr>
              <a:spLocks noChangeShapeType="1"/>
            </p:cNvSpPr>
            <p:nvPr/>
          </p:nvSpPr>
          <p:spPr bwMode="auto">
            <a:xfrm flipV="1">
              <a:off x="4127"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0" name="Line 63"/>
            <p:cNvSpPr>
              <a:spLocks noChangeShapeType="1"/>
            </p:cNvSpPr>
            <p:nvPr/>
          </p:nvSpPr>
          <p:spPr bwMode="auto">
            <a:xfrm flipV="1">
              <a:off x="4217" y="3957"/>
              <a:ext cx="182"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1" name="Line 64"/>
            <p:cNvSpPr>
              <a:spLocks noChangeShapeType="1"/>
            </p:cNvSpPr>
            <p:nvPr/>
          </p:nvSpPr>
          <p:spPr bwMode="auto">
            <a:xfrm flipV="1">
              <a:off x="4308"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2" name="Line 65"/>
            <p:cNvSpPr>
              <a:spLocks noChangeShapeType="1"/>
            </p:cNvSpPr>
            <p:nvPr/>
          </p:nvSpPr>
          <p:spPr bwMode="auto">
            <a:xfrm flipV="1">
              <a:off x="4399"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3" name="Line 66"/>
            <p:cNvSpPr>
              <a:spLocks noChangeShapeType="1"/>
            </p:cNvSpPr>
            <p:nvPr/>
          </p:nvSpPr>
          <p:spPr bwMode="auto">
            <a:xfrm flipV="1">
              <a:off x="4489"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4" name="Line 67"/>
            <p:cNvSpPr>
              <a:spLocks noChangeShapeType="1"/>
            </p:cNvSpPr>
            <p:nvPr/>
          </p:nvSpPr>
          <p:spPr bwMode="auto">
            <a:xfrm flipV="1">
              <a:off x="4580"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5" name="Line 68"/>
            <p:cNvSpPr>
              <a:spLocks noChangeShapeType="1"/>
            </p:cNvSpPr>
            <p:nvPr/>
          </p:nvSpPr>
          <p:spPr bwMode="auto">
            <a:xfrm flipV="1">
              <a:off x="4670"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6" name="Line 69"/>
            <p:cNvSpPr>
              <a:spLocks noChangeShapeType="1"/>
            </p:cNvSpPr>
            <p:nvPr/>
          </p:nvSpPr>
          <p:spPr bwMode="auto">
            <a:xfrm flipV="1">
              <a:off x="4761"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7" name="Line 70"/>
            <p:cNvSpPr>
              <a:spLocks noChangeShapeType="1"/>
            </p:cNvSpPr>
            <p:nvPr/>
          </p:nvSpPr>
          <p:spPr bwMode="auto">
            <a:xfrm flipV="1">
              <a:off x="4851"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8" name="Line 71"/>
            <p:cNvSpPr>
              <a:spLocks noChangeShapeType="1"/>
            </p:cNvSpPr>
            <p:nvPr/>
          </p:nvSpPr>
          <p:spPr bwMode="auto">
            <a:xfrm flipV="1">
              <a:off x="4942"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9" name="Line 72"/>
            <p:cNvSpPr>
              <a:spLocks noChangeShapeType="1"/>
            </p:cNvSpPr>
            <p:nvPr/>
          </p:nvSpPr>
          <p:spPr bwMode="auto">
            <a:xfrm flipV="1">
              <a:off x="5032"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90" name="Line 73"/>
            <p:cNvSpPr>
              <a:spLocks noChangeShapeType="1"/>
            </p:cNvSpPr>
            <p:nvPr/>
          </p:nvSpPr>
          <p:spPr bwMode="auto">
            <a:xfrm flipV="1">
              <a:off x="5123"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91" name="Oval 74"/>
            <p:cNvSpPr>
              <a:spLocks noChangeArrowheads="1"/>
            </p:cNvSpPr>
            <p:nvPr/>
          </p:nvSpPr>
          <p:spPr bwMode="auto">
            <a:xfrm>
              <a:off x="3810" y="3180"/>
              <a:ext cx="951" cy="164"/>
            </a:xfrm>
            <a:prstGeom prst="ellipse">
              <a:avLst/>
            </a:prstGeom>
            <a:noFill/>
            <a:ln w="6350">
              <a:solidFill>
                <a:schemeClr val="tx1"/>
              </a:solidFill>
              <a:round/>
              <a:headEnd/>
              <a:tailEnd/>
            </a:ln>
          </p:spPr>
          <p:txBody>
            <a:bodyPr wrap="none" anchor="ctr">
              <a:prstTxWarp prst="textNoShape">
                <a:avLst/>
              </a:prstTxWarp>
            </a:bodyPr>
            <a:lstStyle/>
            <a:p>
              <a:pPr algn="ctr"/>
              <a:endParaRPr lang="en-US">
                <a:solidFill>
                  <a:schemeClr val="bg1"/>
                </a:solidFill>
                <a:latin typeface="Times" charset="0"/>
              </a:endParaRPr>
            </a:p>
          </p:txBody>
        </p:sp>
        <p:sp>
          <p:nvSpPr>
            <p:cNvPr id="40992" name="Rectangle 75"/>
            <p:cNvSpPr>
              <a:spLocks noChangeArrowheads="1"/>
            </p:cNvSpPr>
            <p:nvPr/>
          </p:nvSpPr>
          <p:spPr bwMode="auto">
            <a:xfrm>
              <a:off x="3991" y="3794"/>
              <a:ext cx="45" cy="163"/>
            </a:xfrm>
            <a:prstGeom prst="rect">
              <a:avLst/>
            </a:prstGeom>
            <a:solidFill>
              <a:schemeClr val="tx1"/>
            </a:solidFill>
            <a:ln w="0">
              <a:solidFill>
                <a:schemeClr val="tx1"/>
              </a:solidFill>
              <a:miter lim="800000"/>
              <a:headEnd/>
              <a:tailEnd/>
            </a:ln>
          </p:spPr>
          <p:txBody>
            <a:bodyPr wrap="none" anchor="ctr">
              <a:prstTxWarp prst="textNoShape">
                <a:avLst/>
              </a:prstTxWarp>
            </a:bodyPr>
            <a:lstStyle/>
            <a:p>
              <a:pPr algn="ctr"/>
              <a:endParaRPr lang="en-US">
                <a:solidFill>
                  <a:schemeClr val="bg1"/>
                </a:solidFill>
                <a:latin typeface="Times" charset="0"/>
              </a:endParaRPr>
            </a:p>
          </p:txBody>
        </p:sp>
        <p:sp>
          <p:nvSpPr>
            <p:cNvPr id="40993" name="Rectangle 76"/>
            <p:cNvSpPr>
              <a:spLocks noChangeArrowheads="1"/>
            </p:cNvSpPr>
            <p:nvPr/>
          </p:nvSpPr>
          <p:spPr bwMode="auto">
            <a:xfrm rot="2948329">
              <a:off x="4036" y="3548"/>
              <a:ext cx="46" cy="368"/>
            </a:xfrm>
            <a:prstGeom prst="rect">
              <a:avLst/>
            </a:prstGeom>
            <a:solidFill>
              <a:schemeClr val="tx1"/>
            </a:solidFill>
            <a:ln w="0">
              <a:solidFill>
                <a:schemeClr val="tx1"/>
              </a:solidFill>
              <a:miter lim="800000"/>
              <a:headEnd/>
              <a:tailEnd/>
            </a:ln>
          </p:spPr>
          <p:txBody>
            <a:bodyPr rot="10800000" vert="eaVert" wrap="none" anchor="ctr">
              <a:prstTxWarp prst="textNoShape">
                <a:avLst/>
              </a:prstTxWarp>
            </a:bodyPr>
            <a:lstStyle/>
            <a:p>
              <a:pPr algn="ctr"/>
              <a:endParaRPr lang="en-US">
                <a:solidFill>
                  <a:schemeClr val="bg1"/>
                </a:solidFill>
                <a:latin typeface="Times" charset="0"/>
              </a:endParaRPr>
            </a:p>
          </p:txBody>
        </p:sp>
        <p:sp>
          <p:nvSpPr>
            <p:cNvPr id="40994" name="Oval 77"/>
            <p:cNvSpPr>
              <a:spLocks noChangeArrowheads="1"/>
            </p:cNvSpPr>
            <p:nvPr/>
          </p:nvSpPr>
          <p:spPr bwMode="auto">
            <a:xfrm>
              <a:off x="3946" y="3712"/>
              <a:ext cx="124" cy="112"/>
            </a:xfrm>
            <a:prstGeom prst="ellipse">
              <a:avLst/>
            </a:prstGeom>
            <a:solidFill>
              <a:srgbClr val="FFFFFF"/>
            </a:solidFill>
            <a:ln w="9525">
              <a:solidFill>
                <a:schemeClr val="tx1"/>
              </a:solidFill>
              <a:round/>
              <a:headEnd/>
              <a:tailEnd/>
            </a:ln>
          </p:spPr>
          <p:txBody>
            <a:bodyPr wrap="none" anchor="ctr">
              <a:prstTxWarp prst="textNoShape">
                <a:avLst/>
              </a:prstTxWarp>
            </a:bodyPr>
            <a:lstStyle/>
            <a:p>
              <a:endParaRPr lang="en-US"/>
            </a:p>
          </p:txBody>
        </p:sp>
        <p:sp>
          <p:nvSpPr>
            <p:cNvPr id="40995" name="Line 78"/>
            <p:cNvSpPr>
              <a:spLocks noChangeShapeType="1"/>
            </p:cNvSpPr>
            <p:nvPr/>
          </p:nvSpPr>
          <p:spPr bwMode="auto">
            <a:xfrm flipH="1">
              <a:off x="4263" y="3262"/>
              <a:ext cx="498" cy="28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96" name="Line 79"/>
            <p:cNvSpPr>
              <a:spLocks noChangeShapeType="1"/>
            </p:cNvSpPr>
            <p:nvPr/>
          </p:nvSpPr>
          <p:spPr bwMode="auto">
            <a:xfrm>
              <a:off x="3810" y="3262"/>
              <a:ext cx="453" cy="286"/>
            </a:xfrm>
            <a:prstGeom prst="line">
              <a:avLst/>
            </a:prstGeom>
            <a:noFill/>
            <a:ln w="9525">
              <a:solidFill>
                <a:schemeClr val="tx1"/>
              </a:solidFill>
              <a:round/>
              <a:headEnd/>
              <a:tailEnd/>
            </a:ln>
          </p:spPr>
          <p:txBody>
            <a:bodyPr wrap="none" anchor="ctr">
              <a:prstTxWarp prst="textNoShape">
                <a:avLst/>
              </a:prstTxWarp>
            </a:bodyPr>
            <a:lstStyle/>
            <a:p>
              <a:endParaRPr lang="en-US"/>
            </a:p>
          </p:txBody>
        </p:sp>
        <p:graphicFrame>
          <p:nvGraphicFramePr>
            <p:cNvPr id="40962" name="Object 2"/>
            <p:cNvGraphicFramePr>
              <a:graphicFrameLocks noChangeAspect="1"/>
            </p:cNvGraphicFramePr>
            <p:nvPr/>
          </p:nvGraphicFramePr>
          <p:xfrm>
            <a:off x="4800" y="3024"/>
            <a:ext cx="226" cy="203"/>
          </p:xfrm>
          <a:graphic>
            <a:graphicData uri="http://schemas.openxmlformats.org/presentationml/2006/ole">
              <p:oleObj spid="_x0000_s68610" name="Clip" r:id="rId4" imgW="768096" imgH="758952" progId="">
                <p:embed/>
              </p:oleObj>
            </a:graphicData>
          </a:graphic>
        </p:graphicFrame>
        <p:sp>
          <p:nvSpPr>
            <p:cNvPr id="41006" name="Line 90"/>
            <p:cNvSpPr>
              <a:spLocks noChangeShapeType="1"/>
            </p:cNvSpPr>
            <p:nvPr/>
          </p:nvSpPr>
          <p:spPr bwMode="auto">
            <a:xfrm>
              <a:off x="4217" y="3344"/>
              <a:ext cx="91" cy="0"/>
            </a:xfrm>
            <a:prstGeom prst="line">
              <a:avLst/>
            </a:prstGeom>
            <a:noFill/>
            <a:ln w="9525">
              <a:solidFill>
                <a:schemeClr val="tx1"/>
              </a:solidFill>
              <a:round/>
              <a:headEnd/>
              <a:tailEnd type="arrow" w="med" len="med"/>
            </a:ln>
          </p:spPr>
          <p:txBody>
            <a:bodyPr wrap="none" anchor="ctr">
              <a:prstTxWarp prst="textNoShape">
                <a:avLst/>
              </a:prstTxWarp>
            </a:bodyPr>
            <a:lstStyle/>
            <a:p>
              <a:endParaRPr lang="en-US"/>
            </a:p>
          </p:txBody>
        </p:sp>
        <p:sp>
          <p:nvSpPr>
            <p:cNvPr id="41007" name="Line 91"/>
            <p:cNvSpPr>
              <a:spLocks noChangeShapeType="1"/>
            </p:cNvSpPr>
            <p:nvPr/>
          </p:nvSpPr>
          <p:spPr bwMode="auto">
            <a:xfrm>
              <a:off x="4217" y="3180"/>
              <a:ext cx="91" cy="0"/>
            </a:xfrm>
            <a:prstGeom prst="line">
              <a:avLst/>
            </a:prstGeom>
            <a:noFill/>
            <a:ln w="9525">
              <a:solidFill>
                <a:schemeClr val="tx1"/>
              </a:solidFill>
              <a:round/>
              <a:headEnd type="arrow" w="med" len="med"/>
              <a:tailEnd/>
            </a:ln>
          </p:spPr>
          <p:txBody>
            <a:bodyPr wrap="none" anchor="ctr">
              <a:prstTxWarp prst="textNoShape">
                <a:avLst/>
              </a:prstTxWarp>
            </a:bodyPr>
            <a:lstStyle/>
            <a:p>
              <a:endParaRPr lang="en-US"/>
            </a:p>
          </p:txBody>
        </p:sp>
      </p:grpSp>
      <p:sp>
        <p:nvSpPr>
          <p:cNvPr id="41" name="TextBox 40"/>
          <p:cNvSpPr txBox="1"/>
          <p:nvPr/>
        </p:nvSpPr>
        <p:spPr>
          <a:xfrm>
            <a:off x="536009" y="926811"/>
            <a:ext cx="8097088" cy="369332"/>
          </a:xfrm>
          <a:prstGeom prst="rect">
            <a:avLst/>
          </a:prstGeom>
          <a:noFill/>
        </p:spPr>
        <p:txBody>
          <a:bodyPr wrap="none" rtlCol="0">
            <a:spAutoFit/>
          </a:bodyPr>
          <a:lstStyle/>
          <a:p>
            <a:r>
              <a:rPr lang="en-US" b="1"/>
              <a:t>Diffuse Sky  (“Almucantar”) Measurement – Spectral and Angular Information </a:t>
            </a:r>
          </a:p>
        </p:txBody>
      </p:sp>
      <p:sp>
        <p:nvSpPr>
          <p:cNvPr id="42" name="TextBox 41"/>
          <p:cNvSpPr txBox="1"/>
          <p:nvPr/>
        </p:nvSpPr>
        <p:spPr>
          <a:xfrm>
            <a:off x="-1" y="1455805"/>
            <a:ext cx="6119221" cy="2308324"/>
          </a:xfrm>
          <a:prstGeom prst="rect">
            <a:avLst/>
          </a:prstGeom>
          <a:noFill/>
        </p:spPr>
        <p:txBody>
          <a:bodyPr wrap="square" rtlCol="0">
            <a:spAutoFit/>
          </a:bodyPr>
          <a:lstStyle/>
          <a:p>
            <a:pPr>
              <a:buFont typeface="Arial"/>
              <a:buChar char="•"/>
            </a:pPr>
            <a:r>
              <a:rPr lang="en-US"/>
              <a:t> Instrument points directly at sun</a:t>
            </a:r>
          </a:p>
          <a:p>
            <a:pPr>
              <a:buFont typeface="Arial"/>
              <a:buChar char="•"/>
            </a:pPr>
            <a:r>
              <a:rPr lang="en-US"/>
              <a:t> Rotates through filter wheel taking 3 sets of measurments</a:t>
            </a:r>
          </a:p>
          <a:p>
            <a:pPr>
              <a:buFont typeface="Arial"/>
              <a:buChar char="•"/>
            </a:pPr>
            <a:r>
              <a:rPr lang="en-US"/>
              <a:t> Instrument stays at same pointing elevation and rotates</a:t>
            </a:r>
          </a:p>
          <a:p>
            <a:pPr marL="109538"/>
            <a:r>
              <a:rPr lang="en-US"/>
              <a:t>pointing all around the sky taking three sets of     measurements at each stop.</a:t>
            </a:r>
          </a:p>
          <a:p>
            <a:pPr marL="109538"/>
            <a:endParaRPr lang="en-US"/>
          </a:p>
          <a:p>
            <a:pPr marL="109538"/>
            <a:r>
              <a:rPr lang="en-US"/>
              <a:t>The complete set of measurements</a:t>
            </a:r>
          </a:p>
          <a:p>
            <a:pPr marL="109538"/>
            <a:r>
              <a:rPr lang="en-US"/>
              <a:t>is repeated three times.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a:xfrm>
            <a:off x="152400" y="0"/>
            <a:ext cx="8763000" cy="914400"/>
          </a:xfrm>
        </p:spPr>
        <p:txBody>
          <a:bodyPr/>
          <a:lstStyle/>
          <a:p>
            <a:pPr eaLnBrk="1" hangingPunct="1"/>
            <a:r>
              <a:rPr lang="en-US" sz="2800">
                <a:solidFill>
                  <a:srgbClr val="0000FF"/>
                </a:solidFill>
              </a:rPr>
              <a:t>Comparing Aeronet Measurement Types</a:t>
            </a:r>
            <a:endParaRPr lang="en-US" sz="2800">
              <a:solidFill>
                <a:srgbClr val="0000FF"/>
              </a:solidFill>
            </a:endParaRPr>
          </a:p>
        </p:txBody>
      </p:sp>
      <p:sp>
        <p:nvSpPr>
          <p:cNvPr id="40965" name="Rectangle 3"/>
          <p:cNvSpPr>
            <a:spLocks noGrp="1" noChangeArrowheads="1"/>
          </p:cNvSpPr>
          <p:nvPr>
            <p:ph type="body" sz="half" idx="1"/>
          </p:nvPr>
        </p:nvSpPr>
        <p:spPr>
          <a:xfrm>
            <a:off x="227013" y="736600"/>
            <a:ext cx="3810000" cy="5410200"/>
          </a:xfrm>
          <a:ln>
            <a:solidFill>
              <a:schemeClr val="tx1"/>
            </a:solidFill>
          </a:ln>
        </p:spPr>
        <p:txBody>
          <a:bodyPr/>
          <a:lstStyle/>
          <a:p>
            <a:pPr algn="ctr" eaLnBrk="1" hangingPunct="1">
              <a:buFontTx/>
              <a:buNone/>
            </a:pPr>
            <a:r>
              <a:rPr lang="en-US" sz="2400" u="sng">
                <a:solidFill>
                  <a:srgbClr val="FF0000"/>
                </a:solidFill>
              </a:rPr>
              <a:t>Direct ‘sun’</a:t>
            </a:r>
          </a:p>
          <a:p>
            <a:pPr eaLnBrk="1" hangingPunct="1"/>
            <a:r>
              <a:rPr lang="en-US" sz="2000"/>
              <a:t>Approx 4 per hour </a:t>
            </a:r>
          </a:p>
          <a:p>
            <a:pPr eaLnBrk="1" hangingPunct="1"/>
            <a:r>
              <a:rPr lang="en-US" sz="2000"/>
              <a:t>Measurements of direct solar extinction in ≥4 </a:t>
            </a:r>
            <a:r>
              <a:rPr lang="en-US" sz="2000">
                <a:latin typeface="Symbol" charset="2"/>
                <a:sym typeface="Symbol" charset="2"/>
              </a:rPr>
              <a:t></a:t>
            </a:r>
            <a:endParaRPr lang="en-US" sz="2000"/>
          </a:p>
          <a:p>
            <a:pPr eaLnBrk="1" hangingPunct="1"/>
            <a:r>
              <a:rPr lang="en-US" sz="2000"/>
              <a:t>Assumes molecular and gas extinction. </a:t>
            </a:r>
          </a:p>
          <a:p>
            <a:pPr eaLnBrk="1" hangingPunct="1"/>
            <a:r>
              <a:rPr lang="en-US" sz="2000"/>
              <a:t>Derives spectral aerosol optical depth (AOD)</a:t>
            </a:r>
          </a:p>
          <a:p>
            <a:pPr eaLnBrk="1" hangingPunct="1"/>
            <a:r>
              <a:rPr lang="en-US" sz="2000"/>
              <a:t>--&gt; relative aerosol size</a:t>
            </a:r>
          </a:p>
          <a:p>
            <a:pPr eaLnBrk="1" hangingPunct="1"/>
            <a:r>
              <a:rPr lang="en-US" sz="2000"/>
              <a:t>Derives H</a:t>
            </a:r>
            <a:r>
              <a:rPr lang="en-US" sz="2000" baseline="-25000"/>
              <a:t>2</a:t>
            </a:r>
            <a:r>
              <a:rPr lang="en-US" sz="2000"/>
              <a:t>O optical depth from 936 nm.</a:t>
            </a:r>
          </a:p>
        </p:txBody>
      </p:sp>
      <p:sp>
        <p:nvSpPr>
          <p:cNvPr id="40966" name="Rectangle 4"/>
          <p:cNvSpPr>
            <a:spLocks noGrp="1" noChangeArrowheads="1"/>
          </p:cNvSpPr>
          <p:nvPr>
            <p:ph type="body" sz="half" idx="2"/>
          </p:nvPr>
        </p:nvSpPr>
        <p:spPr>
          <a:xfrm>
            <a:off x="4397375" y="741036"/>
            <a:ext cx="4495800" cy="5486400"/>
          </a:xfrm>
          <a:ln>
            <a:solidFill>
              <a:schemeClr val="tx1"/>
            </a:solidFill>
          </a:ln>
        </p:spPr>
        <p:txBody>
          <a:bodyPr/>
          <a:lstStyle/>
          <a:p>
            <a:pPr algn="ctr" eaLnBrk="1" hangingPunct="1">
              <a:buFontTx/>
              <a:buNone/>
            </a:pPr>
            <a:r>
              <a:rPr lang="en-US" sz="2400" u="sng">
                <a:solidFill>
                  <a:srgbClr val="FF0000"/>
                </a:solidFill>
              </a:rPr>
              <a:t>Diffuse ‘sky’</a:t>
            </a:r>
          </a:p>
          <a:p>
            <a:pPr eaLnBrk="1" hangingPunct="1"/>
            <a:r>
              <a:rPr lang="en-US" sz="2000"/>
              <a:t>Approx 1 per hour, + specific times</a:t>
            </a:r>
          </a:p>
          <a:p>
            <a:pPr eaLnBrk="1" hangingPunct="1"/>
            <a:r>
              <a:rPr lang="en-US" sz="2000"/>
              <a:t>Measurements of sky radiance in 4 </a:t>
            </a:r>
            <a:r>
              <a:rPr lang="en-US" sz="2000">
                <a:latin typeface="Symbol" charset="2"/>
                <a:sym typeface="Symbol" charset="2"/>
              </a:rPr>
              <a:t></a:t>
            </a:r>
            <a:r>
              <a:rPr lang="en-US" sz="2000"/>
              <a:t>(1020, 870, 670 and 440 nm)</a:t>
            </a:r>
          </a:p>
          <a:p>
            <a:pPr eaLnBrk="1" hangingPunct="1"/>
            <a:r>
              <a:rPr lang="en-US" sz="2000"/>
              <a:t>At discrete azimuth angles along sun’s ‘almucantar’ (constant </a:t>
            </a:r>
            <a:r>
              <a:rPr lang="en-US" sz="2000">
                <a:latin typeface="Symbol" charset="2"/>
                <a:sym typeface="Symbol" charset="2"/>
              </a:rPr>
              <a:t></a:t>
            </a:r>
            <a:r>
              <a:rPr lang="en-US" sz="2000" baseline="-25000"/>
              <a:t>0</a:t>
            </a:r>
            <a:r>
              <a:rPr lang="en-US" sz="2000"/>
              <a:t>)</a:t>
            </a:r>
          </a:p>
          <a:p>
            <a:pPr eaLnBrk="1" hangingPunct="1"/>
            <a:r>
              <a:rPr lang="en-US" sz="2000"/>
              <a:t>At discrete zenith angles along sun’s ‘principle plane’ (constant </a:t>
            </a:r>
            <a:r>
              <a:rPr lang="en-US" sz="2000">
                <a:latin typeface="Symbol" charset="2"/>
                <a:sym typeface="Symbol" charset="2"/>
              </a:rPr>
              <a:t></a:t>
            </a:r>
            <a:r>
              <a:rPr lang="en-US" sz="2000" baseline="-25000"/>
              <a:t>0</a:t>
            </a:r>
            <a:r>
              <a:rPr lang="en-US" sz="2000"/>
              <a:t>)</a:t>
            </a:r>
          </a:p>
          <a:p>
            <a:pPr eaLnBrk="1" hangingPunct="1"/>
            <a:r>
              <a:rPr lang="en-US" sz="2000"/>
              <a:t>Uses radiative transfer to invert spectral/angular radiance to retrieve aerosol size, shape and composition.</a:t>
            </a:r>
            <a:endParaRPr lang="en-US"/>
          </a:p>
        </p:txBody>
      </p:sp>
      <p:grpSp>
        <p:nvGrpSpPr>
          <p:cNvPr id="2" name="Group 96"/>
          <p:cNvGrpSpPr>
            <a:grpSpLocks/>
          </p:cNvGrpSpPr>
          <p:nvPr/>
        </p:nvGrpSpPr>
        <p:grpSpPr bwMode="auto">
          <a:xfrm>
            <a:off x="838200" y="4724400"/>
            <a:ext cx="3162300" cy="1676400"/>
            <a:chOff x="432" y="2880"/>
            <a:chExt cx="1992" cy="1056"/>
          </a:xfrm>
        </p:grpSpPr>
        <p:sp>
          <p:nvSpPr>
            <p:cNvPr id="41012" name="Line 6"/>
            <p:cNvSpPr>
              <a:spLocks noChangeShapeType="1"/>
            </p:cNvSpPr>
            <p:nvPr/>
          </p:nvSpPr>
          <p:spPr bwMode="auto">
            <a:xfrm>
              <a:off x="568" y="3813"/>
              <a:ext cx="1856" cy="0"/>
            </a:xfrm>
            <a:prstGeom prst="line">
              <a:avLst/>
            </a:prstGeom>
            <a:noFill/>
            <a:ln w="76200">
              <a:solidFill>
                <a:schemeClr val="tx1"/>
              </a:solidFill>
              <a:round/>
              <a:headEnd/>
              <a:tailEnd/>
            </a:ln>
          </p:spPr>
          <p:txBody>
            <a:bodyPr wrap="none" anchor="ctr">
              <a:prstTxWarp prst="textNoShape">
                <a:avLst/>
              </a:prstTxWarp>
            </a:bodyPr>
            <a:lstStyle/>
            <a:p>
              <a:endParaRPr lang="en-US"/>
            </a:p>
          </p:txBody>
        </p:sp>
        <p:sp>
          <p:nvSpPr>
            <p:cNvPr id="41013" name="Line 7"/>
            <p:cNvSpPr>
              <a:spLocks noChangeShapeType="1"/>
            </p:cNvSpPr>
            <p:nvPr/>
          </p:nvSpPr>
          <p:spPr bwMode="auto">
            <a:xfrm flipV="1">
              <a:off x="432" y="3813"/>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014" name="Line 8"/>
            <p:cNvSpPr>
              <a:spLocks noChangeShapeType="1"/>
            </p:cNvSpPr>
            <p:nvPr/>
          </p:nvSpPr>
          <p:spPr bwMode="auto">
            <a:xfrm flipV="1">
              <a:off x="523" y="3813"/>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015" name="Line 9"/>
            <p:cNvSpPr>
              <a:spLocks noChangeShapeType="1"/>
            </p:cNvSpPr>
            <p:nvPr/>
          </p:nvSpPr>
          <p:spPr bwMode="auto">
            <a:xfrm flipV="1">
              <a:off x="613" y="3813"/>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016" name="Line 10"/>
            <p:cNvSpPr>
              <a:spLocks noChangeShapeType="1"/>
            </p:cNvSpPr>
            <p:nvPr/>
          </p:nvSpPr>
          <p:spPr bwMode="auto">
            <a:xfrm flipV="1">
              <a:off x="704" y="3813"/>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017" name="Line 11"/>
            <p:cNvSpPr>
              <a:spLocks noChangeShapeType="1"/>
            </p:cNvSpPr>
            <p:nvPr/>
          </p:nvSpPr>
          <p:spPr bwMode="auto">
            <a:xfrm flipV="1">
              <a:off x="794" y="3813"/>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018" name="Line 12"/>
            <p:cNvSpPr>
              <a:spLocks noChangeShapeType="1"/>
            </p:cNvSpPr>
            <p:nvPr/>
          </p:nvSpPr>
          <p:spPr bwMode="auto">
            <a:xfrm flipV="1">
              <a:off x="885" y="3813"/>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019" name="Line 13"/>
            <p:cNvSpPr>
              <a:spLocks noChangeShapeType="1"/>
            </p:cNvSpPr>
            <p:nvPr/>
          </p:nvSpPr>
          <p:spPr bwMode="auto">
            <a:xfrm flipV="1">
              <a:off x="975" y="3813"/>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020" name="Line 14"/>
            <p:cNvSpPr>
              <a:spLocks noChangeShapeType="1"/>
            </p:cNvSpPr>
            <p:nvPr/>
          </p:nvSpPr>
          <p:spPr bwMode="auto">
            <a:xfrm flipV="1">
              <a:off x="1066" y="3813"/>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021" name="Line 15"/>
            <p:cNvSpPr>
              <a:spLocks noChangeShapeType="1"/>
            </p:cNvSpPr>
            <p:nvPr/>
          </p:nvSpPr>
          <p:spPr bwMode="auto">
            <a:xfrm flipV="1">
              <a:off x="1156" y="3813"/>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022" name="Line 16"/>
            <p:cNvSpPr>
              <a:spLocks noChangeShapeType="1"/>
            </p:cNvSpPr>
            <p:nvPr/>
          </p:nvSpPr>
          <p:spPr bwMode="auto">
            <a:xfrm flipV="1">
              <a:off x="1247" y="3813"/>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023" name="Line 17"/>
            <p:cNvSpPr>
              <a:spLocks noChangeShapeType="1"/>
            </p:cNvSpPr>
            <p:nvPr/>
          </p:nvSpPr>
          <p:spPr bwMode="auto">
            <a:xfrm flipV="1">
              <a:off x="1337" y="3813"/>
              <a:ext cx="182"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024" name="Line 18"/>
            <p:cNvSpPr>
              <a:spLocks noChangeShapeType="1"/>
            </p:cNvSpPr>
            <p:nvPr/>
          </p:nvSpPr>
          <p:spPr bwMode="auto">
            <a:xfrm flipV="1">
              <a:off x="1428" y="3813"/>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025" name="Line 19"/>
            <p:cNvSpPr>
              <a:spLocks noChangeShapeType="1"/>
            </p:cNvSpPr>
            <p:nvPr/>
          </p:nvSpPr>
          <p:spPr bwMode="auto">
            <a:xfrm flipV="1">
              <a:off x="1519" y="3813"/>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026" name="Line 20"/>
            <p:cNvSpPr>
              <a:spLocks noChangeShapeType="1"/>
            </p:cNvSpPr>
            <p:nvPr/>
          </p:nvSpPr>
          <p:spPr bwMode="auto">
            <a:xfrm flipV="1">
              <a:off x="1609" y="3813"/>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027" name="Line 21"/>
            <p:cNvSpPr>
              <a:spLocks noChangeShapeType="1"/>
            </p:cNvSpPr>
            <p:nvPr/>
          </p:nvSpPr>
          <p:spPr bwMode="auto">
            <a:xfrm flipV="1">
              <a:off x="1700" y="3813"/>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028" name="Line 22"/>
            <p:cNvSpPr>
              <a:spLocks noChangeShapeType="1"/>
            </p:cNvSpPr>
            <p:nvPr/>
          </p:nvSpPr>
          <p:spPr bwMode="auto">
            <a:xfrm flipV="1">
              <a:off x="1790" y="3813"/>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029" name="Line 23"/>
            <p:cNvSpPr>
              <a:spLocks noChangeShapeType="1"/>
            </p:cNvSpPr>
            <p:nvPr/>
          </p:nvSpPr>
          <p:spPr bwMode="auto">
            <a:xfrm flipV="1">
              <a:off x="1881" y="3813"/>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030" name="Line 24"/>
            <p:cNvSpPr>
              <a:spLocks noChangeShapeType="1"/>
            </p:cNvSpPr>
            <p:nvPr/>
          </p:nvSpPr>
          <p:spPr bwMode="auto">
            <a:xfrm flipV="1">
              <a:off x="1971" y="3813"/>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031" name="Line 25"/>
            <p:cNvSpPr>
              <a:spLocks noChangeShapeType="1"/>
            </p:cNvSpPr>
            <p:nvPr/>
          </p:nvSpPr>
          <p:spPr bwMode="auto">
            <a:xfrm flipV="1">
              <a:off x="2062" y="3813"/>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032" name="Line 26"/>
            <p:cNvSpPr>
              <a:spLocks noChangeShapeType="1"/>
            </p:cNvSpPr>
            <p:nvPr/>
          </p:nvSpPr>
          <p:spPr bwMode="auto">
            <a:xfrm flipV="1">
              <a:off x="2152" y="3813"/>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033" name="Line 27"/>
            <p:cNvSpPr>
              <a:spLocks noChangeShapeType="1"/>
            </p:cNvSpPr>
            <p:nvPr/>
          </p:nvSpPr>
          <p:spPr bwMode="auto">
            <a:xfrm flipV="1">
              <a:off x="2243" y="3813"/>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034" name="Rectangle 29"/>
            <p:cNvSpPr>
              <a:spLocks noChangeArrowheads="1"/>
            </p:cNvSpPr>
            <p:nvPr/>
          </p:nvSpPr>
          <p:spPr bwMode="auto">
            <a:xfrm>
              <a:off x="1111" y="3650"/>
              <a:ext cx="45" cy="163"/>
            </a:xfrm>
            <a:prstGeom prst="rect">
              <a:avLst/>
            </a:prstGeom>
            <a:solidFill>
              <a:schemeClr val="tx1"/>
            </a:solidFill>
            <a:ln w="0">
              <a:solidFill>
                <a:schemeClr val="tx1"/>
              </a:solidFill>
              <a:miter lim="800000"/>
              <a:headEnd/>
              <a:tailEnd/>
            </a:ln>
          </p:spPr>
          <p:txBody>
            <a:bodyPr wrap="none" anchor="ctr">
              <a:prstTxWarp prst="textNoShape">
                <a:avLst/>
              </a:prstTxWarp>
            </a:bodyPr>
            <a:lstStyle/>
            <a:p>
              <a:pPr algn="ctr"/>
              <a:endParaRPr lang="en-US">
                <a:solidFill>
                  <a:schemeClr val="bg1"/>
                </a:solidFill>
                <a:latin typeface="Times" charset="0"/>
              </a:endParaRPr>
            </a:p>
          </p:txBody>
        </p:sp>
        <p:sp>
          <p:nvSpPr>
            <p:cNvPr id="41035" name="Rectangle 30"/>
            <p:cNvSpPr>
              <a:spLocks noChangeArrowheads="1"/>
            </p:cNvSpPr>
            <p:nvPr/>
          </p:nvSpPr>
          <p:spPr bwMode="auto">
            <a:xfrm rot="3029308">
              <a:off x="1156" y="3404"/>
              <a:ext cx="46" cy="368"/>
            </a:xfrm>
            <a:prstGeom prst="rect">
              <a:avLst/>
            </a:prstGeom>
            <a:solidFill>
              <a:schemeClr val="tx1"/>
            </a:solidFill>
            <a:ln w="0">
              <a:solidFill>
                <a:schemeClr val="tx1"/>
              </a:solidFill>
              <a:miter lim="800000"/>
              <a:headEnd/>
              <a:tailEnd/>
            </a:ln>
          </p:spPr>
          <p:txBody>
            <a:bodyPr rot="10800000" vert="eaVert" wrap="none" anchor="ctr">
              <a:prstTxWarp prst="textNoShape">
                <a:avLst/>
              </a:prstTxWarp>
            </a:bodyPr>
            <a:lstStyle/>
            <a:p>
              <a:pPr algn="ctr"/>
              <a:endParaRPr lang="en-US">
                <a:solidFill>
                  <a:schemeClr val="bg1"/>
                </a:solidFill>
                <a:latin typeface="Times" charset="0"/>
              </a:endParaRPr>
            </a:p>
          </p:txBody>
        </p:sp>
        <p:sp>
          <p:nvSpPr>
            <p:cNvPr id="41036" name="Oval 31"/>
            <p:cNvSpPr>
              <a:spLocks noChangeArrowheads="1"/>
            </p:cNvSpPr>
            <p:nvPr/>
          </p:nvSpPr>
          <p:spPr bwMode="auto">
            <a:xfrm>
              <a:off x="1066" y="3568"/>
              <a:ext cx="124" cy="112"/>
            </a:xfrm>
            <a:prstGeom prst="ellipse">
              <a:avLst/>
            </a:prstGeom>
            <a:solidFill>
              <a:srgbClr val="FFFFFF"/>
            </a:solidFill>
            <a:ln w="9525">
              <a:solidFill>
                <a:schemeClr val="tx1"/>
              </a:solidFill>
              <a:round/>
              <a:headEnd/>
              <a:tailEnd/>
            </a:ln>
          </p:spPr>
          <p:txBody>
            <a:bodyPr wrap="none" anchor="ctr">
              <a:prstTxWarp prst="textNoShape">
                <a:avLst/>
              </a:prstTxWarp>
            </a:bodyPr>
            <a:lstStyle/>
            <a:p>
              <a:endParaRPr lang="en-US"/>
            </a:p>
          </p:txBody>
        </p:sp>
        <p:sp>
          <p:nvSpPr>
            <p:cNvPr id="41037" name="Line 32"/>
            <p:cNvSpPr>
              <a:spLocks noChangeShapeType="1"/>
            </p:cNvSpPr>
            <p:nvPr/>
          </p:nvSpPr>
          <p:spPr bwMode="auto">
            <a:xfrm flipH="1">
              <a:off x="1383" y="3072"/>
              <a:ext cx="441" cy="332"/>
            </a:xfrm>
            <a:prstGeom prst="line">
              <a:avLst/>
            </a:prstGeom>
            <a:noFill/>
            <a:ln w="9525">
              <a:solidFill>
                <a:schemeClr val="tx1"/>
              </a:solidFill>
              <a:round/>
              <a:headEnd/>
              <a:tailEnd/>
            </a:ln>
          </p:spPr>
          <p:txBody>
            <a:bodyPr wrap="none" anchor="ctr">
              <a:prstTxWarp prst="textNoShape">
                <a:avLst/>
              </a:prstTxWarp>
            </a:bodyPr>
            <a:lstStyle/>
            <a:p>
              <a:endParaRPr lang="en-US"/>
            </a:p>
          </p:txBody>
        </p:sp>
        <p:graphicFrame>
          <p:nvGraphicFramePr>
            <p:cNvPr id="40963" name="Object 3"/>
            <p:cNvGraphicFramePr>
              <a:graphicFrameLocks noChangeAspect="1"/>
            </p:cNvGraphicFramePr>
            <p:nvPr/>
          </p:nvGraphicFramePr>
          <p:xfrm>
            <a:off x="1872" y="2880"/>
            <a:ext cx="226" cy="203"/>
          </p:xfrm>
          <a:graphic>
            <a:graphicData uri="http://schemas.openxmlformats.org/presentationml/2006/ole">
              <p:oleObj spid="_x0000_s31747" name="Clip" r:id="rId3" imgW="768096" imgH="758952" progId="">
                <p:embed/>
              </p:oleObj>
            </a:graphicData>
          </a:graphic>
        </p:graphicFrame>
        <p:sp>
          <p:nvSpPr>
            <p:cNvPr id="41038" name="AutoShape 35"/>
            <p:cNvSpPr>
              <a:spLocks noChangeArrowheads="1"/>
            </p:cNvSpPr>
            <p:nvPr/>
          </p:nvSpPr>
          <p:spPr bwMode="auto">
            <a:xfrm>
              <a:off x="1582" y="3364"/>
              <a:ext cx="27" cy="24"/>
            </a:xfrm>
            <a:prstGeom prst="octagon">
              <a:avLst>
                <a:gd name="adj" fmla="val 29287"/>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1039" name="AutoShape 36"/>
            <p:cNvSpPr>
              <a:spLocks noChangeArrowheads="1"/>
            </p:cNvSpPr>
            <p:nvPr/>
          </p:nvSpPr>
          <p:spPr bwMode="auto">
            <a:xfrm>
              <a:off x="1853" y="3323"/>
              <a:ext cx="28" cy="24"/>
            </a:xfrm>
            <a:prstGeom prst="octagon">
              <a:avLst>
                <a:gd name="adj" fmla="val 29287"/>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1040" name="AutoShape 37"/>
            <p:cNvSpPr>
              <a:spLocks noChangeArrowheads="1"/>
            </p:cNvSpPr>
            <p:nvPr/>
          </p:nvSpPr>
          <p:spPr bwMode="auto">
            <a:xfrm>
              <a:off x="1440" y="3216"/>
              <a:ext cx="27" cy="25"/>
            </a:xfrm>
            <a:prstGeom prst="octagon">
              <a:avLst>
                <a:gd name="adj" fmla="val 29287"/>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1041" name="AutoShape 38"/>
            <p:cNvSpPr>
              <a:spLocks noChangeArrowheads="1"/>
            </p:cNvSpPr>
            <p:nvPr/>
          </p:nvSpPr>
          <p:spPr bwMode="auto">
            <a:xfrm>
              <a:off x="722" y="3323"/>
              <a:ext cx="27" cy="24"/>
            </a:xfrm>
            <a:prstGeom prst="octagon">
              <a:avLst>
                <a:gd name="adj" fmla="val 29287"/>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1042" name="AutoShape 39"/>
            <p:cNvSpPr>
              <a:spLocks noChangeArrowheads="1"/>
            </p:cNvSpPr>
            <p:nvPr/>
          </p:nvSpPr>
          <p:spPr bwMode="auto">
            <a:xfrm>
              <a:off x="993" y="3282"/>
              <a:ext cx="28" cy="24"/>
            </a:xfrm>
            <a:prstGeom prst="octagon">
              <a:avLst>
                <a:gd name="adj" fmla="val 29287"/>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1043" name="AutoShape 40"/>
            <p:cNvSpPr>
              <a:spLocks noChangeArrowheads="1"/>
            </p:cNvSpPr>
            <p:nvPr/>
          </p:nvSpPr>
          <p:spPr bwMode="auto">
            <a:xfrm>
              <a:off x="568" y="3200"/>
              <a:ext cx="27" cy="25"/>
            </a:xfrm>
            <a:prstGeom prst="octagon">
              <a:avLst>
                <a:gd name="adj" fmla="val 29287"/>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1044" name="AutoShape 41"/>
            <p:cNvSpPr>
              <a:spLocks noChangeArrowheads="1"/>
            </p:cNvSpPr>
            <p:nvPr/>
          </p:nvSpPr>
          <p:spPr bwMode="auto">
            <a:xfrm>
              <a:off x="2080" y="3323"/>
              <a:ext cx="27" cy="24"/>
            </a:xfrm>
            <a:prstGeom prst="octagon">
              <a:avLst>
                <a:gd name="adj" fmla="val 29287"/>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1045" name="AutoShape 42"/>
            <p:cNvSpPr>
              <a:spLocks noChangeArrowheads="1"/>
            </p:cNvSpPr>
            <p:nvPr/>
          </p:nvSpPr>
          <p:spPr bwMode="auto">
            <a:xfrm>
              <a:off x="2351" y="3282"/>
              <a:ext cx="28" cy="24"/>
            </a:xfrm>
            <a:prstGeom prst="octagon">
              <a:avLst>
                <a:gd name="adj" fmla="val 29287"/>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1046" name="AutoShape 43"/>
            <p:cNvSpPr>
              <a:spLocks noChangeArrowheads="1"/>
            </p:cNvSpPr>
            <p:nvPr/>
          </p:nvSpPr>
          <p:spPr bwMode="auto">
            <a:xfrm>
              <a:off x="1926" y="3200"/>
              <a:ext cx="27" cy="25"/>
            </a:xfrm>
            <a:prstGeom prst="octagon">
              <a:avLst>
                <a:gd name="adj" fmla="val 29287"/>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3" name="Group 97"/>
          <p:cNvGrpSpPr>
            <a:grpSpLocks/>
          </p:cNvGrpSpPr>
          <p:nvPr/>
        </p:nvGrpSpPr>
        <p:grpSpPr bwMode="auto">
          <a:xfrm>
            <a:off x="5638800" y="4876800"/>
            <a:ext cx="3162300" cy="1676400"/>
            <a:chOff x="3312" y="3024"/>
            <a:chExt cx="1992" cy="1056"/>
          </a:xfrm>
        </p:grpSpPr>
        <p:sp>
          <p:nvSpPr>
            <p:cNvPr id="40969" name="Line 52"/>
            <p:cNvSpPr>
              <a:spLocks noChangeShapeType="1"/>
            </p:cNvSpPr>
            <p:nvPr/>
          </p:nvSpPr>
          <p:spPr bwMode="auto">
            <a:xfrm>
              <a:off x="3448" y="3957"/>
              <a:ext cx="1856" cy="0"/>
            </a:xfrm>
            <a:prstGeom prst="line">
              <a:avLst/>
            </a:prstGeom>
            <a:noFill/>
            <a:ln w="76200">
              <a:solidFill>
                <a:schemeClr val="tx1"/>
              </a:solidFill>
              <a:round/>
              <a:headEnd/>
              <a:tailEnd/>
            </a:ln>
          </p:spPr>
          <p:txBody>
            <a:bodyPr wrap="none" anchor="ctr">
              <a:prstTxWarp prst="textNoShape">
                <a:avLst/>
              </a:prstTxWarp>
            </a:bodyPr>
            <a:lstStyle/>
            <a:p>
              <a:endParaRPr lang="en-US"/>
            </a:p>
          </p:txBody>
        </p:sp>
        <p:sp>
          <p:nvSpPr>
            <p:cNvPr id="40970" name="Line 53"/>
            <p:cNvSpPr>
              <a:spLocks noChangeShapeType="1"/>
            </p:cNvSpPr>
            <p:nvPr/>
          </p:nvSpPr>
          <p:spPr bwMode="auto">
            <a:xfrm flipV="1">
              <a:off x="3312"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1" name="Line 54"/>
            <p:cNvSpPr>
              <a:spLocks noChangeShapeType="1"/>
            </p:cNvSpPr>
            <p:nvPr/>
          </p:nvSpPr>
          <p:spPr bwMode="auto">
            <a:xfrm flipV="1">
              <a:off x="3403"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2" name="Line 55"/>
            <p:cNvSpPr>
              <a:spLocks noChangeShapeType="1"/>
            </p:cNvSpPr>
            <p:nvPr/>
          </p:nvSpPr>
          <p:spPr bwMode="auto">
            <a:xfrm flipV="1">
              <a:off x="3493"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3" name="Line 56"/>
            <p:cNvSpPr>
              <a:spLocks noChangeShapeType="1"/>
            </p:cNvSpPr>
            <p:nvPr/>
          </p:nvSpPr>
          <p:spPr bwMode="auto">
            <a:xfrm flipV="1">
              <a:off x="3584"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4" name="Line 57"/>
            <p:cNvSpPr>
              <a:spLocks noChangeShapeType="1"/>
            </p:cNvSpPr>
            <p:nvPr/>
          </p:nvSpPr>
          <p:spPr bwMode="auto">
            <a:xfrm flipV="1">
              <a:off x="3674"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5" name="Line 58"/>
            <p:cNvSpPr>
              <a:spLocks noChangeShapeType="1"/>
            </p:cNvSpPr>
            <p:nvPr/>
          </p:nvSpPr>
          <p:spPr bwMode="auto">
            <a:xfrm flipV="1">
              <a:off x="3765"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6" name="Line 59"/>
            <p:cNvSpPr>
              <a:spLocks noChangeShapeType="1"/>
            </p:cNvSpPr>
            <p:nvPr/>
          </p:nvSpPr>
          <p:spPr bwMode="auto">
            <a:xfrm flipV="1">
              <a:off x="3855"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7" name="Line 60"/>
            <p:cNvSpPr>
              <a:spLocks noChangeShapeType="1"/>
            </p:cNvSpPr>
            <p:nvPr/>
          </p:nvSpPr>
          <p:spPr bwMode="auto">
            <a:xfrm flipV="1">
              <a:off x="3946"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8" name="Line 61"/>
            <p:cNvSpPr>
              <a:spLocks noChangeShapeType="1"/>
            </p:cNvSpPr>
            <p:nvPr/>
          </p:nvSpPr>
          <p:spPr bwMode="auto">
            <a:xfrm flipV="1">
              <a:off x="4036"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9" name="Line 62"/>
            <p:cNvSpPr>
              <a:spLocks noChangeShapeType="1"/>
            </p:cNvSpPr>
            <p:nvPr/>
          </p:nvSpPr>
          <p:spPr bwMode="auto">
            <a:xfrm flipV="1">
              <a:off x="4127"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0" name="Line 63"/>
            <p:cNvSpPr>
              <a:spLocks noChangeShapeType="1"/>
            </p:cNvSpPr>
            <p:nvPr/>
          </p:nvSpPr>
          <p:spPr bwMode="auto">
            <a:xfrm flipV="1">
              <a:off x="4217" y="3957"/>
              <a:ext cx="182"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1" name="Line 64"/>
            <p:cNvSpPr>
              <a:spLocks noChangeShapeType="1"/>
            </p:cNvSpPr>
            <p:nvPr/>
          </p:nvSpPr>
          <p:spPr bwMode="auto">
            <a:xfrm flipV="1">
              <a:off x="4308"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2" name="Line 65"/>
            <p:cNvSpPr>
              <a:spLocks noChangeShapeType="1"/>
            </p:cNvSpPr>
            <p:nvPr/>
          </p:nvSpPr>
          <p:spPr bwMode="auto">
            <a:xfrm flipV="1">
              <a:off x="4399"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3" name="Line 66"/>
            <p:cNvSpPr>
              <a:spLocks noChangeShapeType="1"/>
            </p:cNvSpPr>
            <p:nvPr/>
          </p:nvSpPr>
          <p:spPr bwMode="auto">
            <a:xfrm flipV="1">
              <a:off x="4489"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4" name="Line 67"/>
            <p:cNvSpPr>
              <a:spLocks noChangeShapeType="1"/>
            </p:cNvSpPr>
            <p:nvPr/>
          </p:nvSpPr>
          <p:spPr bwMode="auto">
            <a:xfrm flipV="1">
              <a:off x="4580"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5" name="Line 68"/>
            <p:cNvSpPr>
              <a:spLocks noChangeShapeType="1"/>
            </p:cNvSpPr>
            <p:nvPr/>
          </p:nvSpPr>
          <p:spPr bwMode="auto">
            <a:xfrm flipV="1">
              <a:off x="4670"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6" name="Line 69"/>
            <p:cNvSpPr>
              <a:spLocks noChangeShapeType="1"/>
            </p:cNvSpPr>
            <p:nvPr/>
          </p:nvSpPr>
          <p:spPr bwMode="auto">
            <a:xfrm flipV="1">
              <a:off x="4761"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7" name="Line 70"/>
            <p:cNvSpPr>
              <a:spLocks noChangeShapeType="1"/>
            </p:cNvSpPr>
            <p:nvPr/>
          </p:nvSpPr>
          <p:spPr bwMode="auto">
            <a:xfrm flipV="1">
              <a:off x="4851"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8" name="Line 71"/>
            <p:cNvSpPr>
              <a:spLocks noChangeShapeType="1"/>
            </p:cNvSpPr>
            <p:nvPr/>
          </p:nvSpPr>
          <p:spPr bwMode="auto">
            <a:xfrm flipV="1">
              <a:off x="4942"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9" name="Line 72"/>
            <p:cNvSpPr>
              <a:spLocks noChangeShapeType="1"/>
            </p:cNvSpPr>
            <p:nvPr/>
          </p:nvSpPr>
          <p:spPr bwMode="auto">
            <a:xfrm flipV="1">
              <a:off x="5032"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90" name="Line 73"/>
            <p:cNvSpPr>
              <a:spLocks noChangeShapeType="1"/>
            </p:cNvSpPr>
            <p:nvPr/>
          </p:nvSpPr>
          <p:spPr bwMode="auto">
            <a:xfrm flipV="1">
              <a:off x="5123" y="3957"/>
              <a:ext cx="181" cy="12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91" name="Oval 74"/>
            <p:cNvSpPr>
              <a:spLocks noChangeArrowheads="1"/>
            </p:cNvSpPr>
            <p:nvPr/>
          </p:nvSpPr>
          <p:spPr bwMode="auto">
            <a:xfrm>
              <a:off x="3810" y="3180"/>
              <a:ext cx="951" cy="164"/>
            </a:xfrm>
            <a:prstGeom prst="ellipse">
              <a:avLst/>
            </a:prstGeom>
            <a:noFill/>
            <a:ln w="6350">
              <a:solidFill>
                <a:schemeClr val="tx1"/>
              </a:solidFill>
              <a:round/>
              <a:headEnd/>
              <a:tailEnd/>
            </a:ln>
          </p:spPr>
          <p:txBody>
            <a:bodyPr wrap="none" anchor="ctr">
              <a:prstTxWarp prst="textNoShape">
                <a:avLst/>
              </a:prstTxWarp>
            </a:bodyPr>
            <a:lstStyle/>
            <a:p>
              <a:pPr algn="ctr"/>
              <a:endParaRPr lang="en-US">
                <a:solidFill>
                  <a:schemeClr val="bg1"/>
                </a:solidFill>
                <a:latin typeface="Times" charset="0"/>
              </a:endParaRPr>
            </a:p>
          </p:txBody>
        </p:sp>
        <p:sp>
          <p:nvSpPr>
            <p:cNvPr id="40992" name="Rectangle 75"/>
            <p:cNvSpPr>
              <a:spLocks noChangeArrowheads="1"/>
            </p:cNvSpPr>
            <p:nvPr/>
          </p:nvSpPr>
          <p:spPr bwMode="auto">
            <a:xfrm>
              <a:off x="3991" y="3794"/>
              <a:ext cx="45" cy="163"/>
            </a:xfrm>
            <a:prstGeom prst="rect">
              <a:avLst/>
            </a:prstGeom>
            <a:solidFill>
              <a:schemeClr val="tx1"/>
            </a:solidFill>
            <a:ln w="0">
              <a:solidFill>
                <a:schemeClr val="tx1"/>
              </a:solidFill>
              <a:miter lim="800000"/>
              <a:headEnd/>
              <a:tailEnd/>
            </a:ln>
          </p:spPr>
          <p:txBody>
            <a:bodyPr wrap="none" anchor="ctr">
              <a:prstTxWarp prst="textNoShape">
                <a:avLst/>
              </a:prstTxWarp>
            </a:bodyPr>
            <a:lstStyle/>
            <a:p>
              <a:pPr algn="ctr"/>
              <a:endParaRPr lang="en-US">
                <a:solidFill>
                  <a:schemeClr val="bg1"/>
                </a:solidFill>
                <a:latin typeface="Times" charset="0"/>
              </a:endParaRPr>
            </a:p>
          </p:txBody>
        </p:sp>
        <p:sp>
          <p:nvSpPr>
            <p:cNvPr id="40993" name="Rectangle 76"/>
            <p:cNvSpPr>
              <a:spLocks noChangeArrowheads="1"/>
            </p:cNvSpPr>
            <p:nvPr/>
          </p:nvSpPr>
          <p:spPr bwMode="auto">
            <a:xfrm rot="2948329">
              <a:off x="4036" y="3548"/>
              <a:ext cx="46" cy="368"/>
            </a:xfrm>
            <a:prstGeom prst="rect">
              <a:avLst/>
            </a:prstGeom>
            <a:solidFill>
              <a:schemeClr val="tx1"/>
            </a:solidFill>
            <a:ln w="0">
              <a:solidFill>
                <a:schemeClr val="tx1"/>
              </a:solidFill>
              <a:miter lim="800000"/>
              <a:headEnd/>
              <a:tailEnd/>
            </a:ln>
          </p:spPr>
          <p:txBody>
            <a:bodyPr rot="10800000" vert="eaVert" wrap="none" anchor="ctr">
              <a:prstTxWarp prst="textNoShape">
                <a:avLst/>
              </a:prstTxWarp>
            </a:bodyPr>
            <a:lstStyle/>
            <a:p>
              <a:pPr algn="ctr"/>
              <a:endParaRPr lang="en-US">
                <a:solidFill>
                  <a:schemeClr val="bg1"/>
                </a:solidFill>
                <a:latin typeface="Times" charset="0"/>
              </a:endParaRPr>
            </a:p>
          </p:txBody>
        </p:sp>
        <p:sp>
          <p:nvSpPr>
            <p:cNvPr id="40994" name="Oval 77"/>
            <p:cNvSpPr>
              <a:spLocks noChangeArrowheads="1"/>
            </p:cNvSpPr>
            <p:nvPr/>
          </p:nvSpPr>
          <p:spPr bwMode="auto">
            <a:xfrm>
              <a:off x="3946" y="3712"/>
              <a:ext cx="124" cy="112"/>
            </a:xfrm>
            <a:prstGeom prst="ellipse">
              <a:avLst/>
            </a:prstGeom>
            <a:solidFill>
              <a:srgbClr val="FFFFFF"/>
            </a:solidFill>
            <a:ln w="9525">
              <a:solidFill>
                <a:schemeClr val="tx1"/>
              </a:solidFill>
              <a:round/>
              <a:headEnd/>
              <a:tailEnd/>
            </a:ln>
          </p:spPr>
          <p:txBody>
            <a:bodyPr wrap="none" anchor="ctr">
              <a:prstTxWarp prst="textNoShape">
                <a:avLst/>
              </a:prstTxWarp>
            </a:bodyPr>
            <a:lstStyle/>
            <a:p>
              <a:endParaRPr lang="en-US"/>
            </a:p>
          </p:txBody>
        </p:sp>
        <p:sp>
          <p:nvSpPr>
            <p:cNvPr id="40995" name="Line 78"/>
            <p:cNvSpPr>
              <a:spLocks noChangeShapeType="1"/>
            </p:cNvSpPr>
            <p:nvPr/>
          </p:nvSpPr>
          <p:spPr bwMode="auto">
            <a:xfrm flipH="1">
              <a:off x="4263" y="3262"/>
              <a:ext cx="498" cy="28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96" name="Line 79"/>
            <p:cNvSpPr>
              <a:spLocks noChangeShapeType="1"/>
            </p:cNvSpPr>
            <p:nvPr/>
          </p:nvSpPr>
          <p:spPr bwMode="auto">
            <a:xfrm>
              <a:off x="3810" y="3262"/>
              <a:ext cx="453" cy="286"/>
            </a:xfrm>
            <a:prstGeom prst="line">
              <a:avLst/>
            </a:prstGeom>
            <a:noFill/>
            <a:ln w="9525">
              <a:solidFill>
                <a:schemeClr val="tx1"/>
              </a:solidFill>
              <a:round/>
              <a:headEnd/>
              <a:tailEnd/>
            </a:ln>
          </p:spPr>
          <p:txBody>
            <a:bodyPr wrap="none" anchor="ctr">
              <a:prstTxWarp prst="textNoShape">
                <a:avLst/>
              </a:prstTxWarp>
            </a:bodyPr>
            <a:lstStyle/>
            <a:p>
              <a:endParaRPr lang="en-US"/>
            </a:p>
          </p:txBody>
        </p:sp>
        <p:graphicFrame>
          <p:nvGraphicFramePr>
            <p:cNvPr id="40962" name="Object 2"/>
            <p:cNvGraphicFramePr>
              <a:graphicFrameLocks noChangeAspect="1"/>
            </p:cNvGraphicFramePr>
            <p:nvPr/>
          </p:nvGraphicFramePr>
          <p:xfrm>
            <a:off x="4800" y="3024"/>
            <a:ext cx="226" cy="203"/>
          </p:xfrm>
          <a:graphic>
            <a:graphicData uri="http://schemas.openxmlformats.org/presentationml/2006/ole">
              <p:oleObj spid="_x0000_s31746" name="Clip" r:id="rId4" imgW="768096" imgH="758952" progId="">
                <p:embed/>
              </p:oleObj>
            </a:graphicData>
          </a:graphic>
        </p:graphicFrame>
        <p:sp>
          <p:nvSpPr>
            <p:cNvPr id="40997" name="AutoShape 81"/>
            <p:cNvSpPr>
              <a:spLocks noChangeArrowheads="1"/>
            </p:cNvSpPr>
            <p:nvPr/>
          </p:nvSpPr>
          <p:spPr bwMode="auto">
            <a:xfrm>
              <a:off x="4462" y="3508"/>
              <a:ext cx="27" cy="24"/>
            </a:xfrm>
            <a:prstGeom prst="octagon">
              <a:avLst>
                <a:gd name="adj" fmla="val 29287"/>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0998" name="AutoShape 82"/>
            <p:cNvSpPr>
              <a:spLocks noChangeArrowheads="1"/>
            </p:cNvSpPr>
            <p:nvPr/>
          </p:nvSpPr>
          <p:spPr bwMode="auto">
            <a:xfrm>
              <a:off x="4733" y="3467"/>
              <a:ext cx="28" cy="24"/>
            </a:xfrm>
            <a:prstGeom prst="octagon">
              <a:avLst>
                <a:gd name="adj" fmla="val 29287"/>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0999" name="AutoShape 83"/>
            <p:cNvSpPr>
              <a:spLocks noChangeArrowheads="1"/>
            </p:cNvSpPr>
            <p:nvPr/>
          </p:nvSpPr>
          <p:spPr bwMode="auto">
            <a:xfrm>
              <a:off x="4308" y="3385"/>
              <a:ext cx="27" cy="25"/>
            </a:xfrm>
            <a:prstGeom prst="octagon">
              <a:avLst>
                <a:gd name="adj" fmla="val 29287"/>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1000" name="AutoShape 84"/>
            <p:cNvSpPr>
              <a:spLocks noChangeArrowheads="1"/>
            </p:cNvSpPr>
            <p:nvPr/>
          </p:nvSpPr>
          <p:spPr bwMode="auto">
            <a:xfrm>
              <a:off x="3602" y="3467"/>
              <a:ext cx="27" cy="24"/>
            </a:xfrm>
            <a:prstGeom prst="octagon">
              <a:avLst>
                <a:gd name="adj" fmla="val 29287"/>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1001" name="AutoShape 85"/>
            <p:cNvSpPr>
              <a:spLocks noChangeArrowheads="1"/>
            </p:cNvSpPr>
            <p:nvPr/>
          </p:nvSpPr>
          <p:spPr bwMode="auto">
            <a:xfrm>
              <a:off x="3873" y="3426"/>
              <a:ext cx="28" cy="24"/>
            </a:xfrm>
            <a:prstGeom prst="octagon">
              <a:avLst>
                <a:gd name="adj" fmla="val 29287"/>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1002" name="AutoShape 86"/>
            <p:cNvSpPr>
              <a:spLocks noChangeArrowheads="1"/>
            </p:cNvSpPr>
            <p:nvPr/>
          </p:nvSpPr>
          <p:spPr bwMode="auto">
            <a:xfrm>
              <a:off x="3448" y="3344"/>
              <a:ext cx="27" cy="25"/>
            </a:xfrm>
            <a:prstGeom prst="octagon">
              <a:avLst>
                <a:gd name="adj" fmla="val 29287"/>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1003" name="AutoShape 87"/>
            <p:cNvSpPr>
              <a:spLocks noChangeArrowheads="1"/>
            </p:cNvSpPr>
            <p:nvPr/>
          </p:nvSpPr>
          <p:spPr bwMode="auto">
            <a:xfrm>
              <a:off x="4960" y="3467"/>
              <a:ext cx="27" cy="24"/>
            </a:xfrm>
            <a:prstGeom prst="octagon">
              <a:avLst>
                <a:gd name="adj" fmla="val 29287"/>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1004" name="AutoShape 88"/>
            <p:cNvSpPr>
              <a:spLocks noChangeArrowheads="1"/>
            </p:cNvSpPr>
            <p:nvPr/>
          </p:nvSpPr>
          <p:spPr bwMode="auto">
            <a:xfrm>
              <a:off x="5231" y="3426"/>
              <a:ext cx="28" cy="24"/>
            </a:xfrm>
            <a:prstGeom prst="octagon">
              <a:avLst>
                <a:gd name="adj" fmla="val 29287"/>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1005" name="AutoShape 89"/>
            <p:cNvSpPr>
              <a:spLocks noChangeArrowheads="1"/>
            </p:cNvSpPr>
            <p:nvPr/>
          </p:nvSpPr>
          <p:spPr bwMode="auto">
            <a:xfrm>
              <a:off x="4806" y="3344"/>
              <a:ext cx="27" cy="25"/>
            </a:xfrm>
            <a:prstGeom prst="octagon">
              <a:avLst>
                <a:gd name="adj" fmla="val 29287"/>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1006" name="Line 90"/>
            <p:cNvSpPr>
              <a:spLocks noChangeShapeType="1"/>
            </p:cNvSpPr>
            <p:nvPr/>
          </p:nvSpPr>
          <p:spPr bwMode="auto">
            <a:xfrm>
              <a:off x="4217" y="3344"/>
              <a:ext cx="91" cy="0"/>
            </a:xfrm>
            <a:prstGeom prst="line">
              <a:avLst/>
            </a:prstGeom>
            <a:noFill/>
            <a:ln w="9525">
              <a:solidFill>
                <a:schemeClr val="tx1"/>
              </a:solidFill>
              <a:round/>
              <a:headEnd/>
              <a:tailEnd type="arrow" w="med" len="med"/>
            </a:ln>
          </p:spPr>
          <p:txBody>
            <a:bodyPr wrap="none" anchor="ctr">
              <a:prstTxWarp prst="textNoShape">
                <a:avLst/>
              </a:prstTxWarp>
            </a:bodyPr>
            <a:lstStyle/>
            <a:p>
              <a:endParaRPr lang="en-US"/>
            </a:p>
          </p:txBody>
        </p:sp>
        <p:sp>
          <p:nvSpPr>
            <p:cNvPr id="41007" name="Line 91"/>
            <p:cNvSpPr>
              <a:spLocks noChangeShapeType="1"/>
            </p:cNvSpPr>
            <p:nvPr/>
          </p:nvSpPr>
          <p:spPr bwMode="auto">
            <a:xfrm>
              <a:off x="4217" y="3180"/>
              <a:ext cx="91" cy="0"/>
            </a:xfrm>
            <a:prstGeom prst="line">
              <a:avLst/>
            </a:prstGeom>
            <a:noFill/>
            <a:ln w="9525">
              <a:solidFill>
                <a:schemeClr val="tx1"/>
              </a:solidFill>
              <a:round/>
              <a:headEnd type="arrow" w="med" len="med"/>
              <a:tailEnd/>
            </a:ln>
          </p:spPr>
          <p:txBody>
            <a:bodyPr wrap="none" anchor="ctr">
              <a:prstTxWarp prst="textNoShape">
                <a:avLst/>
              </a:prstTxWarp>
            </a:bodyPr>
            <a:lstStyle/>
            <a:p>
              <a:endParaRPr lang="en-US"/>
            </a:p>
          </p:txBody>
        </p:sp>
        <p:sp>
          <p:nvSpPr>
            <p:cNvPr id="41008" name="Line 92"/>
            <p:cNvSpPr>
              <a:spLocks noChangeShapeType="1"/>
            </p:cNvSpPr>
            <p:nvPr/>
          </p:nvSpPr>
          <p:spPr bwMode="auto">
            <a:xfrm flipH="1" flipV="1">
              <a:off x="4444" y="3753"/>
              <a:ext cx="45" cy="204"/>
            </a:xfrm>
            <a:prstGeom prst="line">
              <a:avLst/>
            </a:prstGeom>
            <a:noFill/>
            <a:ln w="9525">
              <a:solidFill>
                <a:schemeClr val="tx1"/>
              </a:solidFill>
              <a:round/>
              <a:headEnd/>
              <a:tailEnd type="arrow" w="med" len="med"/>
            </a:ln>
          </p:spPr>
          <p:txBody>
            <a:bodyPr wrap="none" anchor="ctr">
              <a:prstTxWarp prst="textNoShape">
                <a:avLst/>
              </a:prstTxWarp>
            </a:bodyPr>
            <a:lstStyle/>
            <a:p>
              <a:endParaRPr lang="en-US"/>
            </a:p>
          </p:txBody>
        </p:sp>
        <p:sp>
          <p:nvSpPr>
            <p:cNvPr id="41009" name="Line 93"/>
            <p:cNvSpPr>
              <a:spLocks noChangeShapeType="1"/>
            </p:cNvSpPr>
            <p:nvPr/>
          </p:nvSpPr>
          <p:spPr bwMode="auto">
            <a:xfrm flipV="1">
              <a:off x="4489" y="3835"/>
              <a:ext cx="226" cy="122"/>
            </a:xfrm>
            <a:prstGeom prst="line">
              <a:avLst/>
            </a:prstGeom>
            <a:noFill/>
            <a:ln w="9525">
              <a:solidFill>
                <a:schemeClr val="tx1"/>
              </a:solidFill>
              <a:round/>
              <a:headEnd/>
              <a:tailEnd type="arrow" w="med" len="med"/>
            </a:ln>
          </p:spPr>
          <p:txBody>
            <a:bodyPr wrap="none" anchor="ctr">
              <a:prstTxWarp prst="textNoShape">
                <a:avLst/>
              </a:prstTxWarp>
            </a:bodyPr>
            <a:lstStyle/>
            <a:p>
              <a:endParaRPr lang="en-US"/>
            </a:p>
          </p:txBody>
        </p:sp>
        <p:sp>
          <p:nvSpPr>
            <p:cNvPr id="41010" name="Line 94"/>
            <p:cNvSpPr>
              <a:spLocks noChangeShapeType="1"/>
            </p:cNvSpPr>
            <p:nvPr/>
          </p:nvSpPr>
          <p:spPr bwMode="auto">
            <a:xfrm flipH="1" flipV="1">
              <a:off x="4263" y="3835"/>
              <a:ext cx="226" cy="122"/>
            </a:xfrm>
            <a:prstGeom prst="line">
              <a:avLst/>
            </a:prstGeom>
            <a:noFill/>
            <a:ln w="9525">
              <a:solidFill>
                <a:schemeClr val="tx1"/>
              </a:solidFill>
              <a:round/>
              <a:headEnd/>
              <a:tailEnd type="arrow" w="med" len="med"/>
            </a:ln>
          </p:spPr>
          <p:txBody>
            <a:bodyPr wrap="none" anchor="ctr">
              <a:prstTxWarp prst="textNoShape">
                <a:avLst/>
              </a:prstTxWarp>
            </a:bodyPr>
            <a:lstStyle/>
            <a:p>
              <a:endParaRPr lang="en-US"/>
            </a:p>
          </p:txBody>
        </p:sp>
        <p:sp>
          <p:nvSpPr>
            <p:cNvPr id="41011" name="Line 95"/>
            <p:cNvSpPr>
              <a:spLocks noChangeShapeType="1"/>
            </p:cNvSpPr>
            <p:nvPr/>
          </p:nvSpPr>
          <p:spPr bwMode="auto">
            <a:xfrm flipV="1">
              <a:off x="4489" y="3712"/>
              <a:ext cx="181" cy="245"/>
            </a:xfrm>
            <a:prstGeom prst="line">
              <a:avLst/>
            </a:prstGeom>
            <a:noFill/>
            <a:ln w="9525">
              <a:solidFill>
                <a:schemeClr val="tx1"/>
              </a:solidFill>
              <a:round/>
              <a:headEnd/>
              <a:tailEnd type="arrow" w="med" len="med"/>
            </a:ln>
          </p:spPr>
          <p:txBody>
            <a:bodyPr wrap="none" anchor="ct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304800"/>
            <a:ext cx="7772400" cy="762000"/>
          </a:xfrm>
        </p:spPr>
        <p:txBody>
          <a:bodyPr/>
          <a:lstStyle/>
          <a:p>
            <a:pPr eaLnBrk="1" hangingPunct="1"/>
            <a:r>
              <a:rPr lang="en-US" sz="3600" u="sng">
                <a:solidFill>
                  <a:srgbClr val="0000FF"/>
                </a:solidFill>
              </a:rPr>
              <a:t>More about direct sun</a:t>
            </a:r>
          </a:p>
        </p:txBody>
      </p:sp>
      <p:sp>
        <p:nvSpPr>
          <p:cNvPr id="41987" name="Text Box 5"/>
          <p:cNvSpPr txBox="1">
            <a:spLocks noChangeArrowheads="1"/>
          </p:cNvSpPr>
          <p:nvPr/>
        </p:nvSpPr>
        <p:spPr bwMode="auto">
          <a:xfrm>
            <a:off x="2052086" y="1752600"/>
            <a:ext cx="4737194" cy="2492990"/>
          </a:xfrm>
          <a:prstGeom prst="rect">
            <a:avLst/>
          </a:prstGeom>
          <a:noFill/>
          <a:ln w="9525">
            <a:noFill/>
            <a:miter lim="800000"/>
            <a:headEnd/>
            <a:tailEnd/>
          </a:ln>
        </p:spPr>
        <p:txBody>
          <a:bodyPr wrap="none">
            <a:prstTxWarp prst="textNoShape">
              <a:avLst/>
            </a:prstTxWarp>
            <a:spAutoFit/>
          </a:bodyPr>
          <a:lstStyle/>
          <a:p>
            <a:pPr>
              <a:spcAft>
                <a:spcPts val="600"/>
              </a:spcAft>
            </a:pPr>
            <a:r>
              <a:rPr lang="en-US"/>
              <a:t>Direct Sun Products:</a:t>
            </a:r>
          </a:p>
          <a:p>
            <a:pPr>
              <a:spcAft>
                <a:spcPts val="600"/>
              </a:spcAft>
              <a:buFontTx/>
              <a:buChar char="•"/>
            </a:pPr>
            <a:r>
              <a:rPr lang="en-US"/>
              <a:t>  Spectral AOD (</a:t>
            </a:r>
            <a:r>
              <a:rPr lang="en-US">
                <a:latin typeface="Symbol" charset="2"/>
                <a:sym typeface="Symbol" charset="2"/>
              </a:rPr>
              <a:t></a:t>
            </a:r>
            <a:r>
              <a:rPr lang="en-US" baseline="-25000">
                <a:latin typeface="Symbol" charset="2"/>
                <a:sym typeface="Symbol" charset="2"/>
              </a:rPr>
              <a:t></a:t>
            </a:r>
            <a:r>
              <a:rPr lang="en-US"/>
              <a:t>) (accuracy: </a:t>
            </a:r>
            <a:r>
              <a:rPr lang="en-US">
                <a:latin typeface="Symbol" charset="2"/>
                <a:sym typeface="Symbol" charset="2"/>
              </a:rPr>
              <a:t></a:t>
            </a:r>
            <a:r>
              <a:rPr lang="en-US"/>
              <a:t> = ±0.01 for L2)</a:t>
            </a:r>
          </a:p>
          <a:p>
            <a:pPr>
              <a:spcAft>
                <a:spcPts val="600"/>
              </a:spcAft>
              <a:buFontTx/>
              <a:buChar char="•"/>
            </a:pPr>
            <a:r>
              <a:rPr lang="en-US"/>
              <a:t>  Angstrom Exponent (</a:t>
            </a:r>
            <a:r>
              <a:rPr lang="en-US">
                <a:latin typeface="Symbol" charset="2"/>
                <a:sym typeface="Symbol" charset="2"/>
              </a:rPr>
              <a:t></a:t>
            </a:r>
            <a:r>
              <a:rPr lang="en-US"/>
              <a:t>)</a:t>
            </a:r>
          </a:p>
          <a:p>
            <a:pPr>
              <a:spcAft>
                <a:spcPts val="600"/>
              </a:spcAft>
              <a:buFontTx/>
              <a:buChar char="•"/>
            </a:pPr>
            <a:r>
              <a:rPr lang="en-US"/>
              <a:t>  Total column water vapor (w)</a:t>
            </a:r>
          </a:p>
          <a:p>
            <a:pPr>
              <a:spcAft>
                <a:spcPts val="600"/>
              </a:spcAft>
              <a:buFontTx/>
              <a:buChar char="•"/>
            </a:pPr>
            <a:r>
              <a:rPr lang="en-US"/>
              <a:t>  Statistics: Daily averages, monthly averages</a:t>
            </a:r>
          </a:p>
          <a:p>
            <a:pPr>
              <a:spcAft>
                <a:spcPts val="600"/>
              </a:spcAft>
              <a:buFontTx/>
              <a:buChar char="•"/>
            </a:pPr>
            <a:r>
              <a:rPr lang="en-US"/>
              <a:t>  Fine and coarse AOD </a:t>
            </a:r>
          </a:p>
          <a:p>
            <a:pPr>
              <a:buFontTx/>
              <a:buChar char="•"/>
            </a:pPr>
            <a:r>
              <a:rPr lang="en-US"/>
              <a:t>  Fine and coarse fraction of aerosol</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304800"/>
            <a:ext cx="7772400" cy="762000"/>
          </a:xfrm>
        </p:spPr>
        <p:txBody>
          <a:bodyPr/>
          <a:lstStyle/>
          <a:p>
            <a:pPr eaLnBrk="1" hangingPunct="1"/>
            <a:r>
              <a:rPr lang="en-US" sz="3600" u="sng" smtClean="0">
                <a:solidFill>
                  <a:srgbClr val="0000FF"/>
                </a:solidFill>
              </a:rPr>
              <a:t>More About “Almucantar” Data</a:t>
            </a:r>
          </a:p>
        </p:txBody>
      </p:sp>
      <p:sp>
        <p:nvSpPr>
          <p:cNvPr id="43011" name="Text Box 5"/>
          <p:cNvSpPr txBox="1">
            <a:spLocks noChangeArrowheads="1"/>
          </p:cNvSpPr>
          <p:nvPr/>
        </p:nvSpPr>
        <p:spPr bwMode="auto">
          <a:xfrm>
            <a:off x="2514600" y="1686102"/>
            <a:ext cx="4006850" cy="3140075"/>
          </a:xfrm>
          <a:prstGeom prst="rect">
            <a:avLst/>
          </a:prstGeom>
          <a:noFill/>
          <a:ln w="9525">
            <a:noFill/>
            <a:miter lim="800000"/>
            <a:headEnd/>
            <a:tailEnd/>
          </a:ln>
        </p:spPr>
        <p:txBody>
          <a:bodyPr wrap="none">
            <a:prstTxWarp prst="textNoShape">
              <a:avLst/>
            </a:prstTxWarp>
            <a:spAutoFit/>
          </a:bodyPr>
          <a:lstStyle/>
          <a:p>
            <a:pPr>
              <a:spcAft>
                <a:spcPts val="600"/>
              </a:spcAft>
              <a:buFont typeface="Arial" charset="0"/>
              <a:buChar char="•"/>
            </a:pPr>
            <a:r>
              <a:rPr lang="en-US"/>
              <a:t> Size Distribution</a:t>
            </a:r>
          </a:p>
          <a:p>
            <a:pPr>
              <a:spcAft>
                <a:spcPts val="600"/>
              </a:spcAft>
            </a:pPr>
            <a:endParaRPr lang="en-US"/>
          </a:p>
          <a:p>
            <a:pPr>
              <a:spcAft>
                <a:spcPts val="600"/>
              </a:spcAft>
              <a:buFontTx/>
              <a:buChar char="•"/>
            </a:pPr>
            <a:r>
              <a:rPr lang="en-US"/>
              <a:t> Absorption Optical Depth</a:t>
            </a:r>
          </a:p>
          <a:p>
            <a:pPr>
              <a:spcAft>
                <a:spcPts val="600"/>
              </a:spcAft>
            </a:pPr>
            <a:endParaRPr lang="en-US"/>
          </a:p>
          <a:p>
            <a:pPr>
              <a:spcAft>
                <a:spcPts val="600"/>
              </a:spcAft>
              <a:buFontTx/>
              <a:buChar char="•"/>
            </a:pPr>
            <a:r>
              <a:rPr lang="en-US"/>
              <a:t> Extinction Optical Depth</a:t>
            </a:r>
          </a:p>
          <a:p>
            <a:pPr>
              <a:spcAft>
                <a:spcPts val="600"/>
              </a:spcAft>
            </a:pPr>
            <a:endParaRPr lang="en-US"/>
          </a:p>
          <a:p>
            <a:pPr>
              <a:buFontTx/>
              <a:buChar char="•"/>
            </a:pPr>
            <a:r>
              <a:rPr lang="en-US"/>
              <a:t> </a:t>
            </a:r>
            <a:r>
              <a:rPr lang="en-US" b="1"/>
              <a:t>Single Scattering Albedo</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ext Box 5"/>
          <p:cNvSpPr txBox="1">
            <a:spLocks noChangeArrowheads="1"/>
          </p:cNvSpPr>
          <p:nvPr/>
        </p:nvSpPr>
        <p:spPr bwMode="auto">
          <a:xfrm>
            <a:off x="1447800" y="533400"/>
            <a:ext cx="6176963" cy="769938"/>
          </a:xfrm>
          <a:prstGeom prst="rect">
            <a:avLst/>
          </a:prstGeom>
          <a:noFill/>
          <a:ln w="9525">
            <a:noFill/>
            <a:miter lim="800000"/>
            <a:headEnd/>
            <a:tailEnd/>
          </a:ln>
        </p:spPr>
        <p:txBody>
          <a:bodyPr wrap="none">
            <a:prstTxWarp prst="textNoShape">
              <a:avLst/>
            </a:prstTxWarp>
            <a:spAutoFit/>
          </a:bodyPr>
          <a:lstStyle/>
          <a:p>
            <a:r>
              <a:rPr lang="en-US" sz="4400"/>
              <a:t>AERONET Data Quality</a:t>
            </a:r>
          </a:p>
        </p:txBody>
      </p:sp>
      <p:sp>
        <p:nvSpPr>
          <p:cNvPr id="44035" name="TextBox 4"/>
          <p:cNvSpPr txBox="1">
            <a:spLocks noChangeArrowheads="1"/>
          </p:cNvSpPr>
          <p:nvPr/>
        </p:nvSpPr>
        <p:spPr bwMode="auto">
          <a:xfrm>
            <a:off x="1981200" y="2133600"/>
            <a:ext cx="5654675" cy="2308225"/>
          </a:xfrm>
          <a:prstGeom prst="rect">
            <a:avLst/>
          </a:prstGeom>
          <a:noFill/>
          <a:ln w="9525">
            <a:noFill/>
            <a:miter lim="800000"/>
            <a:headEnd/>
            <a:tailEnd/>
          </a:ln>
        </p:spPr>
        <p:txBody>
          <a:bodyPr wrap="none">
            <a:prstTxWarp prst="textNoShape">
              <a:avLst/>
            </a:prstTxWarp>
            <a:spAutoFit/>
          </a:bodyPr>
          <a:lstStyle/>
          <a:p>
            <a:r>
              <a:rPr lang="en-US"/>
              <a:t>AERONET data is unique among</a:t>
            </a:r>
          </a:p>
          <a:p>
            <a:r>
              <a:rPr lang="en-US"/>
              <a:t>sun photometer networks</a:t>
            </a:r>
          </a:p>
          <a:p>
            <a:endParaRPr lang="en-US"/>
          </a:p>
          <a:p>
            <a:r>
              <a:rPr lang="en-US"/>
              <a:t>This is due to the consistent high quality</a:t>
            </a:r>
          </a:p>
          <a:p>
            <a:r>
              <a:rPr lang="en-US"/>
              <a:t>calibration methodology applied to all</a:t>
            </a:r>
          </a:p>
          <a:p>
            <a:r>
              <a:rPr lang="en-US"/>
              <a:t> of its instruments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152400" y="1600200"/>
            <a:ext cx="8122986" cy="3954929"/>
          </a:xfrm>
          <a:prstGeom prst="rect">
            <a:avLst/>
          </a:prstGeom>
          <a:noFill/>
          <a:ln w="9525">
            <a:noFill/>
            <a:miter lim="800000"/>
            <a:headEnd/>
            <a:tailEnd/>
          </a:ln>
        </p:spPr>
        <p:txBody>
          <a:bodyPr wrap="none">
            <a:prstTxWarp prst="textNoShape">
              <a:avLst/>
            </a:prstTxWarp>
            <a:spAutoFit/>
          </a:bodyPr>
          <a:lstStyle/>
          <a:p>
            <a:r>
              <a:rPr lang="en-US" sz="2000">
                <a:solidFill>
                  <a:srgbClr val="009C34"/>
                </a:solidFill>
              </a:rPr>
              <a:t>     </a:t>
            </a:r>
            <a:r>
              <a:rPr lang="en-US" sz="2000">
                <a:solidFill>
                  <a:srgbClr val="FF0000"/>
                </a:solidFill>
              </a:rPr>
              <a:t>Level 1.0 </a:t>
            </a:r>
            <a:r>
              <a:rPr lang="en-US" sz="2000">
                <a:solidFill>
                  <a:srgbClr val="000000"/>
                </a:solidFill>
              </a:rPr>
              <a:t>- unscreened data; does not have final calibration applied</a:t>
            </a:r>
          </a:p>
          <a:p>
            <a:r>
              <a:rPr lang="en-US" sz="2000">
                <a:solidFill>
                  <a:srgbClr val="000000"/>
                </a:solidFill>
              </a:rPr>
              <a:t> </a:t>
            </a:r>
            <a:endParaRPr lang="en-US" sz="2000">
              <a:solidFill>
                <a:srgbClr val="009C34"/>
              </a:solidFill>
            </a:endParaRPr>
          </a:p>
          <a:p>
            <a:r>
              <a:rPr lang="en-US" sz="2000">
                <a:solidFill>
                  <a:srgbClr val="FF6600"/>
                </a:solidFill>
              </a:rPr>
              <a:t>    </a:t>
            </a:r>
            <a:r>
              <a:rPr lang="en-US" sz="2000">
                <a:solidFill>
                  <a:srgbClr val="FF6600"/>
                </a:solidFill>
              </a:rPr>
              <a:t>Level 1.5 </a:t>
            </a:r>
            <a:r>
              <a:rPr lang="en-US" sz="2000">
                <a:solidFill>
                  <a:srgbClr val="000000"/>
                </a:solidFill>
              </a:rPr>
              <a:t>- cloud-screened data; does not have final calibration applied.</a:t>
            </a:r>
          </a:p>
          <a:p>
            <a:r>
              <a:rPr lang="en-US" sz="2000">
                <a:solidFill>
                  <a:srgbClr val="000000"/>
                </a:solidFill>
              </a:rPr>
              <a:t>    These data are not quality assured. </a:t>
            </a:r>
          </a:p>
          <a:p>
            <a:endParaRPr lang="en-US" sz="2000">
              <a:solidFill>
                <a:srgbClr val="009C34"/>
              </a:solidFill>
            </a:endParaRPr>
          </a:p>
          <a:p>
            <a:r>
              <a:rPr lang="en-US" sz="2000">
                <a:solidFill>
                  <a:srgbClr val="008000"/>
                </a:solidFill>
              </a:rPr>
              <a:t>    </a:t>
            </a:r>
            <a:r>
              <a:rPr lang="en-US" sz="2000">
                <a:solidFill>
                  <a:srgbClr val="008000"/>
                </a:solidFill>
              </a:rPr>
              <a:t>Level 2.0 </a:t>
            </a:r>
            <a:r>
              <a:rPr lang="en-US" sz="2000">
                <a:solidFill>
                  <a:srgbClr val="000000"/>
                </a:solidFill>
              </a:rPr>
              <a:t>- pre- and post-field calibration applied, cloud-screened, </a:t>
            </a:r>
          </a:p>
          <a:p>
            <a:r>
              <a:rPr lang="en-US" sz="2000">
                <a:solidFill>
                  <a:srgbClr val="000000"/>
                </a:solidFill>
              </a:rPr>
              <a:t>   and quality-assured data</a:t>
            </a:r>
          </a:p>
          <a:p>
            <a:endParaRPr lang="en-US" sz="2000">
              <a:solidFill>
                <a:srgbClr val="000000"/>
              </a:solidFill>
            </a:endParaRPr>
          </a:p>
          <a:p>
            <a:r>
              <a:rPr lang="en-US" sz="2000">
                <a:solidFill>
                  <a:srgbClr val="000000"/>
                </a:solidFill>
              </a:rPr>
              <a:t>           Next data release will have a near-real time level 2 product.</a:t>
            </a:r>
          </a:p>
          <a:p>
            <a:r>
              <a:rPr lang="en-US" sz="2000"/>
              <a:t>   </a:t>
            </a:r>
          </a:p>
          <a:p>
            <a:r>
              <a:rPr lang="en-US" sz="2000"/>
              <a:t>            If available: Level 2 is preferred. </a:t>
            </a:r>
          </a:p>
          <a:p>
            <a:r>
              <a:rPr lang="en-US" sz="2000"/>
              <a:t>           (</a:t>
            </a:r>
            <a:r>
              <a:rPr lang="en-US" sz="2000"/>
              <a:t> When studying cloud processed aerosols Level 1.5 may be preferred. </a:t>
            </a:r>
          </a:p>
          <a:p>
            <a:endParaRPr lang="en-US" sz="1100">
              <a:solidFill>
                <a:srgbClr val="000000"/>
              </a:solidFill>
            </a:endParaRPr>
          </a:p>
        </p:txBody>
      </p:sp>
      <p:sp>
        <p:nvSpPr>
          <p:cNvPr id="45059" name="Text Box 5"/>
          <p:cNvSpPr txBox="1">
            <a:spLocks noChangeArrowheads="1"/>
          </p:cNvSpPr>
          <p:nvPr/>
        </p:nvSpPr>
        <p:spPr bwMode="auto">
          <a:xfrm>
            <a:off x="3147828" y="501134"/>
            <a:ext cx="3134191" cy="461665"/>
          </a:xfrm>
          <a:prstGeom prst="rect">
            <a:avLst/>
          </a:prstGeom>
          <a:noFill/>
          <a:ln w="9525">
            <a:noFill/>
            <a:miter lim="800000"/>
            <a:headEnd/>
            <a:tailEnd/>
          </a:ln>
        </p:spPr>
        <p:txBody>
          <a:bodyPr wrap="none">
            <a:prstTxWarp prst="textNoShape">
              <a:avLst/>
            </a:prstTxWarp>
            <a:spAutoFit/>
          </a:bodyPr>
          <a:lstStyle/>
          <a:p>
            <a:r>
              <a:rPr lang="en-US" sz="2400" b="1"/>
              <a:t>AERONET Data Levels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2229527" y="533400"/>
            <a:ext cx="5116325" cy="609600"/>
          </a:xfrm>
        </p:spPr>
        <p:txBody>
          <a:bodyPr/>
          <a:lstStyle/>
          <a:p>
            <a:pPr algn="ctr" eaLnBrk="1" hangingPunct="1">
              <a:buFontTx/>
              <a:buNone/>
            </a:pPr>
            <a:r>
              <a:rPr lang="en-US" sz="2800"/>
              <a:t>AERONET System Interface</a:t>
            </a:r>
          </a:p>
        </p:txBody>
      </p:sp>
      <p:pic>
        <p:nvPicPr>
          <p:cNvPr id="46083" name="Picture 5" descr="AeroMap2"/>
          <p:cNvPicPr>
            <a:picLocks noChangeAspect="1" noChangeArrowheads="1"/>
          </p:cNvPicPr>
          <p:nvPr/>
        </p:nvPicPr>
        <p:blipFill>
          <a:blip r:embed="rId2"/>
          <a:srcRect/>
          <a:stretch>
            <a:fillRect/>
          </a:stretch>
        </p:blipFill>
        <p:spPr bwMode="auto">
          <a:xfrm>
            <a:off x="533400" y="1258888"/>
            <a:ext cx="7620000" cy="55626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a:xfrm>
            <a:off x="2133600" y="1066800"/>
            <a:ext cx="5486400" cy="4876800"/>
          </a:xfrm>
        </p:spPr>
        <p:txBody>
          <a:bodyPr wrap="none"/>
          <a:lstStyle/>
          <a:p>
            <a:pPr eaLnBrk="1" hangingPunct="1">
              <a:lnSpc>
                <a:spcPct val="90000"/>
              </a:lnSpc>
              <a:spcAft>
                <a:spcPts val="600"/>
              </a:spcAft>
              <a:buFontTx/>
              <a:buNone/>
            </a:pPr>
            <a:r>
              <a:rPr lang="en-US" sz="2800"/>
              <a:t>Data can be sorted  by:</a:t>
            </a:r>
          </a:p>
          <a:p>
            <a:pPr eaLnBrk="1" hangingPunct="1">
              <a:lnSpc>
                <a:spcPct val="90000"/>
              </a:lnSpc>
              <a:spcAft>
                <a:spcPts val="600"/>
              </a:spcAft>
              <a:buFontTx/>
              <a:buNone/>
            </a:pPr>
            <a:endParaRPr lang="en-US" sz="2800"/>
          </a:p>
          <a:p>
            <a:pPr eaLnBrk="1" hangingPunct="1">
              <a:lnSpc>
                <a:spcPct val="90000"/>
              </a:lnSpc>
              <a:spcAft>
                <a:spcPts val="1200"/>
              </a:spcAft>
            </a:pPr>
            <a:r>
              <a:rPr lang="en-US" sz="2800"/>
              <a:t>Location (clicking on the map)</a:t>
            </a:r>
            <a:endParaRPr lang="en-US" sz="2800"/>
          </a:p>
          <a:p>
            <a:pPr eaLnBrk="1" hangingPunct="1">
              <a:lnSpc>
                <a:spcPct val="90000"/>
              </a:lnSpc>
              <a:spcAft>
                <a:spcPts val="1200"/>
              </a:spcAft>
            </a:pPr>
            <a:r>
              <a:rPr lang="en-US" sz="2800"/>
              <a:t>Location (site list)</a:t>
            </a:r>
            <a:endParaRPr lang="en-US" sz="2800"/>
          </a:p>
          <a:p>
            <a:pPr eaLnBrk="1" hangingPunct="1">
              <a:lnSpc>
                <a:spcPct val="90000"/>
              </a:lnSpc>
              <a:spcAft>
                <a:spcPts val="1200"/>
              </a:spcAft>
            </a:pPr>
            <a:r>
              <a:rPr lang="en-US" sz="2800"/>
              <a:t>Data Level</a:t>
            </a:r>
          </a:p>
          <a:p>
            <a:pPr eaLnBrk="1" hangingPunct="1">
              <a:lnSpc>
                <a:spcPct val="90000"/>
              </a:lnSpc>
              <a:spcAft>
                <a:spcPts val="1200"/>
              </a:spcAft>
            </a:pPr>
            <a:r>
              <a:rPr lang="en-US" sz="2800"/>
              <a:t>Dates of available data</a:t>
            </a:r>
          </a:p>
          <a:p>
            <a:pPr eaLnBrk="1" hangingPunct="1">
              <a:lnSpc>
                <a:spcPct val="90000"/>
              </a:lnSpc>
            </a:pPr>
            <a:r>
              <a:rPr lang="en-US" sz="2800"/>
              <a:t>Length of data record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itle 1"/>
          <p:cNvSpPr>
            <a:spLocks noGrp="1"/>
          </p:cNvSpPr>
          <p:nvPr>
            <p:ph type="title"/>
          </p:nvPr>
        </p:nvSpPr>
        <p:spPr>
          <a:xfrm>
            <a:off x="2057400" y="0"/>
            <a:ext cx="5029200" cy="685800"/>
          </a:xfrm>
        </p:spPr>
        <p:txBody>
          <a:bodyPr wrap="none"/>
          <a:lstStyle/>
          <a:p>
            <a:r>
              <a:rPr lang="en-US" sz="3200" smtClean="0"/>
              <a:t>Aeronet Site Data Interface</a:t>
            </a:r>
          </a:p>
        </p:txBody>
      </p:sp>
      <p:pic>
        <p:nvPicPr>
          <p:cNvPr id="48131" name="Picture 3" descr="AeronetYear.jpg"/>
          <p:cNvPicPr>
            <a:picLocks noChangeAspect="1"/>
          </p:cNvPicPr>
          <p:nvPr/>
        </p:nvPicPr>
        <p:blipFill>
          <a:blip r:embed="rId2"/>
          <a:srcRect/>
          <a:stretch>
            <a:fillRect/>
          </a:stretch>
        </p:blipFill>
        <p:spPr bwMode="auto">
          <a:xfrm>
            <a:off x="1143000" y="1355725"/>
            <a:ext cx="7315200" cy="5118100"/>
          </a:xfrm>
          <a:prstGeom prst="rect">
            <a:avLst/>
          </a:prstGeom>
          <a:noFill/>
          <a:ln w="9525">
            <a:noFill/>
            <a:miter lim="800000"/>
            <a:headEnd/>
            <a:tailEnd/>
          </a:ln>
        </p:spPr>
      </p:pic>
      <p:sp>
        <p:nvSpPr>
          <p:cNvPr id="48132" name="TextBox 4"/>
          <p:cNvSpPr txBox="1">
            <a:spLocks noChangeArrowheads="1"/>
          </p:cNvSpPr>
          <p:nvPr/>
        </p:nvSpPr>
        <p:spPr bwMode="auto">
          <a:xfrm>
            <a:off x="3962400" y="4572000"/>
            <a:ext cx="1604963" cy="461963"/>
          </a:xfrm>
          <a:prstGeom prst="rect">
            <a:avLst/>
          </a:prstGeom>
          <a:solidFill>
            <a:schemeClr val="bg1"/>
          </a:solidFill>
          <a:ln w="9525">
            <a:noFill/>
            <a:miter lim="800000"/>
            <a:headEnd/>
            <a:tailEnd/>
          </a:ln>
        </p:spPr>
        <p:txBody>
          <a:bodyPr wrap="none">
            <a:prstTxWarp prst="textNoShape">
              <a:avLst/>
            </a:prstTxWarp>
            <a:spAutoFit/>
          </a:bodyPr>
          <a:lstStyle/>
          <a:p>
            <a:r>
              <a:rPr lang="en-US"/>
              <a:t>Data Plots</a:t>
            </a:r>
          </a:p>
        </p:txBody>
      </p:sp>
      <p:sp>
        <p:nvSpPr>
          <p:cNvPr id="48133" name="TextBox 5"/>
          <p:cNvSpPr txBox="1">
            <a:spLocks noChangeArrowheads="1"/>
          </p:cNvSpPr>
          <p:nvPr/>
        </p:nvSpPr>
        <p:spPr bwMode="auto">
          <a:xfrm>
            <a:off x="2971800" y="2971800"/>
            <a:ext cx="3441700" cy="307975"/>
          </a:xfrm>
          <a:prstGeom prst="rect">
            <a:avLst/>
          </a:prstGeom>
          <a:solidFill>
            <a:schemeClr val="bg1"/>
          </a:solidFill>
          <a:ln w="9525">
            <a:noFill/>
            <a:miter lim="800000"/>
            <a:headEnd/>
            <a:tailEnd/>
          </a:ln>
        </p:spPr>
        <p:txBody>
          <a:bodyPr wrap="none">
            <a:prstTxWarp prst="textNoShape">
              <a:avLst/>
            </a:prstTxWarp>
            <a:spAutoFit/>
          </a:bodyPr>
          <a:lstStyle/>
          <a:p>
            <a:r>
              <a:rPr lang="en-US" sz="1400"/>
              <a:t>Available wavelengths for this instrument</a:t>
            </a:r>
          </a:p>
        </p:txBody>
      </p:sp>
      <p:sp>
        <p:nvSpPr>
          <p:cNvPr id="48134" name="TextBox 6"/>
          <p:cNvSpPr txBox="1">
            <a:spLocks noChangeArrowheads="1"/>
          </p:cNvSpPr>
          <p:nvPr/>
        </p:nvSpPr>
        <p:spPr bwMode="auto">
          <a:xfrm>
            <a:off x="3648075" y="3605213"/>
            <a:ext cx="1762125" cy="738187"/>
          </a:xfrm>
          <a:prstGeom prst="rect">
            <a:avLst/>
          </a:prstGeom>
          <a:solidFill>
            <a:schemeClr val="bg1"/>
          </a:solidFill>
          <a:ln w="9525">
            <a:noFill/>
            <a:miter lim="800000"/>
            <a:headEnd/>
            <a:tailEnd/>
          </a:ln>
        </p:spPr>
        <p:txBody>
          <a:bodyPr wrap="none">
            <a:prstTxWarp prst="textNoShape">
              <a:avLst/>
            </a:prstTxWarp>
            <a:spAutoFit/>
          </a:bodyPr>
          <a:lstStyle/>
          <a:p>
            <a:r>
              <a:rPr lang="en-US" sz="1400"/>
              <a:t>Number in brackets </a:t>
            </a:r>
          </a:p>
          <a:p>
            <a:r>
              <a:rPr lang="en-US" sz="1400"/>
              <a:t>is average value for</a:t>
            </a:r>
          </a:p>
          <a:p>
            <a:r>
              <a:rPr lang="en-US" sz="1400"/>
              <a:t>the time period</a:t>
            </a:r>
          </a:p>
        </p:txBody>
      </p:sp>
      <p:sp>
        <p:nvSpPr>
          <p:cNvPr id="48135" name="Right Arrow 7"/>
          <p:cNvSpPr>
            <a:spLocks noChangeArrowheads="1"/>
          </p:cNvSpPr>
          <p:nvPr/>
        </p:nvSpPr>
        <p:spPr bwMode="auto">
          <a:xfrm rot="1642022">
            <a:off x="5045075" y="3295650"/>
            <a:ext cx="457200" cy="179388"/>
          </a:xfrm>
          <a:prstGeom prst="rightArrow">
            <a:avLst>
              <a:gd name="adj1" fmla="val 21861"/>
              <a:gd name="adj2" fmla="val 53652"/>
            </a:avLst>
          </a:prstGeom>
          <a:solidFill>
            <a:schemeClr val="accent1"/>
          </a:solidFill>
          <a:ln w="9525">
            <a:solidFill>
              <a:schemeClr val="tx1"/>
            </a:solidFill>
            <a:round/>
            <a:headEnd/>
            <a:tailEnd/>
          </a:ln>
        </p:spPr>
        <p:txBody>
          <a:bodyPr>
            <a:prstTxWarp prst="textNoShape">
              <a:avLst/>
            </a:prstTxWarp>
          </a:bodyPr>
          <a:lstStyle/>
          <a:p>
            <a:endParaRPr lang="en-US"/>
          </a:p>
        </p:txBody>
      </p:sp>
      <p:sp>
        <p:nvSpPr>
          <p:cNvPr id="48136" name="Right Arrow 8"/>
          <p:cNvSpPr>
            <a:spLocks noChangeArrowheads="1"/>
          </p:cNvSpPr>
          <p:nvPr/>
        </p:nvSpPr>
        <p:spPr bwMode="auto">
          <a:xfrm rot="8255019">
            <a:off x="3427413" y="3330575"/>
            <a:ext cx="457200" cy="180975"/>
          </a:xfrm>
          <a:prstGeom prst="rightArrow">
            <a:avLst>
              <a:gd name="adj1" fmla="val 21861"/>
              <a:gd name="adj2" fmla="val 53181"/>
            </a:avLst>
          </a:prstGeom>
          <a:solidFill>
            <a:schemeClr val="accent1"/>
          </a:solidFill>
          <a:ln w="9525">
            <a:solidFill>
              <a:schemeClr val="tx1"/>
            </a:solidFill>
            <a:round/>
            <a:headEnd/>
            <a:tailEnd/>
          </a:ln>
        </p:spPr>
        <p:txBody>
          <a:bodyPr>
            <a:prstTxWarp prst="textNoShape">
              <a:avLst/>
            </a:prstTxWarp>
          </a:bodyPr>
          <a:lstStyle/>
          <a:p>
            <a:endParaRPr lang="en-US"/>
          </a:p>
        </p:txBody>
      </p:sp>
      <p:sp>
        <p:nvSpPr>
          <p:cNvPr id="48137" name="TextBox 9"/>
          <p:cNvSpPr txBox="1">
            <a:spLocks noChangeArrowheads="1"/>
          </p:cNvSpPr>
          <p:nvPr/>
        </p:nvSpPr>
        <p:spPr bwMode="auto">
          <a:xfrm>
            <a:off x="76200" y="2133600"/>
            <a:ext cx="915988" cy="738188"/>
          </a:xfrm>
          <a:prstGeom prst="rect">
            <a:avLst/>
          </a:prstGeom>
          <a:solidFill>
            <a:schemeClr val="bg1"/>
          </a:solidFill>
          <a:ln w="9525">
            <a:noFill/>
            <a:miter lim="800000"/>
            <a:headEnd/>
            <a:tailEnd/>
          </a:ln>
        </p:spPr>
        <p:txBody>
          <a:bodyPr wrap="none">
            <a:prstTxWarp prst="textNoShape">
              <a:avLst/>
            </a:prstTxWarp>
            <a:spAutoFit/>
          </a:bodyPr>
          <a:lstStyle/>
          <a:p>
            <a:r>
              <a:rPr lang="en-US" sz="1400"/>
              <a:t>Select</a:t>
            </a:r>
          </a:p>
          <a:p>
            <a:r>
              <a:rPr lang="en-US" sz="1400"/>
              <a:t>month or</a:t>
            </a:r>
          </a:p>
          <a:p>
            <a:r>
              <a:rPr lang="en-US" sz="1400"/>
              <a:t>year</a:t>
            </a:r>
          </a:p>
        </p:txBody>
      </p:sp>
      <p:sp>
        <p:nvSpPr>
          <p:cNvPr id="48138" name="Right Arrow 10"/>
          <p:cNvSpPr>
            <a:spLocks noChangeArrowheads="1"/>
          </p:cNvSpPr>
          <p:nvPr/>
        </p:nvSpPr>
        <p:spPr bwMode="auto">
          <a:xfrm>
            <a:off x="625475" y="2609850"/>
            <a:ext cx="457200" cy="179388"/>
          </a:xfrm>
          <a:prstGeom prst="rightArrow">
            <a:avLst>
              <a:gd name="adj1" fmla="val 21861"/>
              <a:gd name="adj2" fmla="val 53652"/>
            </a:avLst>
          </a:prstGeom>
          <a:solidFill>
            <a:schemeClr val="accent1"/>
          </a:solidFill>
          <a:ln w="9525">
            <a:solidFill>
              <a:schemeClr val="tx1"/>
            </a:solidFill>
            <a:round/>
            <a:headEnd/>
            <a:tailEnd/>
          </a:ln>
        </p:spPr>
        <p:txBody>
          <a:bodyPr>
            <a:prstTxWarp prst="textNoShape">
              <a:avLst/>
            </a:prstTxWarp>
          </a:bodyPr>
          <a:lstStyle/>
          <a:p>
            <a:endParaRPr lang="en-US"/>
          </a:p>
        </p:txBody>
      </p:sp>
      <p:sp>
        <p:nvSpPr>
          <p:cNvPr id="48139" name="TextBox 11"/>
          <p:cNvSpPr txBox="1">
            <a:spLocks noChangeArrowheads="1"/>
          </p:cNvSpPr>
          <p:nvPr/>
        </p:nvSpPr>
        <p:spPr bwMode="auto">
          <a:xfrm>
            <a:off x="8459788" y="2514600"/>
            <a:ext cx="684212" cy="523875"/>
          </a:xfrm>
          <a:prstGeom prst="rect">
            <a:avLst/>
          </a:prstGeom>
          <a:solidFill>
            <a:schemeClr val="bg1"/>
          </a:solidFill>
          <a:ln w="9525">
            <a:noFill/>
            <a:miter lim="800000"/>
            <a:headEnd/>
            <a:tailEnd/>
          </a:ln>
        </p:spPr>
        <p:txBody>
          <a:bodyPr wrap="none">
            <a:prstTxWarp prst="textNoShape">
              <a:avLst/>
            </a:prstTxWarp>
            <a:spAutoFit/>
          </a:bodyPr>
          <a:lstStyle/>
          <a:p>
            <a:r>
              <a:rPr lang="en-US" sz="1400"/>
              <a:t>Select</a:t>
            </a:r>
          </a:p>
          <a:p>
            <a:r>
              <a:rPr lang="en-US" sz="1400"/>
              <a:t>day</a:t>
            </a:r>
          </a:p>
        </p:txBody>
      </p:sp>
      <p:sp>
        <p:nvSpPr>
          <p:cNvPr id="48140" name="Right Arrow 12"/>
          <p:cNvSpPr>
            <a:spLocks noChangeArrowheads="1"/>
          </p:cNvSpPr>
          <p:nvPr/>
        </p:nvSpPr>
        <p:spPr bwMode="auto">
          <a:xfrm rot="10800000">
            <a:off x="7770813" y="2743200"/>
            <a:ext cx="457200" cy="179388"/>
          </a:xfrm>
          <a:prstGeom prst="rightArrow">
            <a:avLst>
              <a:gd name="adj1" fmla="val 21861"/>
              <a:gd name="adj2" fmla="val 53652"/>
            </a:avLst>
          </a:prstGeom>
          <a:solidFill>
            <a:schemeClr val="accent1"/>
          </a:solidFill>
          <a:ln w="9525">
            <a:solidFill>
              <a:schemeClr val="tx1"/>
            </a:solidFill>
            <a:round/>
            <a:headEnd/>
            <a:tailEnd/>
          </a:ln>
        </p:spPr>
        <p:txBody>
          <a:bodyPr>
            <a:prstTxWarp prst="textNoShape">
              <a:avLst/>
            </a:prstTxWarp>
          </a:bodyPr>
          <a:lstStyle/>
          <a:p>
            <a:endParaRPr lang="en-US"/>
          </a:p>
        </p:txBody>
      </p:sp>
      <p:sp>
        <p:nvSpPr>
          <p:cNvPr id="48141" name="TextBox 13"/>
          <p:cNvSpPr txBox="1">
            <a:spLocks noChangeArrowheads="1"/>
          </p:cNvSpPr>
          <p:nvPr/>
        </p:nvSpPr>
        <p:spPr bwMode="auto">
          <a:xfrm>
            <a:off x="152400" y="914400"/>
            <a:ext cx="923925" cy="523875"/>
          </a:xfrm>
          <a:prstGeom prst="rect">
            <a:avLst/>
          </a:prstGeom>
          <a:solidFill>
            <a:schemeClr val="bg1"/>
          </a:solidFill>
          <a:ln w="9525">
            <a:noFill/>
            <a:miter lim="800000"/>
            <a:headEnd/>
            <a:tailEnd/>
          </a:ln>
        </p:spPr>
        <p:txBody>
          <a:bodyPr wrap="none">
            <a:prstTxWarp prst="textNoShape">
              <a:avLst/>
            </a:prstTxWarp>
            <a:spAutoFit/>
          </a:bodyPr>
          <a:lstStyle/>
          <a:p>
            <a:r>
              <a:rPr lang="en-US" sz="1400"/>
              <a:t>Select</a:t>
            </a:r>
          </a:p>
          <a:p>
            <a:r>
              <a:rPr lang="en-US" sz="1400"/>
              <a:t>data type</a:t>
            </a:r>
          </a:p>
        </p:txBody>
      </p:sp>
      <p:sp>
        <p:nvSpPr>
          <p:cNvPr id="48142" name="Right Arrow 14"/>
          <p:cNvSpPr>
            <a:spLocks noChangeArrowheads="1"/>
          </p:cNvSpPr>
          <p:nvPr/>
        </p:nvSpPr>
        <p:spPr bwMode="auto">
          <a:xfrm rot="1642022">
            <a:off x="593725" y="1554163"/>
            <a:ext cx="457200" cy="179387"/>
          </a:xfrm>
          <a:prstGeom prst="rightArrow">
            <a:avLst>
              <a:gd name="adj1" fmla="val 21861"/>
              <a:gd name="adj2" fmla="val 53652"/>
            </a:avLst>
          </a:prstGeom>
          <a:solidFill>
            <a:schemeClr val="accent1"/>
          </a:solidFill>
          <a:ln w="9525">
            <a:solidFill>
              <a:schemeClr val="tx1"/>
            </a:solidFill>
            <a:round/>
            <a:headEnd/>
            <a:tailEnd/>
          </a:ln>
        </p:spPr>
        <p:txBody>
          <a:bodyPr>
            <a:prstTxWarp prst="textNoShape">
              <a:avLst/>
            </a:prstTxWarp>
          </a:bodyPr>
          <a:lstStyle/>
          <a:p>
            <a:endParaRPr lang="en-US"/>
          </a:p>
        </p:txBody>
      </p:sp>
      <p:sp>
        <p:nvSpPr>
          <p:cNvPr id="48143" name="TextBox 15"/>
          <p:cNvSpPr txBox="1">
            <a:spLocks noChangeArrowheads="1"/>
          </p:cNvSpPr>
          <p:nvPr/>
        </p:nvSpPr>
        <p:spPr bwMode="auto">
          <a:xfrm>
            <a:off x="2133600" y="838200"/>
            <a:ext cx="2416175" cy="307975"/>
          </a:xfrm>
          <a:prstGeom prst="rect">
            <a:avLst/>
          </a:prstGeom>
          <a:solidFill>
            <a:schemeClr val="bg1"/>
          </a:solidFill>
          <a:ln w="9525">
            <a:noFill/>
            <a:miter lim="800000"/>
            <a:headEnd/>
            <a:tailEnd/>
          </a:ln>
        </p:spPr>
        <p:txBody>
          <a:bodyPr wrap="none">
            <a:prstTxWarp prst="textNoShape">
              <a:avLst/>
            </a:prstTxWarp>
            <a:spAutoFit/>
          </a:bodyPr>
          <a:lstStyle/>
          <a:p>
            <a:r>
              <a:rPr lang="en-US" sz="1400"/>
              <a:t>Select data level and format</a:t>
            </a:r>
          </a:p>
        </p:txBody>
      </p:sp>
      <p:sp>
        <p:nvSpPr>
          <p:cNvPr id="48144" name="Right Arrow 16"/>
          <p:cNvSpPr>
            <a:spLocks noChangeArrowheads="1"/>
          </p:cNvSpPr>
          <p:nvPr/>
        </p:nvSpPr>
        <p:spPr bwMode="auto">
          <a:xfrm rot="5400000">
            <a:off x="2987676" y="1357312"/>
            <a:ext cx="457200" cy="180975"/>
          </a:xfrm>
          <a:prstGeom prst="rightArrow">
            <a:avLst>
              <a:gd name="adj1" fmla="val 21861"/>
              <a:gd name="adj2" fmla="val 53181"/>
            </a:avLst>
          </a:prstGeom>
          <a:solidFill>
            <a:schemeClr val="accent1"/>
          </a:solidFill>
          <a:ln w="9525">
            <a:solidFill>
              <a:schemeClr val="tx1"/>
            </a:solidFill>
            <a:round/>
            <a:headEnd/>
            <a:tailEnd/>
          </a:ln>
        </p:spPr>
        <p:txBody>
          <a:bodyPr>
            <a:prstTxWarp prst="textNoShape">
              <a:avLst/>
            </a:prstTxWarp>
          </a:bodyPr>
          <a:lstStyle/>
          <a:p>
            <a:endParaRPr lang="en-US"/>
          </a:p>
        </p:txBody>
      </p:sp>
      <p:sp>
        <p:nvSpPr>
          <p:cNvPr id="48145" name="TextBox 17"/>
          <p:cNvSpPr txBox="1">
            <a:spLocks noChangeArrowheads="1"/>
          </p:cNvSpPr>
          <p:nvPr/>
        </p:nvSpPr>
        <p:spPr bwMode="auto">
          <a:xfrm>
            <a:off x="6030913" y="5334000"/>
            <a:ext cx="903287" cy="338138"/>
          </a:xfrm>
          <a:prstGeom prst="rect">
            <a:avLst/>
          </a:prstGeom>
          <a:solidFill>
            <a:schemeClr val="bg1"/>
          </a:solidFill>
          <a:ln w="9525">
            <a:noFill/>
            <a:miter lim="800000"/>
            <a:headEnd/>
            <a:tailEnd/>
          </a:ln>
        </p:spPr>
        <p:txBody>
          <a:bodyPr wrap="none">
            <a:prstTxWarp prst="textNoShape">
              <a:avLst/>
            </a:prstTxWarp>
            <a:spAutoFit/>
          </a:bodyPr>
          <a:lstStyle/>
          <a:p>
            <a:r>
              <a:rPr lang="en-US" sz="1600"/>
              <a:t>Monthly</a:t>
            </a:r>
          </a:p>
        </p:txBody>
      </p:sp>
      <p:sp>
        <p:nvSpPr>
          <p:cNvPr id="48146" name="TextBox 18"/>
          <p:cNvSpPr txBox="1">
            <a:spLocks noChangeArrowheads="1"/>
          </p:cNvSpPr>
          <p:nvPr/>
        </p:nvSpPr>
        <p:spPr bwMode="auto">
          <a:xfrm>
            <a:off x="2514600" y="5334000"/>
            <a:ext cx="747713" cy="338138"/>
          </a:xfrm>
          <a:prstGeom prst="rect">
            <a:avLst/>
          </a:prstGeom>
          <a:solidFill>
            <a:schemeClr val="bg1"/>
          </a:solidFill>
          <a:ln w="9525">
            <a:noFill/>
            <a:miter lim="800000"/>
            <a:headEnd/>
            <a:tailEnd/>
          </a:ln>
        </p:spPr>
        <p:txBody>
          <a:bodyPr wrap="none">
            <a:prstTxWarp prst="textNoShape">
              <a:avLst/>
            </a:prstTxWarp>
            <a:spAutoFit/>
          </a:bodyPr>
          <a:lstStyle/>
          <a:p>
            <a:r>
              <a:rPr lang="en-US" sz="1600"/>
              <a:t>Yearly</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9154" name="Picture 17" descr="AeronetMonth.jpg"/>
          <p:cNvPicPr>
            <a:picLocks noChangeAspect="1"/>
          </p:cNvPicPr>
          <p:nvPr/>
        </p:nvPicPr>
        <p:blipFill>
          <a:blip r:embed="rId2"/>
          <a:srcRect/>
          <a:stretch>
            <a:fillRect/>
          </a:stretch>
        </p:blipFill>
        <p:spPr bwMode="auto">
          <a:xfrm>
            <a:off x="1143000" y="1676400"/>
            <a:ext cx="6827838" cy="4843463"/>
          </a:xfrm>
          <a:prstGeom prst="rect">
            <a:avLst/>
          </a:prstGeom>
          <a:noFill/>
          <a:ln w="9525">
            <a:noFill/>
            <a:miter lim="800000"/>
            <a:headEnd/>
            <a:tailEnd/>
          </a:ln>
        </p:spPr>
      </p:pic>
      <p:sp>
        <p:nvSpPr>
          <p:cNvPr id="49155" name="Title 1"/>
          <p:cNvSpPr>
            <a:spLocks noGrp="1"/>
          </p:cNvSpPr>
          <p:nvPr>
            <p:ph type="title"/>
          </p:nvPr>
        </p:nvSpPr>
        <p:spPr>
          <a:xfrm>
            <a:off x="2057400" y="0"/>
            <a:ext cx="5029200" cy="685800"/>
          </a:xfrm>
        </p:spPr>
        <p:txBody>
          <a:bodyPr wrap="none"/>
          <a:lstStyle/>
          <a:p>
            <a:r>
              <a:rPr lang="en-US" sz="3200" smtClean="0"/>
              <a:t>Aeronet Data</a:t>
            </a:r>
          </a:p>
        </p:txBody>
      </p:sp>
      <p:sp>
        <p:nvSpPr>
          <p:cNvPr id="49156" name="TextBox 4"/>
          <p:cNvSpPr txBox="1">
            <a:spLocks noChangeArrowheads="1"/>
          </p:cNvSpPr>
          <p:nvPr/>
        </p:nvSpPr>
        <p:spPr bwMode="auto">
          <a:xfrm>
            <a:off x="3962400" y="4572000"/>
            <a:ext cx="1604963" cy="461963"/>
          </a:xfrm>
          <a:prstGeom prst="rect">
            <a:avLst/>
          </a:prstGeom>
          <a:solidFill>
            <a:schemeClr val="bg1"/>
          </a:solidFill>
          <a:ln w="9525">
            <a:noFill/>
            <a:miter lim="800000"/>
            <a:headEnd/>
            <a:tailEnd/>
          </a:ln>
        </p:spPr>
        <p:txBody>
          <a:bodyPr wrap="none">
            <a:prstTxWarp prst="textNoShape">
              <a:avLst/>
            </a:prstTxWarp>
            <a:spAutoFit/>
          </a:bodyPr>
          <a:lstStyle/>
          <a:p>
            <a:r>
              <a:rPr lang="en-US"/>
              <a:t>Data Plots</a:t>
            </a:r>
          </a:p>
        </p:txBody>
      </p:sp>
      <p:sp>
        <p:nvSpPr>
          <p:cNvPr id="49157" name="TextBox 5"/>
          <p:cNvSpPr txBox="1">
            <a:spLocks noChangeArrowheads="1"/>
          </p:cNvSpPr>
          <p:nvPr/>
        </p:nvSpPr>
        <p:spPr bwMode="auto">
          <a:xfrm>
            <a:off x="2971800" y="2971800"/>
            <a:ext cx="3441700" cy="307975"/>
          </a:xfrm>
          <a:prstGeom prst="rect">
            <a:avLst/>
          </a:prstGeom>
          <a:solidFill>
            <a:schemeClr val="bg1"/>
          </a:solidFill>
          <a:ln w="9525">
            <a:noFill/>
            <a:miter lim="800000"/>
            <a:headEnd/>
            <a:tailEnd/>
          </a:ln>
        </p:spPr>
        <p:txBody>
          <a:bodyPr wrap="none">
            <a:prstTxWarp prst="textNoShape">
              <a:avLst/>
            </a:prstTxWarp>
            <a:spAutoFit/>
          </a:bodyPr>
          <a:lstStyle/>
          <a:p>
            <a:r>
              <a:rPr lang="en-US" sz="1400"/>
              <a:t>Available wavelengths for this instrument</a:t>
            </a:r>
          </a:p>
        </p:txBody>
      </p:sp>
      <p:sp>
        <p:nvSpPr>
          <p:cNvPr id="49158" name="TextBox 6"/>
          <p:cNvSpPr txBox="1">
            <a:spLocks noChangeArrowheads="1"/>
          </p:cNvSpPr>
          <p:nvPr/>
        </p:nvSpPr>
        <p:spPr bwMode="auto">
          <a:xfrm>
            <a:off x="3648075" y="3605213"/>
            <a:ext cx="1762125" cy="738187"/>
          </a:xfrm>
          <a:prstGeom prst="rect">
            <a:avLst/>
          </a:prstGeom>
          <a:solidFill>
            <a:schemeClr val="bg1"/>
          </a:solidFill>
          <a:ln w="9525">
            <a:noFill/>
            <a:miter lim="800000"/>
            <a:headEnd/>
            <a:tailEnd/>
          </a:ln>
        </p:spPr>
        <p:txBody>
          <a:bodyPr wrap="none">
            <a:prstTxWarp prst="textNoShape">
              <a:avLst/>
            </a:prstTxWarp>
            <a:spAutoFit/>
          </a:bodyPr>
          <a:lstStyle/>
          <a:p>
            <a:r>
              <a:rPr lang="en-US" sz="1400"/>
              <a:t>Number in brackets </a:t>
            </a:r>
          </a:p>
          <a:p>
            <a:r>
              <a:rPr lang="en-US" sz="1400"/>
              <a:t>is average value for</a:t>
            </a:r>
          </a:p>
          <a:p>
            <a:r>
              <a:rPr lang="en-US" sz="1400"/>
              <a:t>the time period</a:t>
            </a:r>
          </a:p>
        </p:txBody>
      </p:sp>
      <p:sp>
        <p:nvSpPr>
          <p:cNvPr id="49159" name="Right Arrow 7"/>
          <p:cNvSpPr>
            <a:spLocks noChangeArrowheads="1"/>
          </p:cNvSpPr>
          <p:nvPr/>
        </p:nvSpPr>
        <p:spPr bwMode="auto">
          <a:xfrm rot="1642022">
            <a:off x="5045075" y="3295650"/>
            <a:ext cx="457200" cy="179388"/>
          </a:xfrm>
          <a:prstGeom prst="rightArrow">
            <a:avLst>
              <a:gd name="adj1" fmla="val 21861"/>
              <a:gd name="adj2" fmla="val 53652"/>
            </a:avLst>
          </a:prstGeom>
          <a:solidFill>
            <a:schemeClr val="accent1"/>
          </a:solidFill>
          <a:ln w="9525">
            <a:solidFill>
              <a:schemeClr val="tx1"/>
            </a:solidFill>
            <a:round/>
            <a:headEnd/>
            <a:tailEnd/>
          </a:ln>
        </p:spPr>
        <p:txBody>
          <a:bodyPr>
            <a:prstTxWarp prst="textNoShape">
              <a:avLst/>
            </a:prstTxWarp>
          </a:bodyPr>
          <a:lstStyle/>
          <a:p>
            <a:endParaRPr lang="en-US"/>
          </a:p>
        </p:txBody>
      </p:sp>
      <p:sp>
        <p:nvSpPr>
          <p:cNvPr id="49160" name="Right Arrow 8"/>
          <p:cNvSpPr>
            <a:spLocks noChangeArrowheads="1"/>
          </p:cNvSpPr>
          <p:nvPr/>
        </p:nvSpPr>
        <p:spPr bwMode="auto">
          <a:xfrm rot="8255019">
            <a:off x="3427413" y="3330575"/>
            <a:ext cx="457200" cy="180975"/>
          </a:xfrm>
          <a:prstGeom prst="rightArrow">
            <a:avLst>
              <a:gd name="adj1" fmla="val 21861"/>
              <a:gd name="adj2" fmla="val 53181"/>
            </a:avLst>
          </a:prstGeom>
          <a:solidFill>
            <a:schemeClr val="accent1"/>
          </a:solidFill>
          <a:ln w="9525">
            <a:solidFill>
              <a:schemeClr val="tx1"/>
            </a:solidFill>
            <a:round/>
            <a:headEnd/>
            <a:tailEnd/>
          </a:ln>
        </p:spPr>
        <p:txBody>
          <a:bodyPr>
            <a:prstTxWarp prst="textNoShape">
              <a:avLst/>
            </a:prstTxWarp>
          </a:bodyPr>
          <a:lstStyle/>
          <a:p>
            <a:endParaRPr lang="en-US"/>
          </a:p>
        </p:txBody>
      </p:sp>
      <p:sp>
        <p:nvSpPr>
          <p:cNvPr id="49161" name="TextBox 9"/>
          <p:cNvSpPr txBox="1">
            <a:spLocks noChangeArrowheads="1"/>
          </p:cNvSpPr>
          <p:nvPr/>
        </p:nvSpPr>
        <p:spPr bwMode="auto">
          <a:xfrm>
            <a:off x="76200" y="2133600"/>
            <a:ext cx="915988" cy="738188"/>
          </a:xfrm>
          <a:prstGeom prst="rect">
            <a:avLst/>
          </a:prstGeom>
          <a:solidFill>
            <a:schemeClr val="bg1"/>
          </a:solidFill>
          <a:ln w="9525">
            <a:noFill/>
            <a:miter lim="800000"/>
            <a:headEnd/>
            <a:tailEnd/>
          </a:ln>
        </p:spPr>
        <p:txBody>
          <a:bodyPr wrap="none">
            <a:prstTxWarp prst="textNoShape">
              <a:avLst/>
            </a:prstTxWarp>
            <a:spAutoFit/>
          </a:bodyPr>
          <a:lstStyle/>
          <a:p>
            <a:r>
              <a:rPr lang="en-US" sz="1400"/>
              <a:t>Select</a:t>
            </a:r>
          </a:p>
          <a:p>
            <a:r>
              <a:rPr lang="en-US" sz="1400"/>
              <a:t>month or</a:t>
            </a:r>
          </a:p>
          <a:p>
            <a:r>
              <a:rPr lang="en-US" sz="1400"/>
              <a:t>year</a:t>
            </a:r>
          </a:p>
        </p:txBody>
      </p:sp>
      <p:sp>
        <p:nvSpPr>
          <p:cNvPr id="49162" name="Right Arrow 10"/>
          <p:cNvSpPr>
            <a:spLocks noChangeArrowheads="1"/>
          </p:cNvSpPr>
          <p:nvPr/>
        </p:nvSpPr>
        <p:spPr bwMode="auto">
          <a:xfrm>
            <a:off x="625475" y="2609850"/>
            <a:ext cx="457200" cy="179388"/>
          </a:xfrm>
          <a:prstGeom prst="rightArrow">
            <a:avLst>
              <a:gd name="adj1" fmla="val 21861"/>
              <a:gd name="adj2" fmla="val 53652"/>
            </a:avLst>
          </a:prstGeom>
          <a:solidFill>
            <a:schemeClr val="accent1"/>
          </a:solidFill>
          <a:ln w="9525">
            <a:solidFill>
              <a:schemeClr val="tx1"/>
            </a:solidFill>
            <a:round/>
            <a:headEnd/>
            <a:tailEnd/>
          </a:ln>
        </p:spPr>
        <p:txBody>
          <a:bodyPr>
            <a:prstTxWarp prst="textNoShape">
              <a:avLst/>
            </a:prstTxWarp>
          </a:bodyPr>
          <a:lstStyle/>
          <a:p>
            <a:endParaRPr lang="en-US"/>
          </a:p>
        </p:txBody>
      </p:sp>
      <p:sp>
        <p:nvSpPr>
          <p:cNvPr id="49163" name="TextBox 11"/>
          <p:cNvSpPr txBox="1">
            <a:spLocks noChangeArrowheads="1"/>
          </p:cNvSpPr>
          <p:nvPr/>
        </p:nvSpPr>
        <p:spPr bwMode="auto">
          <a:xfrm>
            <a:off x="8459788" y="2514600"/>
            <a:ext cx="684212" cy="523875"/>
          </a:xfrm>
          <a:prstGeom prst="rect">
            <a:avLst/>
          </a:prstGeom>
          <a:solidFill>
            <a:schemeClr val="bg1"/>
          </a:solidFill>
          <a:ln w="9525">
            <a:noFill/>
            <a:miter lim="800000"/>
            <a:headEnd/>
            <a:tailEnd/>
          </a:ln>
        </p:spPr>
        <p:txBody>
          <a:bodyPr wrap="none">
            <a:prstTxWarp prst="textNoShape">
              <a:avLst/>
            </a:prstTxWarp>
            <a:spAutoFit/>
          </a:bodyPr>
          <a:lstStyle/>
          <a:p>
            <a:r>
              <a:rPr lang="en-US" sz="1400"/>
              <a:t>Select</a:t>
            </a:r>
          </a:p>
          <a:p>
            <a:r>
              <a:rPr lang="en-US" sz="1400"/>
              <a:t>day</a:t>
            </a:r>
          </a:p>
        </p:txBody>
      </p:sp>
      <p:sp>
        <p:nvSpPr>
          <p:cNvPr id="49164" name="Right Arrow 12"/>
          <p:cNvSpPr>
            <a:spLocks noChangeArrowheads="1"/>
          </p:cNvSpPr>
          <p:nvPr/>
        </p:nvSpPr>
        <p:spPr bwMode="auto">
          <a:xfrm rot="10800000">
            <a:off x="7770813" y="2743200"/>
            <a:ext cx="457200" cy="179388"/>
          </a:xfrm>
          <a:prstGeom prst="rightArrow">
            <a:avLst>
              <a:gd name="adj1" fmla="val 21861"/>
              <a:gd name="adj2" fmla="val 53652"/>
            </a:avLst>
          </a:prstGeom>
          <a:solidFill>
            <a:schemeClr val="accent1"/>
          </a:solidFill>
          <a:ln w="9525">
            <a:solidFill>
              <a:schemeClr val="tx1"/>
            </a:solidFill>
            <a:round/>
            <a:headEnd/>
            <a:tailEnd/>
          </a:ln>
        </p:spPr>
        <p:txBody>
          <a:bodyPr>
            <a:prstTxWarp prst="textNoShape">
              <a:avLst/>
            </a:prstTxWarp>
          </a:bodyPr>
          <a:lstStyle/>
          <a:p>
            <a:endParaRPr lang="en-US"/>
          </a:p>
        </p:txBody>
      </p:sp>
      <p:sp>
        <p:nvSpPr>
          <p:cNvPr id="49165" name="TextBox 13"/>
          <p:cNvSpPr txBox="1">
            <a:spLocks noChangeArrowheads="1"/>
          </p:cNvSpPr>
          <p:nvPr/>
        </p:nvSpPr>
        <p:spPr bwMode="auto">
          <a:xfrm>
            <a:off x="152400" y="914400"/>
            <a:ext cx="923925" cy="523875"/>
          </a:xfrm>
          <a:prstGeom prst="rect">
            <a:avLst/>
          </a:prstGeom>
          <a:solidFill>
            <a:schemeClr val="bg1"/>
          </a:solidFill>
          <a:ln w="9525">
            <a:noFill/>
            <a:miter lim="800000"/>
            <a:headEnd/>
            <a:tailEnd/>
          </a:ln>
        </p:spPr>
        <p:txBody>
          <a:bodyPr wrap="none">
            <a:prstTxWarp prst="textNoShape">
              <a:avLst/>
            </a:prstTxWarp>
            <a:spAutoFit/>
          </a:bodyPr>
          <a:lstStyle/>
          <a:p>
            <a:r>
              <a:rPr lang="en-US" sz="1400"/>
              <a:t>Select</a:t>
            </a:r>
          </a:p>
          <a:p>
            <a:r>
              <a:rPr lang="en-US" sz="1400"/>
              <a:t>data type</a:t>
            </a:r>
          </a:p>
        </p:txBody>
      </p:sp>
      <p:sp>
        <p:nvSpPr>
          <p:cNvPr id="49166" name="Right Arrow 14"/>
          <p:cNvSpPr>
            <a:spLocks noChangeArrowheads="1"/>
          </p:cNvSpPr>
          <p:nvPr/>
        </p:nvSpPr>
        <p:spPr bwMode="auto">
          <a:xfrm rot="1642022">
            <a:off x="593725" y="1554163"/>
            <a:ext cx="457200" cy="179387"/>
          </a:xfrm>
          <a:prstGeom prst="rightArrow">
            <a:avLst>
              <a:gd name="adj1" fmla="val 21861"/>
              <a:gd name="adj2" fmla="val 53652"/>
            </a:avLst>
          </a:prstGeom>
          <a:solidFill>
            <a:schemeClr val="accent1"/>
          </a:solidFill>
          <a:ln w="9525">
            <a:solidFill>
              <a:schemeClr val="tx1"/>
            </a:solidFill>
            <a:round/>
            <a:headEnd/>
            <a:tailEnd/>
          </a:ln>
        </p:spPr>
        <p:txBody>
          <a:bodyPr>
            <a:prstTxWarp prst="textNoShape">
              <a:avLst/>
            </a:prstTxWarp>
          </a:bodyPr>
          <a:lstStyle/>
          <a:p>
            <a:endParaRPr lang="en-US"/>
          </a:p>
        </p:txBody>
      </p:sp>
      <p:sp>
        <p:nvSpPr>
          <p:cNvPr id="49167" name="TextBox 15"/>
          <p:cNvSpPr txBox="1">
            <a:spLocks noChangeArrowheads="1"/>
          </p:cNvSpPr>
          <p:nvPr/>
        </p:nvSpPr>
        <p:spPr bwMode="auto">
          <a:xfrm>
            <a:off x="2133600" y="838200"/>
            <a:ext cx="2416175" cy="307975"/>
          </a:xfrm>
          <a:prstGeom prst="rect">
            <a:avLst/>
          </a:prstGeom>
          <a:solidFill>
            <a:schemeClr val="bg1"/>
          </a:solidFill>
          <a:ln w="9525">
            <a:noFill/>
            <a:miter lim="800000"/>
            <a:headEnd/>
            <a:tailEnd/>
          </a:ln>
        </p:spPr>
        <p:txBody>
          <a:bodyPr wrap="none">
            <a:prstTxWarp prst="textNoShape">
              <a:avLst/>
            </a:prstTxWarp>
            <a:spAutoFit/>
          </a:bodyPr>
          <a:lstStyle/>
          <a:p>
            <a:r>
              <a:rPr lang="en-US" sz="1400"/>
              <a:t>Select data level and format</a:t>
            </a:r>
          </a:p>
        </p:txBody>
      </p:sp>
      <p:sp>
        <p:nvSpPr>
          <p:cNvPr id="49168" name="Right Arrow 16"/>
          <p:cNvSpPr>
            <a:spLocks noChangeArrowheads="1"/>
          </p:cNvSpPr>
          <p:nvPr/>
        </p:nvSpPr>
        <p:spPr bwMode="auto">
          <a:xfrm rot="5400000">
            <a:off x="2987676" y="1357312"/>
            <a:ext cx="457200" cy="180975"/>
          </a:xfrm>
          <a:prstGeom prst="rightArrow">
            <a:avLst>
              <a:gd name="adj1" fmla="val 21861"/>
              <a:gd name="adj2" fmla="val 53181"/>
            </a:avLst>
          </a:prstGeom>
          <a:solidFill>
            <a:schemeClr val="accent1"/>
          </a:solidFill>
          <a:ln w="9525">
            <a:solidFill>
              <a:schemeClr val="tx1"/>
            </a:solidFill>
            <a:round/>
            <a:headEnd/>
            <a:tailEnd/>
          </a:ln>
        </p:spPr>
        <p:txBody>
          <a:bodyPr>
            <a:prstTxWarp prst="textNoShape">
              <a:avLst/>
            </a:prstTxWarp>
          </a:bodyPr>
          <a:lstStyle/>
          <a:p>
            <a:endParaRPr lang="en-US"/>
          </a:p>
        </p:txBody>
      </p:sp>
      <p:sp>
        <p:nvSpPr>
          <p:cNvPr id="49169" name="TextBox 18"/>
          <p:cNvSpPr txBox="1">
            <a:spLocks noChangeArrowheads="1"/>
          </p:cNvSpPr>
          <p:nvPr/>
        </p:nvSpPr>
        <p:spPr bwMode="auto">
          <a:xfrm>
            <a:off x="2286000" y="5410200"/>
            <a:ext cx="903288" cy="338138"/>
          </a:xfrm>
          <a:prstGeom prst="rect">
            <a:avLst/>
          </a:prstGeom>
          <a:solidFill>
            <a:schemeClr val="bg1"/>
          </a:solidFill>
          <a:ln w="9525">
            <a:noFill/>
            <a:miter lim="800000"/>
            <a:headEnd/>
            <a:tailEnd/>
          </a:ln>
        </p:spPr>
        <p:txBody>
          <a:bodyPr wrap="none">
            <a:prstTxWarp prst="textNoShape">
              <a:avLst/>
            </a:prstTxWarp>
            <a:spAutoFit/>
          </a:bodyPr>
          <a:lstStyle/>
          <a:p>
            <a:r>
              <a:rPr lang="en-US" sz="1600"/>
              <a:t>Monthly</a:t>
            </a:r>
          </a:p>
        </p:txBody>
      </p:sp>
      <p:sp>
        <p:nvSpPr>
          <p:cNvPr id="49170" name="TextBox 19"/>
          <p:cNvSpPr txBox="1">
            <a:spLocks noChangeArrowheads="1"/>
          </p:cNvSpPr>
          <p:nvPr/>
        </p:nvSpPr>
        <p:spPr bwMode="auto">
          <a:xfrm>
            <a:off x="5911850" y="5486400"/>
            <a:ext cx="641350" cy="338138"/>
          </a:xfrm>
          <a:prstGeom prst="rect">
            <a:avLst/>
          </a:prstGeom>
          <a:solidFill>
            <a:schemeClr val="bg1"/>
          </a:solidFill>
          <a:ln w="9525">
            <a:noFill/>
            <a:miter lim="800000"/>
            <a:headEnd/>
            <a:tailEnd/>
          </a:ln>
        </p:spPr>
        <p:txBody>
          <a:bodyPr wrap="none">
            <a:prstTxWarp prst="textNoShape">
              <a:avLst/>
            </a:prstTxWarp>
            <a:spAutoFit/>
          </a:bodyPr>
          <a:lstStyle/>
          <a:p>
            <a:r>
              <a:rPr lang="en-US" sz="1600"/>
              <a:t>Daily</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56587" y="2489772"/>
            <a:ext cx="3933705" cy="2412468"/>
          </a:xfrm>
          <a:prstGeom prst="rect">
            <a:avLst/>
          </a:prstGeom>
        </p:spPr>
      </p:pic>
      <p:sp>
        <p:nvSpPr>
          <p:cNvPr id="7" name="TextBox 6"/>
          <p:cNvSpPr txBox="1"/>
          <p:nvPr/>
        </p:nvSpPr>
        <p:spPr>
          <a:xfrm>
            <a:off x="884492" y="1173682"/>
            <a:ext cx="6981751" cy="646331"/>
          </a:xfrm>
          <a:prstGeom prst="rect">
            <a:avLst/>
          </a:prstGeom>
          <a:noFill/>
        </p:spPr>
        <p:txBody>
          <a:bodyPr wrap="none" rtlCol="0">
            <a:spAutoFit/>
          </a:bodyPr>
          <a:lstStyle/>
          <a:p>
            <a:r>
              <a:rPr lang="en-US"/>
              <a:t>The atmospheric aerosols which we can measure using remote sensing </a:t>
            </a:r>
          </a:p>
          <a:p>
            <a:r>
              <a:rPr lang="en-US"/>
              <a:t>instruments interact with incoming solar radiation in many ways.</a:t>
            </a:r>
          </a:p>
        </p:txBody>
      </p:sp>
      <p:sp>
        <p:nvSpPr>
          <p:cNvPr id="8" name="TextBox 7"/>
          <p:cNvSpPr txBox="1"/>
          <p:nvPr/>
        </p:nvSpPr>
        <p:spPr>
          <a:xfrm>
            <a:off x="2256587" y="5579390"/>
            <a:ext cx="4301177" cy="369332"/>
          </a:xfrm>
          <a:prstGeom prst="rect">
            <a:avLst/>
          </a:prstGeom>
          <a:noFill/>
        </p:spPr>
        <p:txBody>
          <a:bodyPr wrap="none" rtlCol="0">
            <a:spAutoFit/>
          </a:bodyPr>
          <a:lstStyle/>
          <a:p>
            <a:r>
              <a:rPr lang="en-US"/>
              <a:t>One of those interactions is light scattering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66" name="Picture 30"/>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2" y="3883025"/>
            <a:ext cx="5357813" cy="26860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
        <p:nvSpPr>
          <p:cNvPr id="14338" name="Rectangle 2"/>
          <p:cNvSpPr>
            <a:spLocks noGrp="1" noChangeArrowheads="1"/>
          </p:cNvSpPr>
          <p:nvPr>
            <p:ph type="title"/>
          </p:nvPr>
        </p:nvSpPr>
        <p:spPr>
          <a:xfrm>
            <a:off x="609600" y="176213"/>
            <a:ext cx="8229600" cy="685800"/>
          </a:xfrm>
        </p:spPr>
        <p:txBody>
          <a:bodyPr/>
          <a:lstStyle/>
          <a:p>
            <a:r>
              <a:rPr lang="en-US" sz="3600" dirty="0">
                <a:solidFill>
                  <a:schemeClr val="tx1"/>
                </a:solidFill>
              </a:rPr>
              <a:t>Using Aeronet for Satellite Validation</a:t>
            </a:r>
          </a:p>
        </p:txBody>
      </p:sp>
      <p:sp>
        <p:nvSpPr>
          <p:cNvPr id="14339" name="Rectangle 3"/>
          <p:cNvSpPr>
            <a:spLocks noGrp="1" noChangeArrowheads="1"/>
          </p:cNvSpPr>
          <p:nvPr>
            <p:ph type="body" sz="half" idx="1"/>
          </p:nvPr>
        </p:nvSpPr>
        <p:spPr>
          <a:xfrm>
            <a:off x="51776" y="952500"/>
            <a:ext cx="5137396" cy="2930525"/>
          </a:xfrm>
        </p:spPr>
        <p:txBody>
          <a:bodyPr>
            <a:noAutofit/>
          </a:bodyPr>
          <a:lstStyle/>
          <a:p>
            <a:pPr>
              <a:lnSpc>
                <a:spcPct val="90000"/>
              </a:lnSpc>
            </a:pPr>
            <a:r>
              <a:rPr lang="en-US" sz="2000" dirty="0">
                <a:solidFill>
                  <a:srgbClr val="3333FF"/>
                </a:solidFill>
              </a:rPr>
              <a:t>Satellite and Aeronet data are spatially and temporally matched</a:t>
            </a:r>
          </a:p>
          <a:p>
            <a:pPr>
              <a:lnSpc>
                <a:spcPct val="90000"/>
              </a:lnSpc>
              <a:buFontTx/>
              <a:buChar char="-"/>
            </a:pPr>
            <a:r>
              <a:rPr lang="en-US" sz="2000" dirty="0">
                <a:solidFill>
                  <a:srgbClr val="3333FF"/>
                </a:solidFill>
              </a:rPr>
              <a:t>MODIS data within 27.5 Km radius of</a:t>
            </a:r>
          </a:p>
          <a:p>
            <a:pPr>
              <a:lnSpc>
                <a:spcPct val="90000"/>
              </a:lnSpc>
              <a:buNone/>
            </a:pPr>
            <a:r>
              <a:rPr lang="en-US" sz="2000" dirty="0">
                <a:solidFill>
                  <a:srgbClr val="3333FF"/>
                </a:solidFill>
              </a:rPr>
              <a:t>     aeronet station</a:t>
            </a:r>
          </a:p>
          <a:p>
            <a:pPr>
              <a:lnSpc>
                <a:spcPct val="90000"/>
              </a:lnSpc>
              <a:buFontTx/>
              <a:buChar char="-"/>
            </a:pPr>
            <a:r>
              <a:rPr lang="en-US" sz="2000" dirty="0">
                <a:solidFill>
                  <a:srgbClr val="3333FF"/>
                </a:solidFill>
              </a:rPr>
              <a:t>Aeronet measurements within </a:t>
            </a:r>
          </a:p>
          <a:p>
            <a:pPr>
              <a:lnSpc>
                <a:spcPct val="90000"/>
              </a:lnSpc>
              <a:buNone/>
            </a:pPr>
            <a:r>
              <a:rPr lang="en-US" sz="2000" dirty="0">
                <a:solidFill>
                  <a:srgbClr val="3333FF"/>
                </a:solidFill>
              </a:rPr>
              <a:t>    +/- 30 minutes of satellite overpass</a:t>
            </a:r>
            <a:endParaRPr lang="en-US" sz="2000" dirty="0">
              <a:solidFill>
                <a:srgbClr val="3333FF"/>
              </a:solidFill>
            </a:endParaRPr>
          </a:p>
        </p:txBody>
      </p:sp>
      <p:grpSp>
        <p:nvGrpSpPr>
          <p:cNvPr id="2" name="Group 22"/>
          <p:cNvGrpSpPr>
            <a:grpSpLocks/>
          </p:cNvGrpSpPr>
          <p:nvPr/>
        </p:nvGrpSpPr>
        <p:grpSpPr bwMode="auto">
          <a:xfrm>
            <a:off x="5486402" y="3117850"/>
            <a:ext cx="3227597" cy="3511550"/>
            <a:chOff x="2976" y="1051"/>
            <a:chExt cx="2598" cy="2597"/>
          </a:xfrm>
        </p:grpSpPr>
        <p:graphicFrame>
          <p:nvGraphicFramePr>
            <p:cNvPr id="14356" name="Object 20"/>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517005599"/>
                </p:ext>
              </p:extLst>
            </p:nvPr>
          </p:nvGraphicFramePr>
          <p:xfrm>
            <a:off x="3025" y="1345"/>
            <a:ext cx="2336" cy="2302"/>
          </p:xfrm>
          <a:graphic>
            <a:graphicData uri="http://schemas.openxmlformats.org/presentationml/2006/ole">
              <p:oleObj spid="_x0000_s77826" name="Worksheet" r:id="rId5" imgW="13982700" imgH="16649700" progId="Excel.Sheet.8">
                <p:embed/>
              </p:oleObj>
            </a:graphicData>
          </a:graphic>
        </p:graphicFrame>
        <p:sp>
          <p:nvSpPr>
            <p:cNvPr id="14347" name="Line 11"/>
            <p:cNvSpPr>
              <a:spLocks noChangeShapeType="1"/>
            </p:cNvSpPr>
            <p:nvPr/>
          </p:nvSpPr>
          <p:spPr bwMode="auto">
            <a:xfrm>
              <a:off x="2976" y="1200"/>
              <a:ext cx="86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nchor="ctr"/>
            <a:lstStyle/>
            <a:p>
              <a:pPr defTabSz="321440">
                <a:buClr>
                  <a:srgbClr val="000000"/>
                </a:buClr>
              </a:pPr>
              <a:endParaRPr lang="en-US" sz="1700" kern="0">
                <a:solidFill>
                  <a:sysClr val="windowText" lastClr="000000"/>
                </a:solidFill>
                <a:uFill>
                  <a:solidFill/>
                </a:uFill>
                <a:sym typeface="Calibri"/>
              </a:endParaRPr>
            </a:p>
          </p:txBody>
        </p:sp>
        <p:sp>
          <p:nvSpPr>
            <p:cNvPr id="14348" name="Line 12"/>
            <p:cNvSpPr>
              <a:spLocks noChangeShapeType="1"/>
            </p:cNvSpPr>
            <p:nvPr/>
          </p:nvSpPr>
          <p:spPr bwMode="auto">
            <a:xfrm flipH="1">
              <a:off x="4512" y="1200"/>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nchor="ctr"/>
            <a:lstStyle/>
            <a:p>
              <a:pPr defTabSz="321440">
                <a:buClr>
                  <a:srgbClr val="000000"/>
                </a:buClr>
              </a:pPr>
              <a:endParaRPr lang="en-US" sz="1700" kern="0">
                <a:solidFill>
                  <a:sysClr val="windowText" lastClr="000000"/>
                </a:solidFill>
                <a:uFill>
                  <a:solidFill/>
                </a:uFill>
                <a:sym typeface="Calibri"/>
              </a:endParaRPr>
            </a:p>
          </p:txBody>
        </p:sp>
        <p:sp>
          <p:nvSpPr>
            <p:cNvPr id="14349" name="Text Box 13"/>
            <p:cNvSpPr txBox="1">
              <a:spLocks noChangeArrowheads="1"/>
            </p:cNvSpPr>
            <p:nvPr/>
          </p:nvSpPr>
          <p:spPr bwMode="auto">
            <a:xfrm>
              <a:off x="3840" y="1051"/>
              <a:ext cx="586" cy="26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defTabSz="321440">
                <a:buClr>
                  <a:srgbClr val="000000"/>
                </a:buClr>
              </a:pPr>
              <a:r>
                <a:rPr lang="en-US" sz="1700" kern="0">
                  <a:solidFill>
                    <a:sysClr val="windowText" lastClr="000000"/>
                  </a:solidFill>
                  <a:uFill>
                    <a:solidFill/>
                  </a:uFill>
                  <a:sym typeface="Calibri"/>
                </a:rPr>
                <a:t>50 km</a:t>
              </a:r>
            </a:p>
          </p:txBody>
        </p:sp>
        <p:sp>
          <p:nvSpPr>
            <p:cNvPr id="14351" name="Line 15"/>
            <p:cNvSpPr>
              <a:spLocks noChangeShapeType="1"/>
            </p:cNvSpPr>
            <p:nvPr/>
          </p:nvSpPr>
          <p:spPr bwMode="auto">
            <a:xfrm rot="16200000" flipV="1">
              <a:off x="5088" y="3216"/>
              <a:ext cx="86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nchor="ctr"/>
            <a:lstStyle/>
            <a:p>
              <a:pPr defTabSz="321440">
                <a:buClr>
                  <a:srgbClr val="000000"/>
                </a:buClr>
              </a:pPr>
              <a:endParaRPr lang="en-US" sz="1700" kern="0">
                <a:solidFill>
                  <a:sysClr val="windowText" lastClr="000000"/>
                </a:solidFill>
                <a:uFill>
                  <a:solidFill/>
                </a:uFill>
                <a:sym typeface="Calibri"/>
              </a:endParaRPr>
            </a:p>
          </p:txBody>
        </p:sp>
        <p:sp>
          <p:nvSpPr>
            <p:cNvPr id="14352" name="Line 16"/>
            <p:cNvSpPr>
              <a:spLocks noChangeShapeType="1"/>
            </p:cNvSpPr>
            <p:nvPr/>
          </p:nvSpPr>
          <p:spPr bwMode="auto">
            <a:xfrm rot="16200000" flipH="1" flipV="1">
              <a:off x="5160" y="1704"/>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nchor="ctr"/>
            <a:lstStyle/>
            <a:p>
              <a:pPr defTabSz="321440">
                <a:buClr>
                  <a:srgbClr val="000000"/>
                </a:buClr>
              </a:pPr>
              <a:endParaRPr lang="en-US" sz="1700" kern="0">
                <a:solidFill>
                  <a:sysClr val="windowText" lastClr="000000"/>
                </a:solidFill>
                <a:uFill>
                  <a:solidFill/>
                </a:uFill>
                <a:sym typeface="Calibri"/>
              </a:endParaRPr>
            </a:p>
          </p:txBody>
        </p:sp>
        <p:sp>
          <p:nvSpPr>
            <p:cNvPr id="14353" name="Text Box 17"/>
            <p:cNvSpPr txBox="1">
              <a:spLocks noChangeArrowheads="1"/>
            </p:cNvSpPr>
            <p:nvPr/>
          </p:nvSpPr>
          <p:spPr bwMode="auto">
            <a:xfrm rot="16200000" flipV="1">
              <a:off x="5162" y="2342"/>
              <a:ext cx="539" cy="28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defTabSz="321440">
                <a:buClr>
                  <a:srgbClr val="000000"/>
                </a:buClr>
              </a:pPr>
              <a:r>
                <a:rPr lang="en-US" sz="1700" kern="0">
                  <a:solidFill>
                    <a:sysClr val="windowText" lastClr="000000"/>
                  </a:solidFill>
                  <a:uFill>
                    <a:solidFill/>
                  </a:uFill>
                  <a:sym typeface="Calibri"/>
                </a:rPr>
                <a:t>50 km</a:t>
              </a:r>
            </a:p>
          </p:txBody>
        </p:sp>
        <p:sp>
          <p:nvSpPr>
            <p:cNvPr id="14354" name="Text Box 18"/>
            <p:cNvSpPr txBox="1">
              <a:spLocks noChangeArrowheads="1"/>
            </p:cNvSpPr>
            <p:nvPr/>
          </p:nvSpPr>
          <p:spPr bwMode="auto">
            <a:xfrm>
              <a:off x="3840" y="1963"/>
              <a:ext cx="586" cy="26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defTabSz="321440">
                <a:buClr>
                  <a:srgbClr val="000000"/>
                </a:buClr>
              </a:pPr>
              <a:r>
                <a:rPr lang="en-US" sz="1700" kern="0">
                  <a:solidFill>
                    <a:sysClr val="windowText" lastClr="000000"/>
                  </a:solidFill>
                  <a:uFill>
                    <a:solidFill/>
                  </a:uFill>
                  <a:sym typeface="Calibri"/>
                </a:rPr>
                <a:t>10 km</a:t>
              </a:r>
            </a:p>
          </p:txBody>
        </p:sp>
        <p:sp>
          <p:nvSpPr>
            <p:cNvPr id="14355" name="Text Box 19"/>
            <p:cNvSpPr txBox="1">
              <a:spLocks noChangeArrowheads="1"/>
            </p:cNvSpPr>
            <p:nvPr/>
          </p:nvSpPr>
          <p:spPr bwMode="auto">
            <a:xfrm rot="5400000">
              <a:off x="4298" y="2438"/>
              <a:ext cx="539" cy="28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defTabSz="321440">
                <a:buClr>
                  <a:srgbClr val="000000"/>
                </a:buClr>
              </a:pPr>
              <a:r>
                <a:rPr lang="en-US" sz="1700" kern="0">
                  <a:solidFill>
                    <a:sysClr val="windowText" lastClr="000000"/>
                  </a:solidFill>
                  <a:uFill>
                    <a:solidFill/>
                  </a:uFill>
                  <a:sym typeface="Calibri"/>
                </a:rPr>
                <a:t>10 km</a:t>
              </a:r>
            </a:p>
          </p:txBody>
        </p:sp>
        <p:sp>
          <p:nvSpPr>
            <p:cNvPr id="14357" name="AutoShape 21"/>
            <p:cNvSpPr>
              <a:spLocks noChangeAspect="1" noChangeArrowheads="1"/>
            </p:cNvSpPr>
            <p:nvPr/>
          </p:nvSpPr>
          <p:spPr bwMode="auto">
            <a:xfrm>
              <a:off x="4080" y="2352"/>
              <a:ext cx="240" cy="240"/>
            </a:xfrm>
            <a:prstGeom prst="star4">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nchor="ctr"/>
            <a:lstStyle/>
            <a:p>
              <a:pPr defTabSz="321440">
                <a:buClr>
                  <a:srgbClr val="000000"/>
                </a:buClr>
              </a:pPr>
              <a:endParaRPr lang="en-US" sz="1700" kern="0">
                <a:solidFill>
                  <a:sysClr val="windowText" lastClr="000000"/>
                </a:solidFill>
                <a:uFill>
                  <a:solidFill/>
                </a:uFill>
                <a:sym typeface="Calibri"/>
              </a:endParaRPr>
            </a:p>
          </p:txBody>
        </p:sp>
      </p:grpSp>
      <p:sp>
        <p:nvSpPr>
          <p:cNvPr id="14362" name="Line 26"/>
          <p:cNvSpPr>
            <a:spLocks noChangeShapeType="1"/>
          </p:cNvSpPr>
          <p:nvPr/>
        </p:nvSpPr>
        <p:spPr bwMode="auto">
          <a:xfrm>
            <a:off x="1524001" y="4648200"/>
            <a:ext cx="5410200" cy="38100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91430" tIns="45716" rIns="91430" bIns="45716" anchor="ctr"/>
          <a:lstStyle/>
          <a:p>
            <a:pPr defTabSz="321440">
              <a:buClr>
                <a:srgbClr val="000000"/>
              </a:buClr>
            </a:pPr>
            <a:endParaRPr lang="en-US" sz="1700" kern="0">
              <a:solidFill>
                <a:sysClr val="windowText" lastClr="000000"/>
              </a:solidFill>
              <a:uFill>
                <a:solidFill/>
              </a:uFill>
              <a:sym typeface="Calibri"/>
            </a:endParaRPr>
          </a:p>
        </p:txBody>
      </p:sp>
      <p:pic>
        <p:nvPicPr>
          <p:cNvPr id="14363" name="Picture 27"/>
          <p:cNvPicPr>
            <a:picLocks noChangeAspect="1" noChangeArrowheads="1"/>
          </p:cNvPicPr>
          <p:nvPr/>
        </p:nvPicPr>
        <p:blipFill>
          <a:blip r:embed="rId6"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334000" y="838200"/>
            <a:ext cx="3454400" cy="23749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
        <p:nvSpPr>
          <p:cNvPr id="14364" name="Line 28"/>
          <p:cNvSpPr>
            <a:spLocks noChangeShapeType="1"/>
          </p:cNvSpPr>
          <p:nvPr/>
        </p:nvSpPr>
        <p:spPr bwMode="auto">
          <a:xfrm flipV="1">
            <a:off x="1676400" y="2805114"/>
            <a:ext cx="4527550" cy="1766887"/>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91430" tIns="45716" rIns="91430" bIns="45716" anchor="ctr"/>
          <a:lstStyle/>
          <a:p>
            <a:pPr defTabSz="321440">
              <a:buClr>
                <a:srgbClr val="000000"/>
              </a:buClr>
            </a:pPr>
            <a:endParaRPr lang="en-US" sz="1700" kern="0">
              <a:solidFill>
                <a:sysClr val="windowText" lastClr="000000"/>
              </a:solidFill>
              <a:uFill>
                <a:solidFill/>
              </a:uFill>
              <a:sym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19585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Reference Slides</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62000" y="152400"/>
            <a:ext cx="7620000" cy="762000"/>
          </a:xfrm>
        </p:spPr>
        <p:txBody>
          <a:bodyPr/>
          <a:lstStyle/>
          <a:p>
            <a:pPr eaLnBrk="1" hangingPunct="1"/>
            <a:r>
              <a:rPr lang="en-US">
                <a:solidFill>
                  <a:srgbClr val="FF0000"/>
                </a:solidFill>
              </a:rPr>
              <a:t>Sunphotometry</a:t>
            </a:r>
          </a:p>
        </p:txBody>
      </p:sp>
      <p:sp>
        <p:nvSpPr>
          <p:cNvPr id="51203" name="Rectangle 3"/>
          <p:cNvSpPr>
            <a:spLocks noGrp="1" noChangeArrowheads="1"/>
          </p:cNvSpPr>
          <p:nvPr>
            <p:ph type="body" idx="1"/>
          </p:nvPr>
        </p:nvSpPr>
        <p:spPr>
          <a:xfrm>
            <a:off x="457200" y="914400"/>
            <a:ext cx="8153400" cy="5638800"/>
          </a:xfrm>
        </p:spPr>
        <p:txBody>
          <a:bodyPr/>
          <a:lstStyle/>
          <a:p>
            <a:pPr eaLnBrk="1" hangingPunct="1">
              <a:lnSpc>
                <a:spcPct val="90000"/>
              </a:lnSpc>
            </a:pPr>
            <a:r>
              <a:rPr lang="en-US" sz="2400"/>
              <a:t>Measurement of the sun direct beam</a:t>
            </a:r>
          </a:p>
          <a:p>
            <a:pPr eaLnBrk="1" hangingPunct="1">
              <a:lnSpc>
                <a:spcPct val="90000"/>
              </a:lnSpc>
            </a:pPr>
            <a:r>
              <a:rPr lang="en-US" sz="2400"/>
              <a:t>Direct application of Beer-Bouguer-Lambert’s extinction law</a:t>
            </a:r>
          </a:p>
          <a:p>
            <a:pPr algn="ctr" eaLnBrk="1" hangingPunct="1">
              <a:lnSpc>
                <a:spcPct val="90000"/>
              </a:lnSpc>
              <a:buFontTx/>
              <a:buNone/>
            </a:pPr>
            <a:r>
              <a:rPr lang="en-US" sz="2800"/>
              <a:t>L</a:t>
            </a:r>
            <a:r>
              <a:rPr lang="en-US" sz="2800" baseline="-25000">
                <a:latin typeface="Symbol" charset="2"/>
                <a:sym typeface="Symbol" charset="2"/>
              </a:rPr>
              <a:t></a:t>
            </a:r>
            <a:r>
              <a:rPr lang="en-US" sz="2800"/>
              <a:t> = F</a:t>
            </a:r>
            <a:r>
              <a:rPr lang="en-US" sz="2800" baseline="-25000"/>
              <a:t>0,</a:t>
            </a:r>
            <a:r>
              <a:rPr lang="en-US" sz="2800" baseline="-25000">
                <a:latin typeface="Symbol" charset="2"/>
                <a:sym typeface="Symbol" charset="2"/>
              </a:rPr>
              <a:t></a:t>
            </a:r>
            <a:r>
              <a:rPr lang="en-US" sz="2800"/>
              <a:t> exp[-</a:t>
            </a:r>
            <a:r>
              <a:rPr lang="en-US" sz="2800">
                <a:latin typeface="Symbol" charset="2"/>
                <a:sym typeface="Symbol" charset="2"/>
              </a:rPr>
              <a:t></a:t>
            </a:r>
            <a:r>
              <a:rPr lang="en-US" sz="2800" baseline="-25000">
                <a:latin typeface="Symbol" charset="2"/>
                <a:sym typeface="Symbol" charset="2"/>
              </a:rPr>
              <a:t></a:t>
            </a:r>
            <a:r>
              <a:rPr lang="en-US" sz="2800"/>
              <a:t>m]</a:t>
            </a:r>
          </a:p>
          <a:p>
            <a:pPr eaLnBrk="1" hangingPunct="1">
              <a:lnSpc>
                <a:spcPct val="90000"/>
              </a:lnSpc>
              <a:buFontTx/>
              <a:buNone/>
            </a:pPr>
            <a:r>
              <a:rPr lang="en-US" sz="2800"/>
              <a:t>   </a:t>
            </a:r>
            <a:r>
              <a:rPr lang="en-US" sz="2000"/>
              <a:t>where </a:t>
            </a:r>
            <a:r>
              <a:rPr lang="en-US" sz="2000">
                <a:latin typeface="Symbol" charset="2"/>
                <a:sym typeface="Symbol" charset="2"/>
              </a:rPr>
              <a:t></a:t>
            </a:r>
            <a:r>
              <a:rPr lang="en-US" sz="2000"/>
              <a:t> is wavelength, m=m(</a:t>
            </a:r>
            <a:r>
              <a:rPr lang="en-US" sz="2000">
                <a:latin typeface="Symbol" charset="2"/>
                <a:sym typeface="Symbol" charset="2"/>
              </a:rPr>
              <a:t></a:t>
            </a:r>
            <a:r>
              <a:rPr lang="en-US" sz="2000" baseline="-25000"/>
              <a:t>0</a:t>
            </a:r>
            <a:r>
              <a:rPr lang="en-US" sz="2000"/>
              <a:t>) is “air mass” (function of solar zenith angle, </a:t>
            </a:r>
            <a:r>
              <a:rPr lang="en-US" sz="2000">
                <a:latin typeface="Symbol" charset="2"/>
                <a:sym typeface="Symbol" charset="2"/>
              </a:rPr>
              <a:t></a:t>
            </a:r>
            <a:r>
              <a:rPr lang="en-US" sz="2000" baseline="-25000"/>
              <a:t>0</a:t>
            </a:r>
            <a:r>
              <a:rPr lang="en-US" sz="2000"/>
              <a:t>), L=L(</a:t>
            </a:r>
            <a:r>
              <a:rPr lang="en-US" sz="2000">
                <a:latin typeface="Symbol" charset="2"/>
                <a:sym typeface="Symbol" charset="2"/>
              </a:rPr>
              <a:t></a:t>
            </a:r>
            <a:r>
              <a:rPr lang="en-US" sz="2000" baseline="-25000"/>
              <a:t>0</a:t>
            </a:r>
            <a:r>
              <a:rPr lang="en-US" sz="2000"/>
              <a:t>) is radiance, F</a:t>
            </a:r>
            <a:r>
              <a:rPr lang="en-US" sz="2000" baseline="-25000"/>
              <a:t>0</a:t>
            </a:r>
            <a:r>
              <a:rPr lang="en-US" sz="2000"/>
              <a:t>=F</a:t>
            </a:r>
            <a:r>
              <a:rPr lang="en-US" sz="2000" baseline="-25000"/>
              <a:t>0</a:t>
            </a:r>
            <a:r>
              <a:rPr lang="en-US" sz="2000"/>
              <a:t>(</a:t>
            </a:r>
            <a:r>
              <a:rPr lang="en-US" sz="2000">
                <a:latin typeface="Symbol" charset="2"/>
                <a:sym typeface="Symbol" charset="2"/>
              </a:rPr>
              <a:t></a:t>
            </a:r>
            <a:r>
              <a:rPr lang="en-US" sz="2000" baseline="-25000"/>
              <a:t>0</a:t>
            </a:r>
            <a:r>
              <a:rPr lang="en-US" sz="2000"/>
              <a:t>) is solar irradiance and </a:t>
            </a:r>
            <a:r>
              <a:rPr lang="en-US" sz="2000">
                <a:latin typeface="Symbol" charset="2"/>
                <a:sym typeface="Symbol" charset="2"/>
              </a:rPr>
              <a:t></a:t>
            </a:r>
            <a:r>
              <a:rPr lang="en-US" sz="2000"/>
              <a:t>is total optical depth.</a:t>
            </a:r>
            <a:r>
              <a:rPr lang="en-US" sz="2800"/>
              <a:t> </a:t>
            </a:r>
          </a:p>
          <a:p>
            <a:pPr eaLnBrk="1" hangingPunct="1">
              <a:lnSpc>
                <a:spcPct val="90000"/>
              </a:lnSpc>
            </a:pPr>
            <a:r>
              <a:rPr lang="en-US" sz="2400"/>
              <a:t>Total optical depth is sum of contributions from molecular scattering, gas absorption, aerosol scatter/absorption, and cloud scattering/absorption. </a:t>
            </a:r>
          </a:p>
          <a:p>
            <a:pPr eaLnBrk="1" hangingPunct="1">
              <a:lnSpc>
                <a:spcPct val="90000"/>
              </a:lnSpc>
            </a:pPr>
            <a:r>
              <a:rPr lang="en-US" sz="2400"/>
              <a:t>Depending on wavelength (</a:t>
            </a:r>
            <a:r>
              <a:rPr lang="en-US" sz="2400">
                <a:latin typeface="Symbol" charset="2"/>
                <a:sym typeface="Symbol" charset="2"/>
              </a:rPr>
              <a:t></a:t>
            </a:r>
            <a:r>
              <a:rPr lang="en-US" sz="2400"/>
              <a:t>), different assumptions can be made to neglect one or more of the contributing optical depths</a:t>
            </a:r>
            <a:r>
              <a:rPr lang="en-US" sz="2800"/>
              <a:t>. </a:t>
            </a:r>
          </a:p>
          <a:p>
            <a:pPr eaLnBrk="1" hangingPunct="1">
              <a:lnSpc>
                <a:spcPct val="90000"/>
              </a:lnSpc>
            </a:pPr>
            <a:r>
              <a:rPr lang="en-US" sz="2400"/>
              <a:t>Sunphotometer measurements date back to early 1900’s via pioneering work of Ångstrom.</a:t>
            </a:r>
            <a:endParaRPr lang="en-US" sz="28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33400" y="152400"/>
            <a:ext cx="6629400" cy="1143000"/>
          </a:xfrm>
        </p:spPr>
        <p:txBody>
          <a:bodyPr/>
          <a:lstStyle/>
          <a:p>
            <a:pPr eaLnBrk="1" hangingPunct="1"/>
            <a:r>
              <a:rPr lang="en-US" sz="3600">
                <a:solidFill>
                  <a:srgbClr val="FF0000"/>
                </a:solidFill>
              </a:rPr>
              <a:t>Hundreds of Nearly Identical Sunphotometers (CE-318)</a:t>
            </a:r>
          </a:p>
        </p:txBody>
      </p:sp>
      <p:sp>
        <p:nvSpPr>
          <p:cNvPr id="52227" name="Rectangle 3"/>
          <p:cNvSpPr>
            <a:spLocks noGrp="1" noChangeArrowheads="1"/>
          </p:cNvSpPr>
          <p:nvPr>
            <p:ph type="body" idx="1"/>
          </p:nvPr>
        </p:nvSpPr>
        <p:spPr>
          <a:xfrm>
            <a:off x="361950" y="1524000"/>
            <a:ext cx="8420100" cy="4724400"/>
          </a:xfrm>
        </p:spPr>
        <p:txBody>
          <a:bodyPr/>
          <a:lstStyle/>
          <a:p>
            <a:pPr eaLnBrk="1" hangingPunct="1">
              <a:lnSpc>
                <a:spcPct val="90000"/>
              </a:lnSpc>
            </a:pPr>
            <a:r>
              <a:rPr lang="en-US" sz="2000"/>
              <a:t>Manufactured by Cimel Electronique (France)</a:t>
            </a:r>
          </a:p>
          <a:p>
            <a:pPr lvl="1" eaLnBrk="1" hangingPunct="1">
              <a:lnSpc>
                <a:spcPct val="90000"/>
              </a:lnSpc>
            </a:pPr>
            <a:r>
              <a:rPr lang="en-US" sz="1800"/>
              <a:t>CE-318-1: Standard Model (with 1020, 870, 675, 440, 936, 340 and 380 nm filters)</a:t>
            </a:r>
          </a:p>
          <a:p>
            <a:pPr lvl="1" eaLnBrk="1" hangingPunct="1">
              <a:lnSpc>
                <a:spcPct val="90000"/>
              </a:lnSpc>
            </a:pPr>
            <a:r>
              <a:rPr lang="en-US" sz="1800"/>
              <a:t>CE-318-2: Polar Model (with 1020, 870P1, 675, 440, 870P2, 870, 936, and 870P3 nm filters)</a:t>
            </a:r>
          </a:p>
          <a:p>
            <a:pPr lvl="1" eaLnBrk="1" hangingPunct="1">
              <a:lnSpc>
                <a:spcPct val="90000"/>
              </a:lnSpc>
            </a:pPr>
            <a:r>
              <a:rPr lang="en-US" sz="1800"/>
              <a:t>CE-318-N (after 2004): Models with varying # of filters, wavelength ranges, polarization, etc. </a:t>
            </a:r>
          </a:p>
          <a:p>
            <a:pPr eaLnBrk="1" hangingPunct="1">
              <a:lnSpc>
                <a:spcPct val="90000"/>
              </a:lnSpc>
            </a:pPr>
            <a:r>
              <a:rPr lang="en-US" sz="2000"/>
              <a:t>Robot mount for automatic sun tracking</a:t>
            </a:r>
          </a:p>
          <a:p>
            <a:pPr eaLnBrk="1" hangingPunct="1">
              <a:lnSpc>
                <a:spcPct val="90000"/>
              </a:lnSpc>
            </a:pPr>
            <a:r>
              <a:rPr lang="en-US" sz="2000"/>
              <a:t>Includes satellite transmitter for remote deployment</a:t>
            </a:r>
          </a:p>
          <a:p>
            <a:pPr eaLnBrk="1" hangingPunct="1">
              <a:lnSpc>
                <a:spcPct val="90000"/>
              </a:lnSpc>
            </a:pPr>
            <a:r>
              <a:rPr lang="en-US" sz="2000"/>
              <a:t>Owned by P.I.</a:t>
            </a:r>
          </a:p>
          <a:p>
            <a:pPr eaLnBrk="1" hangingPunct="1">
              <a:lnSpc>
                <a:spcPct val="90000"/>
              </a:lnSpc>
            </a:pPr>
            <a:r>
              <a:rPr lang="en-US" sz="2000"/>
              <a:t>Operated and deployed by GSFC AERONET team</a:t>
            </a:r>
          </a:p>
          <a:p>
            <a:pPr eaLnBrk="1" hangingPunct="1">
              <a:lnSpc>
                <a:spcPct val="90000"/>
              </a:lnSpc>
            </a:pPr>
            <a:r>
              <a:rPr lang="en-US" sz="2000"/>
              <a:t>Carefully calibrated at GSFC before and after field deployment. </a:t>
            </a:r>
          </a:p>
          <a:p>
            <a:pPr eaLnBrk="1" hangingPunct="1">
              <a:lnSpc>
                <a:spcPct val="90000"/>
              </a:lnSpc>
            </a:pPr>
            <a:r>
              <a:rPr lang="en-US" sz="2000"/>
              <a:t>Products quality controlled at GSFC</a:t>
            </a:r>
          </a:p>
          <a:p>
            <a:pPr eaLnBrk="1" hangingPunct="1">
              <a:lnSpc>
                <a:spcPct val="90000"/>
              </a:lnSpc>
            </a:pPr>
            <a:r>
              <a:rPr lang="en-US" sz="2000"/>
              <a:t>Primarily to retrieve aerosol properties, but also cloud properties, gas and H</a:t>
            </a:r>
            <a:r>
              <a:rPr lang="en-US" sz="2000" baseline="-25000"/>
              <a:t>2</a:t>
            </a:r>
            <a:r>
              <a:rPr lang="en-US" sz="2000"/>
              <a:t>O absorption. </a:t>
            </a:r>
          </a:p>
          <a:p>
            <a:pPr eaLnBrk="1" hangingPunct="1">
              <a:lnSpc>
                <a:spcPct val="90000"/>
              </a:lnSpc>
            </a:pPr>
            <a:r>
              <a:rPr lang="en-US" sz="2000"/>
              <a:t>Originally, AERONET intended for “ground truth” for EOS.</a:t>
            </a:r>
          </a:p>
        </p:txBody>
      </p:sp>
      <p:pic>
        <p:nvPicPr>
          <p:cNvPr id="52228" name="Picture 4"/>
          <p:cNvPicPr>
            <a:picLocks noChangeAspect="1" noChangeArrowheads="1"/>
          </p:cNvPicPr>
          <p:nvPr/>
        </p:nvPicPr>
        <p:blipFill>
          <a:blip r:embed="rId2"/>
          <a:srcRect/>
          <a:stretch>
            <a:fillRect/>
          </a:stretch>
        </p:blipFill>
        <p:spPr bwMode="auto">
          <a:xfrm>
            <a:off x="7086600" y="228600"/>
            <a:ext cx="1668463" cy="11398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0"/>
            <a:ext cx="7772400" cy="1143000"/>
          </a:xfrm>
        </p:spPr>
        <p:txBody>
          <a:bodyPr/>
          <a:lstStyle/>
          <a:p>
            <a:pPr eaLnBrk="1" hangingPunct="1"/>
            <a:r>
              <a:rPr lang="en-US">
                <a:solidFill>
                  <a:srgbClr val="FF0000"/>
                </a:solidFill>
              </a:rPr>
              <a:t>More about diffuse ‘sky’</a:t>
            </a:r>
          </a:p>
        </p:txBody>
      </p:sp>
      <p:sp>
        <p:nvSpPr>
          <p:cNvPr id="53251" name="Rectangle 3"/>
          <p:cNvSpPr>
            <a:spLocks noGrp="1" noChangeArrowheads="1"/>
          </p:cNvSpPr>
          <p:nvPr>
            <p:ph type="body" sz="half" idx="1"/>
          </p:nvPr>
        </p:nvSpPr>
        <p:spPr>
          <a:xfrm>
            <a:off x="381000" y="1028700"/>
            <a:ext cx="8534400" cy="5829300"/>
          </a:xfrm>
        </p:spPr>
        <p:txBody>
          <a:bodyPr/>
          <a:lstStyle/>
          <a:p>
            <a:pPr eaLnBrk="1" hangingPunct="1">
              <a:lnSpc>
                <a:spcPct val="90000"/>
              </a:lnSpc>
            </a:pPr>
            <a:r>
              <a:rPr lang="en-US" sz="2400"/>
              <a:t>Measurement of spectral sky reflectance </a:t>
            </a:r>
          </a:p>
          <a:p>
            <a:pPr lvl="1" eaLnBrk="1" hangingPunct="1">
              <a:lnSpc>
                <a:spcPct val="90000"/>
              </a:lnSpc>
            </a:pPr>
            <a:r>
              <a:rPr lang="en-US" sz="2000"/>
              <a:t>Plus assumptions of surface optical properties at site (MODIS surface albedo products)</a:t>
            </a:r>
          </a:p>
          <a:p>
            <a:pPr eaLnBrk="1" hangingPunct="1">
              <a:lnSpc>
                <a:spcPct val="90000"/>
              </a:lnSpc>
            </a:pPr>
            <a:r>
              <a:rPr lang="en-US" sz="2400"/>
              <a:t>Results</a:t>
            </a:r>
          </a:p>
          <a:p>
            <a:pPr lvl="1" eaLnBrk="1" hangingPunct="1">
              <a:lnSpc>
                <a:spcPct val="90000"/>
              </a:lnSpc>
            </a:pPr>
            <a:r>
              <a:rPr lang="en-US" sz="2000"/>
              <a:t>Size distribution in 22 size bins --&gt; comparable aerosol lognormal properties (assuming two modes)</a:t>
            </a:r>
          </a:p>
          <a:p>
            <a:pPr lvl="1" eaLnBrk="1" hangingPunct="1">
              <a:lnSpc>
                <a:spcPct val="90000"/>
              </a:lnSpc>
            </a:pPr>
            <a:r>
              <a:rPr lang="en-US" sz="2000" b="1"/>
              <a:t>Spectral absorption (and single scattering albedo, </a:t>
            </a:r>
            <a:r>
              <a:rPr lang="en-US" sz="2000" b="1">
                <a:latin typeface="Symbol" charset="2"/>
                <a:sym typeface="Symbol" charset="2"/>
              </a:rPr>
              <a:t></a:t>
            </a:r>
            <a:r>
              <a:rPr lang="en-US" sz="2000" b="1" baseline="-25000"/>
              <a:t>0</a:t>
            </a:r>
            <a:r>
              <a:rPr lang="en-US" sz="2000" b="1"/>
              <a:t>)</a:t>
            </a:r>
          </a:p>
          <a:p>
            <a:pPr lvl="1" eaLnBrk="1" hangingPunct="1">
              <a:lnSpc>
                <a:spcPct val="90000"/>
              </a:lnSpc>
            </a:pPr>
            <a:r>
              <a:rPr lang="en-US" sz="2000"/>
              <a:t>Refractive Index (complex)</a:t>
            </a:r>
          </a:p>
          <a:p>
            <a:pPr lvl="1" eaLnBrk="1" hangingPunct="1">
              <a:lnSpc>
                <a:spcPct val="90000"/>
              </a:lnSpc>
            </a:pPr>
            <a:r>
              <a:rPr lang="en-US" sz="2000"/>
              <a:t>Phase function (+ Assymetry Parameter)</a:t>
            </a:r>
          </a:p>
          <a:p>
            <a:pPr lvl="1" eaLnBrk="1" hangingPunct="1">
              <a:lnSpc>
                <a:spcPct val="90000"/>
              </a:lnSpc>
            </a:pPr>
            <a:r>
              <a:rPr lang="en-US" sz="2000" b="1"/>
              <a:t>Fine and coarse aerosol AOD and fraction</a:t>
            </a:r>
          </a:p>
          <a:p>
            <a:pPr lvl="1" eaLnBrk="1" hangingPunct="1">
              <a:lnSpc>
                <a:spcPct val="90000"/>
              </a:lnSpc>
            </a:pPr>
            <a:r>
              <a:rPr lang="en-US" sz="2000" b="1"/>
              <a:t>Percentage of spherical and spheroid particles</a:t>
            </a:r>
          </a:p>
          <a:p>
            <a:pPr lvl="1" eaLnBrk="1" hangingPunct="1">
              <a:lnSpc>
                <a:spcPct val="90000"/>
              </a:lnSpc>
            </a:pPr>
            <a:r>
              <a:rPr lang="en-US" sz="2000" b="1" i="1"/>
              <a:t>High Accuracy requires some constraints</a:t>
            </a:r>
          </a:p>
          <a:p>
            <a:pPr lvl="2" eaLnBrk="1" hangingPunct="1">
              <a:lnSpc>
                <a:spcPct val="90000"/>
              </a:lnSpc>
            </a:pPr>
            <a:r>
              <a:rPr lang="en-US" sz="1800" b="1" i="1"/>
              <a:t>large aerosol signal (e.g., </a:t>
            </a:r>
            <a:r>
              <a:rPr lang="en-US" sz="1800" b="1" i="1">
                <a:latin typeface="Symbol" charset="2"/>
                <a:sym typeface="Symbol" charset="2"/>
              </a:rPr>
              <a:t></a:t>
            </a:r>
            <a:r>
              <a:rPr lang="en-US" sz="1800" b="1" i="1"/>
              <a:t>&gt; 0.4 at 0.44 </a:t>
            </a:r>
            <a:r>
              <a:rPr lang="en-US" sz="1800" b="1" i="1">
                <a:latin typeface="Symbol" charset="2"/>
                <a:sym typeface="Symbol" charset="2"/>
              </a:rPr>
              <a:t></a:t>
            </a:r>
            <a:r>
              <a:rPr lang="en-US" sz="1800" b="1" i="1"/>
              <a:t>m) </a:t>
            </a:r>
          </a:p>
          <a:p>
            <a:pPr lvl="2" eaLnBrk="1" hangingPunct="1">
              <a:lnSpc>
                <a:spcPct val="90000"/>
              </a:lnSpc>
            </a:pPr>
            <a:r>
              <a:rPr lang="en-US" sz="1800" b="1" i="1"/>
              <a:t>large sun angle (</a:t>
            </a:r>
            <a:r>
              <a:rPr lang="en-US" sz="1800" b="1" i="1">
                <a:latin typeface="Helvetica" charset="0"/>
              </a:rPr>
              <a:t>Θ</a:t>
            </a:r>
            <a:r>
              <a:rPr lang="en-US" sz="1800" b="1" i="1" baseline="-25000"/>
              <a:t>0</a:t>
            </a:r>
            <a:r>
              <a:rPr lang="en-US" sz="1800" b="1" i="1"/>
              <a:t> ≥ 50°)</a:t>
            </a:r>
          </a:p>
          <a:p>
            <a:pPr lvl="2" eaLnBrk="1" hangingPunct="1">
              <a:lnSpc>
                <a:spcPct val="90000"/>
              </a:lnSpc>
            </a:pPr>
            <a:r>
              <a:rPr lang="en-US" sz="1800" b="1" i="1"/>
              <a:t>Minimum number of “symmetric” angles (homogenous sky)</a:t>
            </a:r>
          </a:p>
          <a:p>
            <a:pPr lvl="1" eaLnBrk="1" hangingPunct="1">
              <a:lnSpc>
                <a:spcPct val="90000"/>
              </a:lnSpc>
            </a:pPr>
            <a:r>
              <a:rPr lang="en-US" sz="2000"/>
              <a:t>“Level 2” product is quality controlled</a:t>
            </a:r>
          </a:p>
          <a:p>
            <a:pPr eaLnBrk="1" hangingPunct="1">
              <a:lnSpc>
                <a:spcPct val="90000"/>
              </a:lnSpc>
            </a:pPr>
            <a:r>
              <a:rPr lang="en-US" sz="2400"/>
              <a:t>Statistics (daily and monthly averages), Error bars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56587" y="2489772"/>
            <a:ext cx="3933705" cy="2412468"/>
          </a:xfrm>
          <a:prstGeom prst="rect">
            <a:avLst/>
          </a:prstGeom>
        </p:spPr>
      </p:pic>
      <p:sp>
        <p:nvSpPr>
          <p:cNvPr id="7" name="TextBox 6"/>
          <p:cNvSpPr txBox="1"/>
          <p:nvPr/>
        </p:nvSpPr>
        <p:spPr>
          <a:xfrm>
            <a:off x="1850642" y="712017"/>
            <a:ext cx="5553131" cy="1477328"/>
          </a:xfrm>
          <a:prstGeom prst="rect">
            <a:avLst/>
          </a:prstGeom>
          <a:noFill/>
        </p:spPr>
        <p:txBody>
          <a:bodyPr wrap="none" rtlCol="0">
            <a:spAutoFit/>
          </a:bodyPr>
          <a:lstStyle/>
          <a:p>
            <a:r>
              <a:rPr lang="en-US"/>
              <a:t>The amount and direction of scattering is dependent on </a:t>
            </a:r>
          </a:p>
          <a:p>
            <a:endParaRPr lang="en-US"/>
          </a:p>
          <a:p>
            <a:r>
              <a:rPr lang="en-US"/>
              <a:t>- particle size</a:t>
            </a:r>
          </a:p>
          <a:p>
            <a:pPr>
              <a:buFontTx/>
              <a:buChar char="-"/>
            </a:pPr>
            <a:r>
              <a:rPr lang="en-US"/>
              <a:t> particle shape</a:t>
            </a:r>
          </a:p>
          <a:p>
            <a:pPr>
              <a:buFontTx/>
              <a:buChar char="-"/>
            </a:pPr>
            <a:r>
              <a:rPr lang="en-US"/>
              <a:t> chemical composition of the particles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839197" y="1253028"/>
            <a:ext cx="5364337" cy="2264454"/>
          </a:xfrm>
          <a:prstGeom prst="rect">
            <a:avLst/>
          </a:prstGeom>
        </p:spPr>
      </p:pic>
      <p:sp>
        <p:nvSpPr>
          <p:cNvPr id="9" name="TextBox 8"/>
          <p:cNvSpPr txBox="1"/>
          <p:nvPr/>
        </p:nvSpPr>
        <p:spPr>
          <a:xfrm>
            <a:off x="1020617" y="883696"/>
            <a:ext cx="7772116" cy="369332"/>
          </a:xfrm>
          <a:prstGeom prst="rect">
            <a:avLst/>
          </a:prstGeom>
          <a:noFill/>
        </p:spPr>
        <p:txBody>
          <a:bodyPr wrap="square" rtlCol="0">
            <a:spAutoFit/>
          </a:bodyPr>
          <a:lstStyle/>
          <a:p>
            <a:pPr algn="ctr"/>
            <a:r>
              <a:rPr lang="en-US"/>
              <a:t>For any particular scattering event we can define the scattering angle.</a:t>
            </a:r>
          </a:p>
        </p:txBody>
      </p:sp>
      <p:sp>
        <p:nvSpPr>
          <p:cNvPr id="6" name="Right Arrow 5"/>
          <p:cNvSpPr/>
          <p:nvPr/>
        </p:nvSpPr>
        <p:spPr bwMode="auto">
          <a:xfrm>
            <a:off x="1488876" y="5815306"/>
            <a:ext cx="566292" cy="326845"/>
          </a:xfrm>
          <a:prstGeom prst="rightArrow">
            <a:avLst/>
          </a:prstGeom>
          <a:solidFill>
            <a:srgbClr val="333399"/>
          </a:solidFill>
          <a:ln w="9525" cap="flat" cmpd="sng" algn="ctr">
            <a:solidFill>
              <a:srgbClr val="00009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800000"/>
              </a:solidFill>
              <a:effectLst/>
              <a:latin typeface="Arial" pitchFamily="-112" charset="0"/>
              <a:ea typeface="ＭＳ Ｐゴシック" pitchFamily="-112" charset="-128"/>
              <a:cs typeface="ＭＳ Ｐゴシック" pitchFamily="-112" charset="-128"/>
            </a:endParaRPr>
          </a:p>
        </p:txBody>
      </p:sp>
      <p:sp>
        <p:nvSpPr>
          <p:cNvPr id="7" name="Left Arrow 6"/>
          <p:cNvSpPr/>
          <p:nvPr/>
        </p:nvSpPr>
        <p:spPr bwMode="auto">
          <a:xfrm>
            <a:off x="3522607" y="5822664"/>
            <a:ext cx="846703" cy="319487"/>
          </a:xfrm>
          <a:prstGeom prst="leftArrow">
            <a:avLst/>
          </a:prstGeom>
          <a:solidFill>
            <a:srgbClr val="333399"/>
          </a:solidFill>
          <a:ln w="9525" cap="flat" cmpd="sng" algn="ctr">
            <a:solidFill>
              <a:srgbClr val="00009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TextBox 9"/>
          <p:cNvSpPr txBox="1"/>
          <p:nvPr/>
        </p:nvSpPr>
        <p:spPr>
          <a:xfrm>
            <a:off x="1211801" y="3517482"/>
            <a:ext cx="6506909" cy="369332"/>
          </a:xfrm>
          <a:prstGeom prst="rect">
            <a:avLst/>
          </a:prstGeom>
          <a:noFill/>
        </p:spPr>
        <p:txBody>
          <a:bodyPr wrap="none" rtlCol="0">
            <a:spAutoFit/>
          </a:bodyPr>
          <a:lstStyle/>
          <a:p>
            <a:r>
              <a:rPr lang="en-US"/>
              <a:t>If the light does not change its path at all the scattering angle is 0°</a:t>
            </a:r>
          </a:p>
        </p:txBody>
      </p:sp>
      <p:sp>
        <p:nvSpPr>
          <p:cNvPr id="5" name="Right Arrow 4"/>
          <p:cNvSpPr/>
          <p:nvPr/>
        </p:nvSpPr>
        <p:spPr bwMode="auto">
          <a:xfrm>
            <a:off x="1488876" y="4183381"/>
            <a:ext cx="653726" cy="32747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Oval 10"/>
          <p:cNvSpPr/>
          <p:nvPr/>
        </p:nvSpPr>
        <p:spPr bwMode="auto">
          <a:xfrm>
            <a:off x="3934031" y="4106737"/>
            <a:ext cx="479071" cy="407333"/>
          </a:xfrm>
          <a:prstGeom prst="ellipse">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 name="Oval 11"/>
          <p:cNvSpPr/>
          <p:nvPr/>
        </p:nvSpPr>
        <p:spPr bwMode="auto">
          <a:xfrm>
            <a:off x="3963034" y="5727714"/>
            <a:ext cx="494013" cy="472590"/>
          </a:xfrm>
          <a:prstGeom prst="ellipse">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6600"/>
              </a:solidFill>
              <a:effectLst/>
              <a:latin typeface="Arial" pitchFamily="-112" charset="0"/>
              <a:ea typeface="ＭＳ Ｐゴシック" pitchFamily="-112" charset="-128"/>
              <a:cs typeface="ＭＳ Ｐゴシック" pitchFamily="-112" charset="-128"/>
            </a:endParaRPr>
          </a:p>
        </p:txBody>
      </p:sp>
      <p:sp>
        <p:nvSpPr>
          <p:cNvPr id="14" name="TextBox 13"/>
          <p:cNvSpPr txBox="1"/>
          <p:nvPr/>
        </p:nvSpPr>
        <p:spPr>
          <a:xfrm>
            <a:off x="528932" y="5091785"/>
            <a:ext cx="8263801" cy="369332"/>
          </a:xfrm>
          <a:prstGeom prst="rect">
            <a:avLst/>
          </a:prstGeom>
          <a:noFill/>
        </p:spPr>
        <p:txBody>
          <a:bodyPr wrap="none" rtlCol="0">
            <a:spAutoFit/>
          </a:bodyPr>
          <a:lstStyle/>
          <a:p>
            <a:r>
              <a:rPr lang="en-US"/>
              <a:t>If the light is scattered back towards its direction of origin the scattering angle is 180°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900" decel="100000" fill="hold"/>
                                        <p:tgtEl>
                                          <p:spTgt spid="1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1" fill="hold">
                            <p:stCondLst>
                              <p:cond delay="1000"/>
                            </p:stCondLst>
                            <p:childTnLst>
                              <p:par>
                                <p:cTn id="22" presetID="0" presetClass="path" presetSubtype="0" accel="50000" decel="50000" fill="hold" grpId="0" nodeType="afterEffect">
                                  <p:stCondLst>
                                    <p:cond delay="1000"/>
                                  </p:stCondLst>
                                  <p:childTnLst>
                                    <p:animMotion origin="layout" path="M 0.06704 -0.00649 L 0.54272 -0.00649 " pathEditMode="relative" rAng="0" ptsTypes="AA">
                                      <p:cBhvr>
                                        <p:cTn id="23" dur="2000" fill="hold"/>
                                        <p:tgtEl>
                                          <p:spTgt spid="5"/>
                                        </p:tgtEl>
                                        <p:attrNameLst>
                                          <p:attrName>ppt_x</p:attrName>
                                          <p:attrName>ppt_y</p:attrName>
                                        </p:attrNameLst>
                                      </p:cBhvr>
                                      <p:rCtr x="238" y="0"/>
                                    </p:animMotion>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2" nodeType="after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par>
                          <p:cTn id="33" fill="hold">
                            <p:stCondLst>
                              <p:cond delay="0"/>
                            </p:stCondLst>
                            <p:childTnLst>
                              <p:par>
                                <p:cTn id="34" presetID="0" presetClass="path" presetSubtype="0" accel="50000" decel="50000" fill="hold" grpId="0" nodeType="afterEffect">
                                  <p:stCondLst>
                                    <p:cond delay="1000"/>
                                  </p:stCondLst>
                                  <p:childTnLst>
                                    <p:animMotion origin="layout" path="M 0.08471 -0.00394 L 0.27773 -0.00394 " pathEditMode="relative" rAng="0" ptsTypes="AA">
                                      <p:cBhvr>
                                        <p:cTn id="35" dur="2000" fill="hold"/>
                                        <p:tgtEl>
                                          <p:spTgt spid="6"/>
                                        </p:tgtEl>
                                        <p:attrNameLst>
                                          <p:attrName>ppt_x</p:attrName>
                                          <p:attrName>ppt_y</p:attrName>
                                        </p:attrNameLst>
                                      </p:cBhvr>
                                      <p:rCtr x="97" y="0"/>
                                    </p:animMotion>
                                  </p:childTnLst>
                                </p:cTn>
                              </p:par>
                            </p:childTnLst>
                          </p:cTn>
                        </p:par>
                        <p:par>
                          <p:cTn id="36" fill="hold">
                            <p:stCondLst>
                              <p:cond delay="3000"/>
                            </p:stCondLst>
                            <p:childTnLst>
                              <p:par>
                                <p:cTn id="37" presetID="35" presetClass="exit" presetSubtype="0" fill="hold" grpId="1" nodeType="afterEffect">
                                  <p:stCondLst>
                                    <p:cond delay="0"/>
                                  </p:stCondLst>
                                  <p:childTnLst>
                                    <p:animEffect transition="out" filter="fade">
                                      <p:cBhvr>
                                        <p:cTn id="38" dur="2000"/>
                                        <p:tgtEl>
                                          <p:spTgt spid="6"/>
                                        </p:tgtEl>
                                      </p:cBhvr>
                                    </p:animEffect>
                                    <p:anim calcmode="lin" valueType="num">
                                      <p:cBhvr>
                                        <p:cTn id="39" dur="2000"/>
                                        <p:tgtEl>
                                          <p:spTgt spid="6"/>
                                        </p:tgtEl>
                                        <p:attrNameLst>
                                          <p:attrName>style.rotation</p:attrName>
                                        </p:attrNameLst>
                                      </p:cBhvr>
                                      <p:tavLst>
                                        <p:tav tm="0">
                                          <p:val>
                                            <p:fltVal val="0"/>
                                          </p:val>
                                        </p:tav>
                                        <p:tav tm="100000">
                                          <p:val>
                                            <p:fltVal val="720"/>
                                          </p:val>
                                        </p:tav>
                                      </p:tavLst>
                                    </p:anim>
                                    <p:anim calcmode="lin" valueType="num">
                                      <p:cBhvr>
                                        <p:cTn id="40" dur="2000"/>
                                        <p:tgtEl>
                                          <p:spTgt spid="6"/>
                                        </p:tgtEl>
                                        <p:attrNameLst>
                                          <p:attrName>ppt_h</p:attrName>
                                        </p:attrNameLst>
                                      </p:cBhvr>
                                      <p:tavLst>
                                        <p:tav tm="0">
                                          <p:val>
                                            <p:strVal val="ppt_h"/>
                                          </p:val>
                                        </p:tav>
                                        <p:tav tm="100000">
                                          <p:val>
                                            <p:fltVal val="0"/>
                                          </p:val>
                                        </p:tav>
                                      </p:tavLst>
                                    </p:anim>
                                    <p:anim calcmode="lin" valueType="num">
                                      <p:cBhvr>
                                        <p:cTn id="41" dur="2000"/>
                                        <p:tgtEl>
                                          <p:spTgt spid="6"/>
                                        </p:tgtEl>
                                        <p:attrNameLst>
                                          <p:attrName>ppt_w</p:attrName>
                                        </p:attrNameLst>
                                      </p:cBhvr>
                                      <p:tavLst>
                                        <p:tav tm="0">
                                          <p:val>
                                            <p:strVal val="ppt_w"/>
                                          </p:val>
                                        </p:tav>
                                        <p:tav tm="100000">
                                          <p:val>
                                            <p:fltVal val="0"/>
                                          </p:val>
                                        </p:tav>
                                      </p:tavLst>
                                    </p:anim>
                                    <p:set>
                                      <p:cBhvr>
                                        <p:cTn id="42" dur="1" fill="hold">
                                          <p:stCondLst>
                                            <p:cond delay="1999"/>
                                          </p:stCondLst>
                                        </p:cTn>
                                        <p:tgtEl>
                                          <p:spTgt spid="6"/>
                                        </p:tgtEl>
                                        <p:attrNameLst>
                                          <p:attrName>style.visibility</p:attrName>
                                        </p:attrNameLst>
                                      </p:cBhvr>
                                      <p:to>
                                        <p:strVal val="hidden"/>
                                      </p:to>
                                    </p:set>
                                  </p:childTnLst>
                                </p:cTn>
                              </p:par>
                            </p:childTnLst>
                          </p:cTn>
                        </p:par>
                        <p:par>
                          <p:cTn id="43" fill="hold">
                            <p:stCondLst>
                              <p:cond delay="5000"/>
                            </p:stCondLst>
                            <p:childTnLst>
                              <p:par>
                                <p:cTn id="44" presetID="1" presetClass="entr" presetSubtype="0" fill="hold" grpId="1" nodeType="afterEffect">
                                  <p:stCondLst>
                                    <p:cond delay="0"/>
                                  </p:stCondLst>
                                  <p:childTnLst>
                                    <p:set>
                                      <p:cBhvr>
                                        <p:cTn id="45" dur="1" fill="hold">
                                          <p:stCondLst>
                                            <p:cond delay="0"/>
                                          </p:stCondLst>
                                        </p:cTn>
                                        <p:tgtEl>
                                          <p:spTgt spid="7"/>
                                        </p:tgtEl>
                                        <p:attrNameLst>
                                          <p:attrName>style.visibility</p:attrName>
                                        </p:attrNameLst>
                                      </p:cBhvr>
                                      <p:to>
                                        <p:strVal val="visible"/>
                                      </p:to>
                                    </p:set>
                                  </p:childTnLst>
                                </p:cTn>
                              </p:par>
                            </p:childTnLst>
                          </p:cTn>
                        </p:par>
                        <p:par>
                          <p:cTn id="46" fill="hold">
                            <p:stCondLst>
                              <p:cond delay="5000"/>
                            </p:stCondLst>
                            <p:childTnLst>
                              <p:par>
                                <p:cTn id="47" presetID="0" presetClass="path" presetSubtype="0" accel="50000" decel="50000" fill="hold" grpId="0" nodeType="afterEffect">
                                  <p:stCondLst>
                                    <p:cond delay="0"/>
                                  </p:stCondLst>
                                  <p:childTnLst>
                                    <p:animMotion origin="layout" path="M -1.90418E-6 -3.86395E-6 L -0.33188 -3.86395E-6 " pathEditMode="relative" rAng="0" ptsTypes="AA">
                                      <p:cBhvr>
                                        <p:cTn id="48" dur="2000" fill="hold"/>
                                        <p:tgtEl>
                                          <p:spTgt spid="7"/>
                                        </p:tgtEl>
                                        <p:attrNameLst>
                                          <p:attrName>ppt_x</p:attrName>
                                          <p:attrName>ppt_y</p:attrName>
                                        </p:attrNameLst>
                                      </p:cBhvr>
                                      <p:rCtr x="-1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P spid="7" grpId="1" animBg="1"/>
      <p:bldP spid="10" grpId="0"/>
      <p:bldP spid="5" grpId="0" animBg="1"/>
      <p:bldP spid="5" grpId="1" animBg="1"/>
      <p:bldP spid="11" grpId="0" animBg="1"/>
      <p:bldP spid="12" grpId="0" animBg="1"/>
      <p:bldP spid="14"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761999" y="152400"/>
            <a:ext cx="7043653" cy="646331"/>
          </a:xfrm>
          <a:prstGeom prst="rect">
            <a:avLst/>
          </a:prstGeom>
          <a:noFill/>
          <a:ln w="9525">
            <a:noFill/>
            <a:miter lim="800000"/>
            <a:headEnd/>
            <a:tailEnd/>
          </a:ln>
        </p:spPr>
        <p:txBody>
          <a:bodyPr wrap="square">
            <a:prstTxWarp prst="textNoShape">
              <a:avLst/>
            </a:prstTxWarp>
            <a:spAutoFit/>
          </a:bodyPr>
          <a:lstStyle/>
          <a:p>
            <a:pPr algn="ctr"/>
            <a:r>
              <a:rPr lang="en-US" sz="3600">
                <a:solidFill>
                  <a:srgbClr val="FF0000"/>
                </a:solidFill>
                <a:latin typeface="Palatino" charset="0"/>
              </a:rPr>
              <a:t>Optical Properties of Aerosols</a:t>
            </a:r>
            <a:endParaRPr lang="en-US">
              <a:solidFill>
                <a:srgbClr val="FF0000"/>
              </a:solidFill>
            </a:endParaRPr>
          </a:p>
        </p:txBody>
      </p:sp>
      <p:pic>
        <p:nvPicPr>
          <p:cNvPr id="24587" name="Picture 11"/>
          <p:cNvPicPr>
            <a:picLocks noChangeAspect="1" noChangeArrowheads="1"/>
          </p:cNvPicPr>
          <p:nvPr/>
        </p:nvPicPr>
        <p:blipFill>
          <a:blip r:embed="rId3"/>
          <a:srcRect/>
          <a:stretch>
            <a:fillRect/>
          </a:stretch>
        </p:blipFill>
        <p:spPr bwMode="auto">
          <a:xfrm>
            <a:off x="2963863" y="2743200"/>
            <a:ext cx="4198937" cy="3646488"/>
          </a:xfrm>
          <a:prstGeom prst="rect">
            <a:avLst/>
          </a:prstGeom>
          <a:noFill/>
          <a:ln w="9525">
            <a:noFill/>
            <a:miter lim="800000"/>
            <a:headEnd/>
            <a:tailEnd/>
          </a:ln>
        </p:spPr>
      </p:pic>
      <p:sp>
        <p:nvSpPr>
          <p:cNvPr id="28677" name="Text Box 12"/>
          <p:cNvSpPr txBox="1">
            <a:spLocks noChangeArrowheads="1"/>
          </p:cNvSpPr>
          <p:nvPr/>
        </p:nvSpPr>
        <p:spPr bwMode="auto">
          <a:xfrm>
            <a:off x="1066800" y="1302897"/>
            <a:ext cx="6907128" cy="646331"/>
          </a:xfrm>
          <a:prstGeom prst="rect">
            <a:avLst/>
          </a:prstGeom>
          <a:noFill/>
          <a:ln w="9525">
            <a:noFill/>
            <a:miter lim="800000"/>
            <a:headEnd/>
            <a:tailEnd/>
          </a:ln>
        </p:spPr>
        <p:txBody>
          <a:bodyPr wrap="square">
            <a:prstTxWarp prst="textNoShape">
              <a:avLst/>
            </a:prstTxWarp>
            <a:spAutoFit/>
          </a:bodyPr>
          <a:lstStyle/>
          <a:p>
            <a:r>
              <a:rPr lang="en-US"/>
              <a:t>Particles of differenct sizes, shapes and/or compositions will scatter different proportions of the incoming radiation in different directions.</a:t>
            </a:r>
          </a:p>
        </p:txBody>
      </p:sp>
      <p:sp>
        <p:nvSpPr>
          <p:cNvPr id="7" name="16-Point Star 6"/>
          <p:cNvSpPr>
            <a:spLocks noChangeArrowheads="1"/>
          </p:cNvSpPr>
          <p:nvPr/>
        </p:nvSpPr>
        <p:spPr bwMode="auto">
          <a:xfrm>
            <a:off x="152400" y="4114800"/>
            <a:ext cx="914400" cy="914400"/>
          </a:xfrm>
          <a:prstGeom prst="star16">
            <a:avLst>
              <a:gd name="adj" fmla="val 37500"/>
            </a:avLst>
          </a:prstGeom>
          <a:solidFill>
            <a:srgbClr val="FFFF00"/>
          </a:solidFill>
          <a:ln w="9525">
            <a:solidFill>
              <a:schemeClr val="tx1"/>
            </a:solidFill>
            <a:round/>
            <a:headEnd/>
            <a:tailEnd/>
          </a:ln>
        </p:spPr>
        <p:txBody>
          <a:bodyPr>
            <a:prstTxWarp prst="textNoShape">
              <a:avLst/>
            </a:prstTxWarp>
          </a:bodyPr>
          <a:lstStyle/>
          <a:p>
            <a:endParaRPr lang="en-US"/>
          </a:p>
        </p:txBody>
      </p:sp>
      <p:grpSp>
        <p:nvGrpSpPr>
          <p:cNvPr id="2" name="Group 20"/>
          <p:cNvGrpSpPr>
            <a:grpSpLocks/>
          </p:cNvGrpSpPr>
          <p:nvPr/>
        </p:nvGrpSpPr>
        <p:grpSpPr bwMode="auto">
          <a:xfrm>
            <a:off x="1600200" y="4343400"/>
            <a:ext cx="1066800" cy="1057275"/>
            <a:chOff x="1600200" y="4343400"/>
            <a:chExt cx="1066800" cy="1056620"/>
          </a:xfrm>
        </p:grpSpPr>
        <p:sp>
          <p:nvSpPr>
            <p:cNvPr id="28686" name="Right Arrow 7"/>
            <p:cNvSpPr>
              <a:spLocks noChangeArrowheads="1"/>
            </p:cNvSpPr>
            <p:nvPr/>
          </p:nvSpPr>
          <p:spPr bwMode="auto">
            <a:xfrm>
              <a:off x="1688592" y="4343400"/>
              <a:ext cx="978408" cy="484632"/>
            </a:xfrm>
            <a:prstGeom prst="rightArrow">
              <a:avLst>
                <a:gd name="adj1" fmla="val 50000"/>
                <a:gd name="adj2" fmla="val 50004"/>
              </a:avLst>
            </a:prstGeom>
            <a:solidFill>
              <a:srgbClr val="FF6600"/>
            </a:solidFill>
            <a:ln w="9525">
              <a:solidFill>
                <a:schemeClr val="tx1"/>
              </a:solidFill>
              <a:round/>
              <a:headEnd/>
              <a:tailEnd/>
            </a:ln>
          </p:spPr>
          <p:txBody>
            <a:bodyPr>
              <a:prstTxWarp prst="textNoShape">
                <a:avLst/>
              </a:prstTxWarp>
            </a:bodyPr>
            <a:lstStyle/>
            <a:p>
              <a:endParaRPr lang="en-US"/>
            </a:p>
          </p:txBody>
        </p:sp>
        <p:sp>
          <p:nvSpPr>
            <p:cNvPr id="28687" name="TextBox 15"/>
            <p:cNvSpPr txBox="1">
              <a:spLocks noChangeArrowheads="1"/>
            </p:cNvSpPr>
            <p:nvPr/>
          </p:nvSpPr>
          <p:spPr bwMode="auto">
            <a:xfrm>
              <a:off x="1600200" y="4876800"/>
              <a:ext cx="945854" cy="523220"/>
            </a:xfrm>
            <a:prstGeom prst="rect">
              <a:avLst/>
            </a:prstGeom>
            <a:noFill/>
            <a:ln w="9525">
              <a:noFill/>
              <a:miter lim="800000"/>
              <a:headEnd/>
              <a:tailEnd/>
            </a:ln>
          </p:spPr>
          <p:txBody>
            <a:bodyPr wrap="none">
              <a:prstTxWarp prst="textNoShape">
                <a:avLst/>
              </a:prstTxWarp>
              <a:spAutoFit/>
            </a:bodyPr>
            <a:lstStyle/>
            <a:p>
              <a:r>
                <a:rPr lang="en-US" sz="1400">
                  <a:latin typeface="Trebuchet MS" charset="0"/>
                  <a:ea typeface="Trebuchet MS" charset="0"/>
                  <a:cs typeface="Trebuchet MS" charset="0"/>
                </a:rPr>
                <a:t>Incoming</a:t>
              </a:r>
            </a:p>
            <a:p>
              <a:r>
                <a:rPr lang="en-US" sz="1400">
                  <a:latin typeface="Trebuchet MS" charset="0"/>
                  <a:ea typeface="Trebuchet MS" charset="0"/>
                  <a:cs typeface="Trebuchet MS" charset="0"/>
                </a:rPr>
                <a:t>Radiation</a:t>
              </a:r>
            </a:p>
          </p:txBody>
        </p:sp>
      </p:grpSp>
      <p:grpSp>
        <p:nvGrpSpPr>
          <p:cNvPr id="3" name="Group 19"/>
          <p:cNvGrpSpPr>
            <a:grpSpLocks/>
          </p:cNvGrpSpPr>
          <p:nvPr/>
        </p:nvGrpSpPr>
        <p:grpSpPr bwMode="auto">
          <a:xfrm>
            <a:off x="1371600" y="3962400"/>
            <a:ext cx="1524000" cy="611188"/>
            <a:chOff x="1371601" y="3962400"/>
            <a:chExt cx="1524000" cy="611188"/>
          </a:xfrm>
        </p:grpSpPr>
        <p:cxnSp>
          <p:nvCxnSpPr>
            <p:cNvPr id="28684" name="Straight Arrow Connector 11"/>
            <p:cNvCxnSpPr>
              <a:cxnSpLocks noChangeShapeType="1"/>
            </p:cNvCxnSpPr>
            <p:nvPr/>
          </p:nvCxnSpPr>
          <p:spPr bwMode="auto">
            <a:xfrm rot="10800000">
              <a:off x="1371601" y="4572000"/>
              <a:ext cx="1524000" cy="1588"/>
            </a:xfrm>
            <a:prstGeom prst="straightConnector1">
              <a:avLst/>
            </a:prstGeom>
            <a:noFill/>
            <a:ln w="38100">
              <a:solidFill>
                <a:srgbClr val="0000FF"/>
              </a:solidFill>
              <a:round/>
              <a:headEnd/>
              <a:tailEnd type="arrow" w="med" len="med"/>
            </a:ln>
          </p:spPr>
        </p:cxnSp>
        <p:sp>
          <p:nvSpPr>
            <p:cNvPr id="28685" name="TextBox 18"/>
            <p:cNvSpPr txBox="1">
              <a:spLocks noChangeArrowheads="1"/>
            </p:cNvSpPr>
            <p:nvPr/>
          </p:nvSpPr>
          <p:spPr bwMode="auto">
            <a:xfrm>
              <a:off x="1524000" y="3962400"/>
              <a:ext cx="1126004" cy="307777"/>
            </a:xfrm>
            <a:prstGeom prst="rect">
              <a:avLst/>
            </a:prstGeom>
            <a:noFill/>
            <a:ln w="9525">
              <a:noFill/>
              <a:miter lim="800000"/>
              <a:headEnd/>
              <a:tailEnd/>
            </a:ln>
          </p:spPr>
          <p:txBody>
            <a:bodyPr wrap="none">
              <a:prstTxWarp prst="textNoShape">
                <a:avLst/>
              </a:prstTxWarp>
              <a:spAutoFit/>
            </a:bodyPr>
            <a:lstStyle/>
            <a:p>
              <a:r>
                <a:rPr lang="en-US" sz="1400">
                  <a:latin typeface="Trebuchet MS" charset="0"/>
                  <a:ea typeface="Trebuchet MS" charset="0"/>
                  <a:cs typeface="Trebuchet MS" charset="0"/>
                </a:rPr>
                <a:t>Backscatter</a:t>
              </a:r>
            </a:p>
          </p:txBody>
        </p:sp>
      </p:grpSp>
      <p:grpSp>
        <p:nvGrpSpPr>
          <p:cNvPr id="4" name="Group 21"/>
          <p:cNvGrpSpPr>
            <a:grpSpLocks/>
          </p:cNvGrpSpPr>
          <p:nvPr/>
        </p:nvGrpSpPr>
        <p:grpSpPr bwMode="auto">
          <a:xfrm>
            <a:off x="7010400" y="4111625"/>
            <a:ext cx="1614488" cy="538163"/>
            <a:chOff x="1371601" y="3961011"/>
            <a:chExt cx="1615209" cy="537965"/>
          </a:xfrm>
        </p:grpSpPr>
        <p:cxnSp>
          <p:nvCxnSpPr>
            <p:cNvPr id="28682" name="Straight Arrow Connector 22"/>
            <p:cNvCxnSpPr>
              <a:cxnSpLocks noChangeShapeType="1"/>
            </p:cNvCxnSpPr>
            <p:nvPr/>
          </p:nvCxnSpPr>
          <p:spPr bwMode="auto">
            <a:xfrm>
              <a:off x="1371601" y="4497388"/>
              <a:ext cx="1600200" cy="1588"/>
            </a:xfrm>
            <a:prstGeom prst="straightConnector1">
              <a:avLst/>
            </a:prstGeom>
            <a:noFill/>
            <a:ln w="38100">
              <a:solidFill>
                <a:srgbClr val="0000FF"/>
              </a:solidFill>
              <a:round/>
              <a:headEnd/>
              <a:tailEnd type="arrow" w="med" len="med"/>
            </a:ln>
          </p:spPr>
        </p:cxnSp>
        <p:sp>
          <p:nvSpPr>
            <p:cNvPr id="28683" name="TextBox 23"/>
            <p:cNvSpPr txBox="1">
              <a:spLocks noChangeArrowheads="1"/>
            </p:cNvSpPr>
            <p:nvPr/>
          </p:nvSpPr>
          <p:spPr bwMode="auto">
            <a:xfrm>
              <a:off x="1524000" y="3961011"/>
              <a:ext cx="1462810" cy="307777"/>
            </a:xfrm>
            <a:prstGeom prst="rect">
              <a:avLst/>
            </a:prstGeom>
            <a:noFill/>
            <a:ln w="9525">
              <a:noFill/>
              <a:miter lim="800000"/>
              <a:headEnd/>
              <a:tailEnd/>
            </a:ln>
          </p:spPr>
          <p:txBody>
            <a:bodyPr wrap="none">
              <a:prstTxWarp prst="textNoShape">
                <a:avLst/>
              </a:prstTxWarp>
              <a:spAutoFit/>
            </a:bodyPr>
            <a:lstStyle/>
            <a:p>
              <a:r>
                <a:rPr lang="en-US" sz="1400">
                  <a:latin typeface="Trebuchet MS" charset="0"/>
                  <a:ea typeface="Trebuchet MS" charset="0"/>
                  <a:cs typeface="Trebuchet MS" charset="0"/>
                </a:rPr>
                <a:t>Forward scatter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37"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900" decel="100000" fill="hold"/>
                                        <p:tgtEl>
                                          <p:spTgt spid="2"/>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2458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2000"/>
                                        <p:tgtEl>
                                          <p:spTgt spid="2"/>
                                        </p:tgtEl>
                                      </p:cBhvr>
                                    </p:animEffect>
                                    <p:set>
                                      <p:cBhvr>
                                        <p:cTn id="21" dur="1" fill="hold">
                                          <p:stCondLst>
                                            <p:cond delay="1999"/>
                                          </p:stCondLst>
                                        </p:cTn>
                                        <p:tgtEl>
                                          <p:spTgt spid="2"/>
                                        </p:tgtEl>
                                        <p:attrNameLst>
                                          <p:attrName>style.visibility</p:attrName>
                                        </p:attrNameLst>
                                      </p:cBhvr>
                                      <p:to>
                                        <p:strVal val="hidden"/>
                                      </p:to>
                                    </p:set>
                                  </p:childTnLst>
                                </p:cTn>
                              </p:par>
                            </p:childTnLst>
                          </p:cTn>
                        </p:par>
                        <p:par>
                          <p:cTn id="22" fill="hold">
                            <p:stCondLst>
                              <p:cond delay="2000"/>
                            </p:stCondLst>
                            <p:childTnLst>
                              <p:par>
                                <p:cTn id="23" presetID="37"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900" decel="100000" fill="hold"/>
                                        <p:tgtEl>
                                          <p:spTgt spid="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900" decel="100000" fill="hold"/>
                                        <p:tgtEl>
                                          <p:spTgt spid="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3" name="Text Box 10"/>
          <p:cNvSpPr txBox="1">
            <a:spLocks noChangeArrowheads="1"/>
          </p:cNvSpPr>
          <p:nvPr/>
        </p:nvSpPr>
        <p:spPr bwMode="auto">
          <a:xfrm>
            <a:off x="1434137" y="268069"/>
            <a:ext cx="6871647" cy="646331"/>
          </a:xfrm>
          <a:prstGeom prst="rect">
            <a:avLst/>
          </a:prstGeom>
          <a:noFill/>
          <a:ln w="9525">
            <a:noFill/>
            <a:miter lim="800000"/>
            <a:headEnd/>
            <a:tailEnd/>
          </a:ln>
        </p:spPr>
        <p:txBody>
          <a:bodyPr wrap="square">
            <a:prstTxWarp prst="textNoShape">
              <a:avLst/>
            </a:prstTxWarp>
            <a:spAutoFit/>
          </a:bodyPr>
          <a:lstStyle/>
          <a:p>
            <a:r>
              <a:rPr lang="en-US" b="1"/>
              <a:t>Scattering Phase Function </a:t>
            </a:r>
            <a:r>
              <a:rPr lang="en-US"/>
              <a:t>– the amount of light scattered</a:t>
            </a:r>
          </a:p>
          <a:p>
            <a:r>
              <a:rPr lang="en-US"/>
              <a:t>in each direction relative to the incoming direction.</a:t>
            </a:r>
          </a:p>
        </p:txBody>
      </p:sp>
      <p:pic>
        <p:nvPicPr>
          <p:cNvPr id="30724" name="Picture 11"/>
          <p:cNvPicPr>
            <a:picLocks noChangeAspect="1" noChangeArrowheads="1"/>
          </p:cNvPicPr>
          <p:nvPr/>
        </p:nvPicPr>
        <p:blipFill>
          <a:blip r:embed="rId3"/>
          <a:srcRect t="60597"/>
          <a:stretch>
            <a:fillRect/>
          </a:stretch>
        </p:blipFill>
        <p:spPr bwMode="auto">
          <a:xfrm>
            <a:off x="68263" y="4495679"/>
            <a:ext cx="4198937" cy="1436809"/>
          </a:xfrm>
          <a:prstGeom prst="rect">
            <a:avLst/>
          </a:prstGeom>
          <a:noFill/>
          <a:ln w="9525">
            <a:noFill/>
            <a:miter lim="800000"/>
            <a:headEnd/>
            <a:tailEnd/>
          </a:ln>
        </p:spPr>
      </p:pic>
      <p:pic>
        <p:nvPicPr>
          <p:cNvPr id="30725" name="Picture 3" descr="D:\UMBC\Conferences\GRC_radiation&amp;climate\Poster\slides\GRC_poster_DOLGOS_presentation_format_ver4\Slide2.PNG"/>
          <p:cNvPicPr>
            <a:picLocks noChangeAspect="1" noChangeArrowheads="1"/>
          </p:cNvPicPr>
          <p:nvPr/>
        </p:nvPicPr>
        <p:blipFill>
          <a:blip r:embed="rId4"/>
          <a:srcRect l="49158" t="52939"/>
          <a:stretch>
            <a:fillRect/>
          </a:stretch>
        </p:blipFill>
        <p:spPr bwMode="auto">
          <a:xfrm>
            <a:off x="3516148" y="1802794"/>
            <a:ext cx="5475452" cy="4227512"/>
          </a:xfrm>
          <a:prstGeom prst="rect">
            <a:avLst/>
          </a:prstGeom>
          <a:noFill/>
          <a:ln w="9525">
            <a:noFill/>
            <a:miter lim="800000"/>
            <a:headEnd/>
            <a:tailEnd/>
          </a:ln>
        </p:spPr>
      </p:pic>
      <p:sp>
        <p:nvSpPr>
          <p:cNvPr id="30726" name="Rectangle 17"/>
          <p:cNvSpPr>
            <a:spLocks noChangeArrowheads="1"/>
          </p:cNvSpPr>
          <p:nvPr/>
        </p:nvSpPr>
        <p:spPr bwMode="auto">
          <a:xfrm>
            <a:off x="4016704" y="1828800"/>
            <a:ext cx="4953000" cy="3429000"/>
          </a:xfrm>
          <a:prstGeom prst="rect">
            <a:avLst/>
          </a:prstGeom>
          <a:solidFill>
            <a:schemeClr val="bg1"/>
          </a:solidFill>
          <a:ln w="9525">
            <a:solidFill>
              <a:schemeClr val="tx1"/>
            </a:solidFill>
            <a:round/>
            <a:headEnd/>
            <a:tailEnd/>
          </a:ln>
        </p:spPr>
        <p:txBody>
          <a:bodyPr>
            <a:prstTxWarp prst="textNoShape">
              <a:avLst/>
            </a:prstTxWarp>
          </a:bodyPr>
          <a:lstStyle/>
          <a:p>
            <a:endParaRPr lang="en-US"/>
          </a:p>
          <a:p>
            <a:r>
              <a:rPr lang="en-US"/>
              <a:t>         </a:t>
            </a:r>
          </a:p>
        </p:txBody>
      </p:sp>
      <p:grpSp>
        <p:nvGrpSpPr>
          <p:cNvPr id="2" name="Group 26"/>
          <p:cNvGrpSpPr>
            <a:grpSpLocks/>
          </p:cNvGrpSpPr>
          <p:nvPr/>
        </p:nvGrpSpPr>
        <p:grpSpPr bwMode="auto">
          <a:xfrm>
            <a:off x="3495841" y="2284413"/>
            <a:ext cx="738070" cy="2744787"/>
            <a:chOff x="3603225" y="2133600"/>
            <a:chExt cx="740175" cy="2744165"/>
          </a:xfrm>
        </p:grpSpPr>
        <p:sp>
          <p:nvSpPr>
            <p:cNvPr id="30735" name="Oval 19"/>
            <p:cNvSpPr>
              <a:spLocks noChangeArrowheads="1"/>
            </p:cNvSpPr>
            <p:nvPr/>
          </p:nvSpPr>
          <p:spPr bwMode="auto">
            <a:xfrm>
              <a:off x="4191000" y="2133600"/>
              <a:ext cx="152400" cy="152400"/>
            </a:xfrm>
            <a:prstGeom prst="ellipse">
              <a:avLst/>
            </a:prstGeom>
            <a:solidFill>
              <a:srgbClr val="0000FF"/>
            </a:solidFill>
            <a:ln w="9525">
              <a:solidFill>
                <a:schemeClr val="tx1"/>
              </a:solidFill>
              <a:round/>
              <a:headEnd/>
              <a:tailEnd/>
            </a:ln>
          </p:spPr>
          <p:txBody>
            <a:bodyPr>
              <a:prstTxWarp prst="textNoShape">
                <a:avLst/>
              </a:prstTxWarp>
            </a:bodyPr>
            <a:lstStyle/>
            <a:p>
              <a:endParaRPr lang="en-US"/>
            </a:p>
          </p:txBody>
        </p:sp>
        <p:cxnSp>
          <p:nvCxnSpPr>
            <p:cNvPr id="30736" name="Straight Arrow Connector 21"/>
            <p:cNvCxnSpPr>
              <a:cxnSpLocks noChangeShapeType="1"/>
            </p:cNvCxnSpPr>
            <p:nvPr/>
          </p:nvCxnSpPr>
          <p:spPr bwMode="auto">
            <a:xfrm rot="5400000">
              <a:off x="3337319" y="4610271"/>
              <a:ext cx="533400" cy="1588"/>
            </a:xfrm>
            <a:prstGeom prst="straightConnector1">
              <a:avLst/>
            </a:prstGeom>
            <a:noFill/>
            <a:ln w="38100">
              <a:solidFill>
                <a:srgbClr val="0000FF"/>
              </a:solidFill>
              <a:round/>
              <a:headEnd/>
              <a:tailEnd type="arrow" w="med" len="med"/>
            </a:ln>
          </p:spPr>
        </p:cxnSp>
      </p:grpSp>
      <p:grpSp>
        <p:nvGrpSpPr>
          <p:cNvPr id="3" name="Group 38"/>
          <p:cNvGrpSpPr>
            <a:grpSpLocks/>
          </p:cNvGrpSpPr>
          <p:nvPr/>
        </p:nvGrpSpPr>
        <p:grpSpPr bwMode="auto">
          <a:xfrm>
            <a:off x="1219200" y="4497388"/>
            <a:ext cx="5105400" cy="1293812"/>
            <a:chOff x="1219200" y="4496594"/>
            <a:chExt cx="5105400" cy="1294606"/>
          </a:xfrm>
        </p:grpSpPr>
        <p:cxnSp>
          <p:nvCxnSpPr>
            <p:cNvPr id="30732" name="Straight Arrow Connector 27"/>
            <p:cNvCxnSpPr>
              <a:cxnSpLocks noChangeShapeType="1"/>
            </p:cNvCxnSpPr>
            <p:nvPr/>
          </p:nvCxnSpPr>
          <p:spPr bwMode="auto">
            <a:xfrm rot="5400000">
              <a:off x="991394" y="4724400"/>
              <a:ext cx="457200" cy="1588"/>
            </a:xfrm>
            <a:prstGeom prst="straightConnector1">
              <a:avLst/>
            </a:prstGeom>
            <a:noFill/>
            <a:ln w="38100">
              <a:solidFill>
                <a:srgbClr val="FF0000"/>
              </a:solidFill>
              <a:round/>
              <a:headEnd/>
              <a:tailEnd type="arrow" w="med" len="med"/>
            </a:ln>
          </p:spPr>
        </p:cxnSp>
        <p:cxnSp>
          <p:nvCxnSpPr>
            <p:cNvPr id="30733" name="Straight Arrow Connector 29"/>
            <p:cNvCxnSpPr>
              <a:cxnSpLocks noChangeShapeType="1"/>
            </p:cNvCxnSpPr>
            <p:nvPr/>
          </p:nvCxnSpPr>
          <p:spPr bwMode="auto">
            <a:xfrm rot="5400000" flipH="1" flipV="1">
              <a:off x="991394" y="5562600"/>
              <a:ext cx="456406" cy="794"/>
            </a:xfrm>
            <a:prstGeom prst="straightConnector1">
              <a:avLst/>
            </a:prstGeom>
            <a:noFill/>
            <a:ln w="38100">
              <a:solidFill>
                <a:srgbClr val="FF0000"/>
              </a:solidFill>
              <a:round/>
              <a:headEnd/>
              <a:tailEnd type="arrow" w="med" len="med"/>
            </a:ln>
          </p:spPr>
        </p:cxnSp>
        <p:sp>
          <p:nvSpPr>
            <p:cNvPr id="30734" name="Oval 33"/>
            <p:cNvSpPr>
              <a:spLocks noChangeArrowheads="1"/>
            </p:cNvSpPr>
            <p:nvPr/>
          </p:nvSpPr>
          <p:spPr bwMode="auto">
            <a:xfrm>
              <a:off x="6172200" y="4876800"/>
              <a:ext cx="152400" cy="152400"/>
            </a:xfrm>
            <a:prstGeom prst="ellipse">
              <a:avLst/>
            </a:prstGeom>
            <a:solidFill>
              <a:srgbClr val="FF0000"/>
            </a:solidFill>
            <a:ln w="9525">
              <a:solidFill>
                <a:schemeClr val="tx1"/>
              </a:solidFill>
              <a:round/>
              <a:headEnd/>
              <a:tailEnd/>
            </a:ln>
          </p:spPr>
          <p:txBody>
            <a:bodyPr>
              <a:prstTxWarp prst="textNoShape">
                <a:avLst/>
              </a:prstTxWarp>
            </a:bodyPr>
            <a:lstStyle/>
            <a:p>
              <a:endParaRPr lang="en-US"/>
            </a:p>
          </p:txBody>
        </p:sp>
      </p:grpSp>
      <p:grpSp>
        <p:nvGrpSpPr>
          <p:cNvPr id="4" name="Group 39"/>
          <p:cNvGrpSpPr>
            <a:grpSpLocks/>
          </p:cNvGrpSpPr>
          <p:nvPr/>
        </p:nvGrpSpPr>
        <p:grpSpPr bwMode="auto">
          <a:xfrm>
            <a:off x="303213" y="4648200"/>
            <a:ext cx="8154987" cy="533400"/>
            <a:chOff x="304006" y="4648200"/>
            <a:chExt cx="8154194" cy="533400"/>
          </a:xfrm>
        </p:grpSpPr>
        <p:cxnSp>
          <p:nvCxnSpPr>
            <p:cNvPr id="30730" name="Straight Arrow Connector 34"/>
            <p:cNvCxnSpPr>
              <a:cxnSpLocks noChangeShapeType="1"/>
            </p:cNvCxnSpPr>
            <p:nvPr/>
          </p:nvCxnSpPr>
          <p:spPr bwMode="auto">
            <a:xfrm>
              <a:off x="304006" y="5180012"/>
              <a:ext cx="457994" cy="1588"/>
            </a:xfrm>
            <a:prstGeom prst="straightConnector1">
              <a:avLst/>
            </a:prstGeom>
            <a:noFill/>
            <a:ln w="38100">
              <a:solidFill>
                <a:srgbClr val="008000"/>
              </a:solidFill>
              <a:round/>
              <a:headEnd/>
              <a:tailEnd type="arrow" w="med" len="med"/>
            </a:ln>
          </p:spPr>
        </p:cxnSp>
        <p:sp>
          <p:nvSpPr>
            <p:cNvPr id="30731" name="Oval 36"/>
            <p:cNvSpPr>
              <a:spLocks noChangeArrowheads="1"/>
            </p:cNvSpPr>
            <p:nvPr/>
          </p:nvSpPr>
          <p:spPr bwMode="auto">
            <a:xfrm>
              <a:off x="8305800" y="4648200"/>
              <a:ext cx="152400" cy="152400"/>
            </a:xfrm>
            <a:prstGeom prst="ellipse">
              <a:avLst/>
            </a:prstGeom>
            <a:solidFill>
              <a:srgbClr val="008000"/>
            </a:solidFill>
            <a:ln w="9525">
              <a:solidFill>
                <a:schemeClr val="tx1"/>
              </a:solidFill>
              <a:round/>
              <a:headEnd/>
              <a:tailEnd/>
            </a:ln>
          </p:spPr>
          <p:txBody>
            <a:bodyPr>
              <a:prstTxWarp prst="textNoShape">
                <a:avLst/>
              </a:prstTxWarp>
            </a:bodyPr>
            <a:lstStyle/>
            <a:p>
              <a:endParaRPr lang="en-US"/>
            </a:p>
          </p:txBody>
        </p:sp>
      </p:grpSp>
      <p:sp>
        <p:nvSpPr>
          <p:cNvPr id="17" name="Rectangle 16"/>
          <p:cNvSpPr/>
          <p:nvPr/>
        </p:nvSpPr>
        <p:spPr bwMode="auto">
          <a:xfrm>
            <a:off x="1434138" y="4495679"/>
            <a:ext cx="722543" cy="1525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 name="TextBox 17"/>
          <p:cNvSpPr txBox="1"/>
          <p:nvPr/>
        </p:nvSpPr>
        <p:spPr>
          <a:xfrm>
            <a:off x="303213" y="1961247"/>
            <a:ext cx="3165633" cy="646331"/>
          </a:xfrm>
          <a:prstGeom prst="rect">
            <a:avLst/>
          </a:prstGeom>
          <a:noFill/>
        </p:spPr>
        <p:txBody>
          <a:bodyPr wrap="none" rtlCol="0">
            <a:spAutoFit/>
          </a:bodyPr>
          <a:lstStyle/>
          <a:p>
            <a:r>
              <a:rPr lang="en-US"/>
              <a:t>We calculate the sum of</a:t>
            </a:r>
          </a:p>
          <a:p>
            <a:r>
              <a:rPr lang="en-US"/>
              <a:t>the scattering in each direction</a:t>
            </a:r>
          </a:p>
        </p:txBody>
      </p:sp>
      <p:sp>
        <p:nvSpPr>
          <p:cNvPr id="19" name="TextBox 18"/>
          <p:cNvSpPr txBox="1"/>
          <p:nvPr/>
        </p:nvSpPr>
        <p:spPr>
          <a:xfrm>
            <a:off x="3327635" y="4016715"/>
            <a:ext cx="377026" cy="369332"/>
          </a:xfrm>
          <a:prstGeom prst="rect">
            <a:avLst/>
          </a:prstGeom>
          <a:noFill/>
        </p:spPr>
        <p:txBody>
          <a:bodyPr wrap="none" rtlCol="0">
            <a:spAutoFit/>
          </a:bodyPr>
          <a:lstStyle/>
          <a:p>
            <a:r>
              <a:rPr lang="en-US"/>
              <a:t>0°</a:t>
            </a:r>
          </a:p>
        </p:txBody>
      </p:sp>
      <p:sp>
        <p:nvSpPr>
          <p:cNvPr id="20" name="TextBox 19"/>
          <p:cNvSpPr txBox="1"/>
          <p:nvPr/>
        </p:nvSpPr>
        <p:spPr>
          <a:xfrm>
            <a:off x="1030687" y="3832049"/>
            <a:ext cx="494905" cy="369332"/>
          </a:xfrm>
          <a:prstGeom prst="rect">
            <a:avLst/>
          </a:prstGeom>
          <a:noFill/>
        </p:spPr>
        <p:txBody>
          <a:bodyPr wrap="none" rtlCol="0">
            <a:spAutoFit/>
          </a:bodyPr>
          <a:lstStyle/>
          <a:p>
            <a:r>
              <a:rPr lang="en-US"/>
              <a:t>90°</a:t>
            </a:r>
          </a:p>
        </p:txBody>
      </p:sp>
      <p:sp>
        <p:nvSpPr>
          <p:cNvPr id="21" name="TextBox 20"/>
          <p:cNvSpPr txBox="1"/>
          <p:nvPr/>
        </p:nvSpPr>
        <p:spPr>
          <a:xfrm>
            <a:off x="266347" y="4463534"/>
            <a:ext cx="620683" cy="369332"/>
          </a:xfrm>
          <a:prstGeom prst="rect">
            <a:avLst/>
          </a:prstGeom>
          <a:noFill/>
        </p:spPr>
        <p:txBody>
          <a:bodyPr wrap="none" rtlCol="0">
            <a:spAutoFit/>
          </a:bodyPr>
          <a:lstStyle/>
          <a:p>
            <a:r>
              <a:rPr lang="en-US"/>
              <a:t>180°</a:t>
            </a:r>
          </a:p>
        </p:txBody>
      </p:sp>
      <p:sp>
        <p:nvSpPr>
          <p:cNvPr id="22" name="TextBox 21"/>
          <p:cNvSpPr txBox="1"/>
          <p:nvPr/>
        </p:nvSpPr>
        <p:spPr>
          <a:xfrm>
            <a:off x="331678" y="2748689"/>
            <a:ext cx="2146971" cy="923330"/>
          </a:xfrm>
          <a:prstGeom prst="rect">
            <a:avLst/>
          </a:prstGeom>
          <a:noFill/>
        </p:spPr>
        <p:txBody>
          <a:bodyPr wrap="none" rtlCol="0">
            <a:spAutoFit/>
          </a:bodyPr>
          <a:lstStyle/>
          <a:p>
            <a:r>
              <a:rPr lang="en-US"/>
              <a:t>We use the points to </a:t>
            </a:r>
          </a:p>
          <a:p>
            <a:r>
              <a:rPr lang="en-US"/>
              <a:t>graph the scattering </a:t>
            </a:r>
          </a:p>
          <a:p>
            <a:r>
              <a:rPr lang="en-US"/>
              <a:t>phase function.</a:t>
            </a:r>
          </a:p>
        </p:txBody>
      </p:sp>
      <p:cxnSp>
        <p:nvCxnSpPr>
          <p:cNvPr id="25" name="Shape 24"/>
          <p:cNvCxnSpPr/>
          <p:nvPr/>
        </p:nvCxnSpPr>
        <p:spPr bwMode="auto">
          <a:xfrm rot="16200000" flipH="1">
            <a:off x="5120504" y="1484797"/>
            <a:ext cx="2363752" cy="4224056"/>
          </a:xfrm>
          <a:prstGeom prst="curvedConnector3">
            <a:avLst>
              <a:gd name="adj1" fmla="val 106428"/>
            </a:avLst>
          </a:prstGeom>
          <a:solidFill>
            <a:schemeClr val="accent1"/>
          </a:solidFill>
          <a:ln w="9525" cap="flat" cmpd="sng" algn="ctr">
            <a:solidFill>
              <a:schemeClr val="tx1"/>
            </a:solidFill>
            <a:prstDash val="solid"/>
            <a:round/>
            <a:headEnd type="none" w="med" len="med"/>
            <a:tailEnd type="none" w="med" len="med"/>
          </a:ln>
          <a:effectLst/>
        </p:spPr>
      </p:cxnSp>
      <p:sp>
        <p:nvSpPr>
          <p:cNvPr id="41" name="TextBox 40"/>
          <p:cNvSpPr txBox="1"/>
          <p:nvPr/>
        </p:nvSpPr>
        <p:spPr>
          <a:xfrm>
            <a:off x="4521748" y="2091782"/>
            <a:ext cx="3300904" cy="646331"/>
          </a:xfrm>
          <a:prstGeom prst="rect">
            <a:avLst/>
          </a:prstGeom>
          <a:noFill/>
        </p:spPr>
        <p:txBody>
          <a:bodyPr wrap="none" rtlCol="0">
            <a:spAutoFit/>
          </a:bodyPr>
          <a:lstStyle/>
          <a:p>
            <a:r>
              <a:rPr lang="en-US"/>
              <a:t>More points will produce a more</a:t>
            </a:r>
          </a:p>
          <a:p>
            <a:r>
              <a:rPr lang="en-US"/>
              <a:t>accurate phase function</a:t>
            </a:r>
          </a:p>
        </p:txBody>
      </p:sp>
      <p:sp>
        <p:nvSpPr>
          <p:cNvPr id="42" name="TextBox 41"/>
          <p:cNvSpPr txBox="1"/>
          <p:nvPr/>
        </p:nvSpPr>
        <p:spPr>
          <a:xfrm>
            <a:off x="4553720" y="3054408"/>
            <a:ext cx="3447248" cy="646331"/>
          </a:xfrm>
          <a:prstGeom prst="rect">
            <a:avLst/>
          </a:prstGeom>
          <a:noFill/>
        </p:spPr>
        <p:txBody>
          <a:bodyPr wrap="none" rtlCol="0">
            <a:spAutoFit/>
          </a:bodyPr>
          <a:lstStyle/>
          <a:p>
            <a:r>
              <a:rPr lang="en-US"/>
              <a:t>Phase functions can be diagnostic</a:t>
            </a:r>
          </a:p>
          <a:p>
            <a:r>
              <a:rPr lang="en-US"/>
              <a:t>for different aerosol types.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accel="50000" decel="5000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1" presetClass="entr" presetSubtype="0" fill="hold" nodeType="afterEffect">
                                  <p:stCondLst>
                                    <p:cond delay="1000"/>
                                  </p:stCondLst>
                                  <p:childTnLst>
                                    <p:set>
                                      <p:cBhvr>
                                        <p:cTn id="32" dur="1" fill="hold">
                                          <p:stCondLst>
                                            <p:cond delay="0"/>
                                          </p:stCondLst>
                                        </p:cTn>
                                        <p:tgtEl>
                                          <p:spTgt spid="25"/>
                                        </p:tgtEl>
                                        <p:attrNameLst>
                                          <p:attrName>style.visibility</p:attrName>
                                        </p:attrNameLst>
                                      </p:cBhvr>
                                      <p:to>
                                        <p:strVal val="visible"/>
                                      </p:to>
                                    </p:set>
                                  </p:childTnLst>
                                </p:cTn>
                              </p:par>
                            </p:childTnLst>
                          </p:cTn>
                        </p:par>
                        <p:par>
                          <p:cTn id="33" fill="hold">
                            <p:stCondLst>
                              <p:cond delay="1500"/>
                            </p:stCondLst>
                            <p:childTnLst>
                              <p:par>
                                <p:cTn id="34" presetID="1" presetClass="entr" presetSubtype="0" fill="hold" grpId="0" nodeType="afterEffect">
                                  <p:stCondLst>
                                    <p:cond delay="1000"/>
                                  </p:stCondLst>
                                  <p:childTnLst>
                                    <p:set>
                                      <p:cBhvr>
                                        <p:cTn id="35" dur="1" fill="hold">
                                          <p:stCondLst>
                                            <p:cond delay="0"/>
                                          </p:stCondLst>
                                        </p:cTn>
                                        <p:tgtEl>
                                          <p:spTgt spid="41"/>
                                        </p:tgtEl>
                                        <p:attrNameLst>
                                          <p:attrName>style.visibility</p:attrName>
                                        </p:attrNameLst>
                                      </p:cBhvr>
                                      <p:to>
                                        <p:strVal val="visible"/>
                                      </p:to>
                                    </p:set>
                                  </p:childTnLst>
                                </p:cTn>
                              </p:par>
                            </p:childTnLst>
                          </p:cTn>
                        </p:par>
                        <p:par>
                          <p:cTn id="36" fill="hold">
                            <p:stCondLst>
                              <p:cond delay="2500"/>
                            </p:stCondLst>
                            <p:childTnLst>
                              <p:par>
                                <p:cTn id="37" presetID="1" presetClass="entr" presetSubtype="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par>
                          <p:cTn id="39" fill="hold">
                            <p:stCondLst>
                              <p:cond delay="2500"/>
                            </p:stCondLst>
                            <p:childTnLst>
                              <p:par>
                                <p:cTn id="40" presetID="10" presetClass="entr" presetSubtype="0" fill="hold" grpId="1"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41" grpId="0"/>
      <p:bldP spid="42" grpId="0"/>
      <p:bldP spid="42" grpId="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52600"/>
            <a:ext cx="7772400" cy="1143000"/>
          </a:xfrm>
        </p:spPr>
        <p:txBody>
          <a:bodyPr/>
          <a:lstStyle/>
          <a:p>
            <a:r>
              <a:rPr lang="en-US"/>
              <a:t>The Uses of Angular Information in Remote Sensing Instruments </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84900" y="1170780"/>
            <a:ext cx="5156329" cy="4142139"/>
          </a:xfrm>
          <a:prstGeom prst="rect">
            <a:avLst/>
          </a:prstGeom>
        </p:spPr>
      </p:pic>
      <p:sp>
        <p:nvSpPr>
          <p:cNvPr id="6" name="TextBox 5"/>
          <p:cNvSpPr txBox="1"/>
          <p:nvPr/>
        </p:nvSpPr>
        <p:spPr>
          <a:xfrm>
            <a:off x="2419426" y="364233"/>
            <a:ext cx="3852337" cy="523220"/>
          </a:xfrm>
          <a:prstGeom prst="rect">
            <a:avLst/>
          </a:prstGeom>
          <a:noFill/>
        </p:spPr>
        <p:txBody>
          <a:bodyPr wrap="none" rtlCol="0">
            <a:spAutoFit/>
          </a:bodyPr>
          <a:lstStyle/>
          <a:p>
            <a:r>
              <a:rPr lang="en-US" sz="2800" b="1"/>
              <a:t>MODIS Satellite Sensor</a:t>
            </a:r>
          </a:p>
        </p:txBody>
      </p:sp>
      <p:sp>
        <p:nvSpPr>
          <p:cNvPr id="7" name="TextBox 6"/>
          <p:cNvSpPr txBox="1"/>
          <p:nvPr/>
        </p:nvSpPr>
        <p:spPr>
          <a:xfrm>
            <a:off x="2069093" y="5561946"/>
            <a:ext cx="5032147" cy="923330"/>
          </a:xfrm>
          <a:prstGeom prst="rect">
            <a:avLst/>
          </a:prstGeom>
          <a:noFill/>
        </p:spPr>
        <p:txBody>
          <a:bodyPr wrap="none" rtlCol="0">
            <a:spAutoFit/>
          </a:bodyPr>
          <a:lstStyle/>
          <a:p>
            <a:r>
              <a:rPr lang="en-US"/>
              <a:t>MODIS observes the earth in a wide swath.</a:t>
            </a:r>
          </a:p>
          <a:p>
            <a:r>
              <a:rPr lang="en-US"/>
              <a:t>Each target is observed in 36 spectral bands</a:t>
            </a:r>
          </a:p>
          <a:p>
            <a:r>
              <a:rPr lang="en-US"/>
              <a:t>Each target is observed at a single scattering angle.</a:t>
            </a:r>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a:themeElements>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majorFont>
        <a:latin typeface="Myriad Pro"/>
        <a:ea typeface="ＭＳ Ｐゴシック"/>
        <a:cs typeface="ＭＳ Ｐゴシック"/>
      </a:majorFont>
      <a:minorFont>
        <a:latin typeface="Myriad Pro"/>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Calibri"/>
        <a:ea typeface="Calibri"/>
        <a:cs typeface="Calibri"/>
      </a:majorFont>
      <a:minorFont>
        <a:latin typeface="Calibri"/>
        <a:ea typeface="Calibri"/>
        <a:cs typeface="Calibri"/>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Pr>
      <a:bodyPr rot="0" spcFirstLastPara="1" vertOverflow="overflow" horzOverflow="overflow" vert="horz" wrap="square" lIns="72248" tIns="72248" rIns="72248" bIns="72248" numCol="1" spcCol="38100" rtlCol="0" anchor="ctr">
        <a:spAutoFit/>
      </a:bodyPr>
      <a:lstStyle>
        <a:defPPr marL="0" marR="0" indent="0" algn="ctr" defTabSz="584200" rtl="0" fontAlgn="auto" latinLnBrk="1" hangingPunct="0">
          <a:lnSpc>
            <a:spcPct val="100000"/>
          </a:lnSpc>
          <a:spcBef>
            <a:spcPts val="0"/>
          </a:spcBef>
          <a:spcAft>
            <a:spcPts val="0"/>
          </a:spcAft>
          <a:buClr>
            <a:srgbClr val="000000"/>
          </a:buClr>
          <a:buSzTx/>
          <a:buFontTx/>
          <a:buNone/>
          <a:tabLst/>
          <a:defRPr kumimoji="0" sz="5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72248" tIns="72248" rIns="72248" bIns="72248" numCol="1" spcCol="38100" rtlCol="0" anchor="ctr">
        <a:spAutoFit/>
      </a:bodyPr>
      <a:lstStyle>
        <a:defPPr marL="0" marR="0" indent="0" algn="l" defTabSz="457200" rtl="0" fontAlgn="auto" latinLnBrk="1" hangingPunct="0">
          <a:lnSpc>
            <a:spcPct val="100000"/>
          </a:lnSpc>
          <a:spcBef>
            <a:spcPts val="0"/>
          </a:spcBef>
          <a:spcAft>
            <a:spcPts val="0"/>
          </a:spcAft>
          <a:buClr>
            <a:srgbClr val="000000"/>
          </a:buClr>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11761</TotalTime>
  <Words>2006</Words>
  <Application>Microsoft Macintosh PowerPoint</Application>
  <PresentationFormat>On-screen Show (4:3)</PresentationFormat>
  <Paragraphs>273</Paragraphs>
  <Slides>34</Slides>
  <Notes>12</Notes>
  <HiddenSlides>0</HiddenSlides>
  <MMClips>0</MMClips>
  <ScaleCrop>false</ScaleCrop>
  <HeadingPairs>
    <vt:vector size="6" baseType="variant">
      <vt:variant>
        <vt:lpstr>Design Template</vt:lpstr>
      </vt:variant>
      <vt:variant>
        <vt:i4>3</vt:i4>
      </vt:variant>
      <vt:variant>
        <vt:lpstr>Embedded OLE Servers</vt:lpstr>
      </vt:variant>
      <vt:variant>
        <vt:i4>2</vt:i4>
      </vt:variant>
      <vt:variant>
        <vt:lpstr>Slide Titles</vt:lpstr>
      </vt:variant>
      <vt:variant>
        <vt:i4>34</vt:i4>
      </vt:variant>
    </vt:vector>
  </HeadingPairs>
  <TitlesOfParts>
    <vt:vector size="39" baseType="lpstr">
      <vt:lpstr>Office Theme</vt:lpstr>
      <vt:lpstr>White</vt:lpstr>
      <vt:lpstr>1_White</vt:lpstr>
      <vt:lpstr>Clip</vt:lpstr>
      <vt:lpstr>Microsoft Excel 97 - 2004 Worksheet</vt:lpstr>
      <vt:lpstr>An Introduction to Using Angular Information in Aerosol Remote Sensing</vt:lpstr>
      <vt:lpstr>Slide 2</vt:lpstr>
      <vt:lpstr>Slide 3</vt:lpstr>
      <vt:lpstr>Slide 4</vt:lpstr>
      <vt:lpstr>Slide 5</vt:lpstr>
      <vt:lpstr>Slide 6</vt:lpstr>
      <vt:lpstr>Slide 7</vt:lpstr>
      <vt:lpstr>The Uses of Angular Information in Remote Sensing Instruments </vt:lpstr>
      <vt:lpstr>Slide 9</vt:lpstr>
      <vt:lpstr>Below is a simulated signal that might be detected by the MODIS sensor at the seven wavelenghts it uses to analyze aerosols.  Each colored dot represents the signal at a different wavelength  Each target is only observed at a single scattering angle  </vt:lpstr>
      <vt:lpstr>MISR _x001a__x001a__x001a_</vt:lpstr>
      <vt:lpstr>Slide 12</vt:lpstr>
      <vt:lpstr>Slide 13</vt:lpstr>
      <vt:lpstr>Introduction to the AERONET Sunphotometer Ground Based Network</vt:lpstr>
      <vt:lpstr>Intro to AERONET</vt:lpstr>
      <vt:lpstr>Aeronet is a global network of instruments which measure column aerosols from the ground looking up towards space</vt:lpstr>
      <vt:lpstr>Aeronet is valuable because:</vt:lpstr>
      <vt:lpstr>Aeronet data collection</vt:lpstr>
      <vt:lpstr>Aeronet Data </vt:lpstr>
      <vt:lpstr>Aeronet Data </vt:lpstr>
      <vt:lpstr>Comparing Aeronet Measurement Types</vt:lpstr>
      <vt:lpstr>More about direct sun</vt:lpstr>
      <vt:lpstr>More About “Almucantar” Data</vt:lpstr>
      <vt:lpstr>Slide 24</vt:lpstr>
      <vt:lpstr>Slide 25</vt:lpstr>
      <vt:lpstr>Slide 26</vt:lpstr>
      <vt:lpstr>Slide 27</vt:lpstr>
      <vt:lpstr>Aeronet Site Data Interface</vt:lpstr>
      <vt:lpstr>Aeronet Data</vt:lpstr>
      <vt:lpstr>Using Aeronet for Satellite Validation</vt:lpstr>
      <vt:lpstr>Reference Slides</vt:lpstr>
      <vt:lpstr>Sunphotometry</vt:lpstr>
      <vt:lpstr>Hundreds of Nearly Identical Sunphotometers (CE-318)</vt:lpstr>
      <vt:lpstr>More about diffuse ‘sky’</vt:lpstr>
    </vt:vector>
  </TitlesOfParts>
  <Company>NASA/SSAI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Using Angular Information in Aerosol Remote Sensing</dc:title>
  <dc:creator>Richard Kleidman</dc:creator>
  <cp:lastModifiedBy>Richard Kleidman</cp:lastModifiedBy>
  <cp:revision>6</cp:revision>
  <dcterms:created xsi:type="dcterms:W3CDTF">2014-11-17T21:32:04Z</dcterms:created>
  <dcterms:modified xsi:type="dcterms:W3CDTF">2014-11-26T01:33:58Z</dcterms:modified>
</cp:coreProperties>
</file>